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70"/>
  </p:notesMasterIdLst>
  <p:sldIdLst>
    <p:sldId id="4496" r:id="rId6"/>
    <p:sldId id="835" r:id="rId7"/>
    <p:sldId id="1134" r:id="rId8"/>
    <p:sldId id="419" r:id="rId9"/>
    <p:sldId id="1135" r:id="rId10"/>
    <p:sldId id="430" r:id="rId11"/>
    <p:sldId id="1136" r:id="rId12"/>
    <p:sldId id="1137" r:id="rId13"/>
    <p:sldId id="262" r:id="rId14"/>
    <p:sldId id="372" r:id="rId15"/>
    <p:sldId id="1131" r:id="rId16"/>
    <p:sldId id="377" r:id="rId17"/>
    <p:sldId id="855" r:id="rId18"/>
    <p:sldId id="4497" r:id="rId19"/>
    <p:sldId id="378" r:id="rId20"/>
    <p:sldId id="380" r:id="rId21"/>
    <p:sldId id="1066" r:id="rId22"/>
    <p:sldId id="272" r:id="rId23"/>
    <p:sldId id="1089" r:id="rId24"/>
    <p:sldId id="769" r:id="rId25"/>
    <p:sldId id="770" r:id="rId26"/>
    <p:sldId id="746" r:id="rId27"/>
    <p:sldId id="1088" r:id="rId28"/>
    <p:sldId id="283" r:id="rId29"/>
    <p:sldId id="1092" r:id="rId30"/>
    <p:sldId id="1093" r:id="rId31"/>
    <p:sldId id="1094" r:id="rId32"/>
    <p:sldId id="288" r:id="rId33"/>
    <p:sldId id="776" r:id="rId34"/>
    <p:sldId id="290" r:id="rId35"/>
    <p:sldId id="291" r:id="rId36"/>
    <p:sldId id="292" r:id="rId37"/>
    <p:sldId id="293" r:id="rId38"/>
    <p:sldId id="294" r:id="rId39"/>
    <p:sldId id="781" r:id="rId40"/>
    <p:sldId id="782" r:id="rId41"/>
    <p:sldId id="785" r:id="rId42"/>
    <p:sldId id="786" r:id="rId43"/>
    <p:sldId id="282" r:id="rId44"/>
    <p:sldId id="300" r:id="rId45"/>
    <p:sldId id="301" r:id="rId46"/>
    <p:sldId id="302" r:id="rId47"/>
    <p:sldId id="303" r:id="rId48"/>
    <p:sldId id="4502" r:id="rId49"/>
    <p:sldId id="1104" r:id="rId50"/>
    <p:sldId id="1125" r:id="rId51"/>
    <p:sldId id="424" r:id="rId52"/>
    <p:sldId id="863" r:id="rId53"/>
    <p:sldId id="4484" r:id="rId54"/>
    <p:sldId id="4483" r:id="rId55"/>
    <p:sldId id="4490" r:id="rId56"/>
    <p:sldId id="331" r:id="rId57"/>
    <p:sldId id="4493" r:id="rId58"/>
    <p:sldId id="860" r:id="rId59"/>
    <p:sldId id="411" r:id="rId60"/>
    <p:sldId id="384" r:id="rId61"/>
    <p:sldId id="385" r:id="rId62"/>
    <p:sldId id="386" r:id="rId63"/>
    <p:sldId id="4495" r:id="rId64"/>
    <p:sldId id="1140" r:id="rId65"/>
    <p:sldId id="4482" r:id="rId66"/>
    <p:sldId id="387" r:id="rId67"/>
    <p:sldId id="390" r:id="rId68"/>
    <p:sldId id="4503" r:id="rId6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52C"/>
    <a:srgbClr val="164F90"/>
    <a:srgbClr val="00628C"/>
    <a:srgbClr val="987537"/>
    <a:srgbClr val="002C53"/>
    <a:srgbClr val="026685"/>
    <a:srgbClr val="003656"/>
    <a:srgbClr val="017390"/>
    <a:srgbClr val="FF40FF"/>
    <a:srgbClr val="0538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90" autoAdjust="0"/>
    <p:restoredTop sz="95076" autoAdjust="0"/>
  </p:normalViewPr>
  <p:slideViewPr>
    <p:cSldViewPr snapToGrid="0" showGuides="1">
      <p:cViewPr varScale="1">
        <p:scale>
          <a:sx n="119" d="100"/>
          <a:sy n="119" d="100"/>
        </p:scale>
        <p:origin x="1464" y="184"/>
      </p:cViewPr>
      <p:guideLst>
        <p:guide orient="horz" pos="2208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796" y="8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ESNJUNEI\Documents\IoT_Security_Spider_161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6395458643381"/>
          <c:y val="0.104390109118046"/>
          <c:w val="0.53362574576461597"/>
          <c:h val="0.70684114218329797"/>
        </c:manualLayout>
      </c:layout>
      <c:radarChart>
        <c:radarStyle val="marker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Vertical </c:v>
                </c:pt>
              </c:strCache>
            </c:strRef>
          </c:tx>
          <c:cat>
            <c:strRef>
              <c:f>Tabelle1!$A$2:$A$6</c:f>
              <c:strCache>
                <c:ptCount val="5"/>
                <c:pt idx="0">
                  <c:v> Security</c:v>
                </c:pt>
                <c:pt idx="1">
                  <c:v>Privacy</c:v>
                </c:pt>
                <c:pt idx="2">
                  <c:v>Resilience</c:v>
                </c:pt>
                <c:pt idx="3">
                  <c:v>Reliability</c:v>
                </c:pt>
                <c:pt idx="4">
                  <c:v>Safety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0.9</c:v>
                </c:pt>
                <c:pt idx="1">
                  <c:v>0.8</c:v>
                </c:pt>
                <c:pt idx="2">
                  <c:v>0.85</c:v>
                </c:pt>
                <c:pt idx="3">
                  <c:v>0.8</c:v>
                </c:pt>
                <c:pt idx="4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7F-CA4E-979C-A2E779B93321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Customer</c:v>
                </c:pt>
              </c:strCache>
            </c:strRef>
          </c:tx>
          <c:spPr>
            <a:ln>
              <a:solidFill>
                <a:srgbClr val="6600FF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6600FF"/>
                </a:solidFill>
              </a:ln>
            </c:spPr>
          </c:marker>
          <c:cat>
            <c:strRef>
              <c:f>Tabelle1!$A$2:$A$6</c:f>
              <c:strCache>
                <c:ptCount val="5"/>
                <c:pt idx="0">
                  <c:v> Security</c:v>
                </c:pt>
                <c:pt idx="1">
                  <c:v>Privacy</c:v>
                </c:pt>
                <c:pt idx="2">
                  <c:v>Resilience</c:v>
                </c:pt>
                <c:pt idx="3">
                  <c:v>Reliability</c:v>
                </c:pt>
                <c:pt idx="4">
                  <c:v>Safety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0.7</c:v>
                </c:pt>
                <c:pt idx="1">
                  <c:v>0.5</c:v>
                </c:pt>
                <c:pt idx="2">
                  <c:v>0.3</c:v>
                </c:pt>
                <c:pt idx="3">
                  <c:v>0.6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7F-CA4E-979C-A2E779B933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78463104"/>
        <c:axId val="878464736"/>
      </c:radarChart>
      <c:catAx>
        <c:axId val="878463104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latin typeface="Fujitsu Sans" panose="020B0404060202020204" pitchFamily="34" charset="0"/>
              </a:defRPr>
            </a:pPr>
            <a:endParaRPr lang="en-US"/>
          </a:p>
        </c:txPr>
        <c:crossAx val="878464736"/>
        <c:crosses val="autoZero"/>
        <c:auto val="1"/>
        <c:lblAlgn val="ctr"/>
        <c:lblOffset val="100"/>
        <c:noMultiLvlLbl val="0"/>
      </c:catAx>
      <c:valAx>
        <c:axId val="878464736"/>
        <c:scaling>
          <c:orientation val="minMax"/>
        </c:scaling>
        <c:delete val="0"/>
        <c:axPos val="l"/>
        <c:majorGridlines/>
        <c:numFmt formatCode="General" sourceLinked="1"/>
        <c:majorTickMark val="cross"/>
        <c:minorTickMark val="none"/>
        <c:tickLblPos val="nextTo"/>
        <c:txPr>
          <a:bodyPr/>
          <a:lstStyle/>
          <a:p>
            <a:pPr>
              <a:defRPr sz="800">
                <a:latin typeface="Fujitsu Sans Light" panose="020B0304060202020204" pitchFamily="34" charset="0"/>
              </a:defRPr>
            </a:pPr>
            <a:endParaRPr lang="en-US"/>
          </a:p>
        </c:txPr>
        <c:crossAx val="8784631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3374115764894901"/>
          <c:y val="0.83675982812225103"/>
          <c:w val="0.54761275093318995"/>
          <c:h val="8.3365459380697005E-2"/>
        </c:manualLayout>
      </c:layout>
      <c:overlay val="0"/>
      <c:txPr>
        <a:bodyPr/>
        <a:lstStyle/>
        <a:p>
          <a:pPr>
            <a:defRPr sz="1000">
              <a:latin typeface="Fujitsu Sans Light" panose="020B030406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8B3FDD-4596-E44E-A599-1691A8889606}" type="doc">
      <dgm:prSet loTypeId="urn:microsoft.com/office/officeart/2005/8/layout/cycle5" loCatId="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E43EDF8-AD14-2649-B3D1-0155CBD50CFF}">
      <dgm:prSet phldrT="[Text]" custT="1"/>
      <dgm:spPr>
        <a:solidFill>
          <a:srgbClr val="4D8EFB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Static Analysis</a:t>
          </a:r>
        </a:p>
      </dgm:t>
    </dgm:pt>
    <dgm:pt modelId="{9377ABD1-9F50-A44A-9D22-56B9B39347A8}" type="parTrans" cxnId="{2973F36F-EEF8-3A45-B670-25237FCC9882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86E41E54-099C-2F45-BB4C-0217F473CF78}" type="sibTrans" cxnId="{2973F36F-EEF8-3A45-B670-25237FCC9882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8B2377A9-4C08-5140-8E1F-0F9122193247}">
      <dgm:prSet phldrT="[Text]" custT="1"/>
      <dgm:spPr>
        <a:solidFill>
          <a:srgbClr val="4D8EFB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Malformed Input Testing (Fuzzing)</a:t>
          </a:r>
        </a:p>
      </dgm:t>
    </dgm:pt>
    <dgm:pt modelId="{980E5BFC-3539-3342-B0C9-A66D9D97B5FA}" type="parTrans" cxnId="{B750502C-B8A0-3248-BD43-29B79345C4AE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803C6544-819D-7144-81AB-48E017E047E5}" type="sibTrans" cxnId="{B750502C-B8A0-3248-BD43-29B79345C4AE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87A05149-9240-744B-BB11-7E33AFE144B0}">
      <dgm:prSet phldrT="[Text]" custT="1"/>
      <dgm:spPr>
        <a:solidFill>
          <a:srgbClr val="4D8EFB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Dynamic Runtime Analysis</a:t>
          </a:r>
        </a:p>
      </dgm:t>
    </dgm:pt>
    <dgm:pt modelId="{3E2B1834-7F08-B844-942F-0A6DA6144ABA}" type="parTrans" cxnId="{6430EE51-8D35-6940-9916-4D49778E2075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07D8DA77-EB3F-B04E-9A7E-0E7989776E7E}" type="sibTrans" cxnId="{6430EE51-8D35-6940-9916-4D49778E2075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F0AC91F-4AD0-2E48-98D2-1F0C0715444A}">
      <dgm:prSet phldrT="[Text]" custT="1"/>
      <dgm:spPr>
        <a:solidFill>
          <a:srgbClr val="4D8EFB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Attack Surface Analysis</a:t>
          </a:r>
        </a:p>
      </dgm:t>
    </dgm:pt>
    <dgm:pt modelId="{85B39F42-8A31-2149-9E78-20C9104743FE}" type="parTrans" cxnId="{E0B97C4C-B7CF-3C40-8A87-DEEB2F2819B4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D1777C64-77D7-974E-970B-7B4C09FF7EE4}" type="sibTrans" cxnId="{E0B97C4C-B7CF-3C40-8A87-DEEB2F2819B4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A42E56F9-E9D8-AE43-B441-FA1D759920B5}">
      <dgm:prSet phldrT="[Text]" custT="1"/>
      <dgm:spPr>
        <a:solidFill>
          <a:srgbClr val="4D8EFB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Penetration Testing</a:t>
          </a:r>
        </a:p>
      </dgm:t>
    </dgm:pt>
    <dgm:pt modelId="{950CD68D-95A6-3C4B-A0D8-5A82A02BFFAF}" type="parTrans" cxnId="{0910642A-A2B0-7F42-814E-1E5BE2994300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7D3A649F-D50A-524B-8C9B-AA467803247E}" type="sibTrans" cxnId="{0910642A-A2B0-7F42-814E-1E5BE2994300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EDE97F6F-E142-C845-8F86-A1F031BAE3BE}">
      <dgm:prSet phldrT="[Text]" custT="1"/>
      <dgm:spPr>
        <a:solidFill>
          <a:srgbClr val="4D8EFB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Red Teaming</a:t>
          </a:r>
          <a:endParaRPr lang="en-US" sz="1200" b="1" dirty="0">
            <a:solidFill>
              <a:schemeClr val="bg1"/>
            </a:solidFill>
          </a:endParaRPr>
        </a:p>
      </dgm:t>
    </dgm:pt>
    <dgm:pt modelId="{86AD8B74-4A46-3341-B441-503A094E9513}" type="parTrans" cxnId="{0F448625-E769-BA4C-B94F-E9B914B01C6D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7C40E4C0-5CC7-CB4E-8339-1844775B24C5}" type="sibTrans" cxnId="{0F448625-E769-BA4C-B94F-E9B914B01C6D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C0CA9842-0CDF-F74B-9A57-BF9E033BA34E}">
      <dgm:prSet phldrT="[Text]" custT="1"/>
      <dgm:spPr>
        <a:solidFill>
          <a:srgbClr val="4D8EFB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Blue Teaming</a:t>
          </a:r>
        </a:p>
      </dgm:t>
    </dgm:pt>
    <dgm:pt modelId="{AF2C0BDE-19D2-7A48-ACAB-F0597C517C52}" type="parTrans" cxnId="{5F67E2E7-A7EB-7A43-BA27-18CBCFF4BD85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3D6834A1-1993-A447-9CF6-0508FCC545C8}" type="sibTrans" cxnId="{5F67E2E7-A7EB-7A43-BA27-18CBCFF4BD85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7FE3B888-72ED-B24F-A458-F703A974F30A}">
      <dgm:prSet phldrT="[Text]" custT="1"/>
      <dgm:spPr>
        <a:solidFill>
          <a:srgbClr val="4D8EFB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Architecture Analysis</a:t>
          </a:r>
        </a:p>
      </dgm:t>
    </dgm:pt>
    <dgm:pt modelId="{4DA7FC89-45C1-EB43-BC69-B6DDC316379B}" type="parTrans" cxnId="{79BA049A-8076-D742-9FB0-20572E7781A9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E5ADB7EE-6CAB-9F44-BC33-84FA9B474445}" type="sibTrans" cxnId="{79BA049A-8076-D742-9FB0-20572E7781A9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193214A9-D0FA-6D42-AF36-54BA90D6D8E0}">
      <dgm:prSet phldrT="[Text]" custT="1"/>
      <dgm:spPr>
        <a:solidFill>
          <a:srgbClr val="4D8EFB"/>
        </a:solidFill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Design Analysis/Review</a:t>
          </a:r>
        </a:p>
      </dgm:t>
    </dgm:pt>
    <dgm:pt modelId="{CE8C8534-ADAB-C142-A2FE-3FCDAB86EC32}" type="parTrans" cxnId="{E4460B02-94D6-444A-B41A-D6775DD404D6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AE239DBE-22BC-A442-B4C1-2D2DD7399699}" type="sibTrans" cxnId="{E4460B02-94D6-444A-B41A-D6775DD404D6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032269FE-297C-EF4F-94FE-E3CE76BE9A03}">
      <dgm:prSet phldrT="[Text]" custT="1"/>
      <dgm:spPr>
        <a:solidFill>
          <a:srgbClr val="4D8EFB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800" b="1" dirty="0">
              <a:solidFill>
                <a:schemeClr val="bg1"/>
              </a:solidFill>
            </a:rPr>
            <a:t>CONOPS evaluation</a:t>
          </a:r>
        </a:p>
      </dgm:t>
    </dgm:pt>
    <dgm:pt modelId="{D370A453-1F9E-AB43-A852-3C5812FE943D}" type="parTrans" cxnId="{B22C0D62-F4DF-7C4B-BB99-5F59ADA0B3B9}">
      <dgm:prSet/>
      <dgm:spPr/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F5D92A59-9A3E-184B-86A7-493CA1A5EF43}" type="sibTrans" cxnId="{B22C0D62-F4DF-7C4B-BB99-5F59ADA0B3B9}">
      <dgm:prSet/>
      <dgm:spPr>
        <a:ln w="38100">
          <a:solidFill>
            <a:schemeClr val="bg1"/>
          </a:solidFill>
        </a:ln>
      </dgm:spPr>
      <dgm:t>
        <a:bodyPr/>
        <a:lstStyle/>
        <a:p>
          <a:endParaRPr lang="en-US" sz="2400" b="1">
            <a:solidFill>
              <a:schemeClr val="bg1"/>
            </a:solidFill>
          </a:endParaRPr>
        </a:p>
      </dgm:t>
    </dgm:pt>
    <dgm:pt modelId="{89C8B615-E0B8-8048-B826-65C948E61410}" type="pres">
      <dgm:prSet presAssocID="{F68B3FDD-4596-E44E-A599-1691A8889606}" presName="cycle" presStyleCnt="0">
        <dgm:presLayoutVars>
          <dgm:dir/>
          <dgm:resizeHandles val="exact"/>
        </dgm:presLayoutVars>
      </dgm:prSet>
      <dgm:spPr/>
    </dgm:pt>
    <dgm:pt modelId="{5F5567F4-9F2C-6B4C-ABA0-192804B8932E}" type="pres">
      <dgm:prSet presAssocID="{032269FE-297C-EF4F-94FE-E3CE76BE9A03}" presName="node" presStyleLbl="node1" presStyleIdx="0" presStyleCnt="10" custScaleX="146815" custRadScaleRad="99415" custRadScaleInc="-19429">
        <dgm:presLayoutVars>
          <dgm:bulletEnabled val="1"/>
        </dgm:presLayoutVars>
      </dgm:prSet>
      <dgm:spPr/>
    </dgm:pt>
    <dgm:pt modelId="{6A2C34A0-4BEE-CB40-9F91-61E85A7CA718}" type="pres">
      <dgm:prSet presAssocID="{032269FE-297C-EF4F-94FE-E3CE76BE9A03}" presName="spNode" presStyleCnt="0"/>
      <dgm:spPr/>
    </dgm:pt>
    <dgm:pt modelId="{6D97D5AA-8065-5F4C-9A5E-6021379D6E48}" type="pres">
      <dgm:prSet presAssocID="{F5D92A59-9A3E-184B-86A7-493CA1A5EF43}" presName="sibTrans" presStyleLbl="sibTrans1D1" presStyleIdx="0" presStyleCnt="10"/>
      <dgm:spPr/>
    </dgm:pt>
    <dgm:pt modelId="{BDD1E124-12B7-4F41-9921-52C99298EE60}" type="pres">
      <dgm:prSet presAssocID="{FF0AC91F-4AD0-2E48-98D2-1F0C0715444A}" presName="node" presStyleLbl="node1" presStyleIdx="1" presStyleCnt="10" custScaleX="263876" custScaleY="53841" custRadScaleRad="129626" custRadScaleInc="161546">
        <dgm:presLayoutVars>
          <dgm:bulletEnabled val="1"/>
        </dgm:presLayoutVars>
      </dgm:prSet>
      <dgm:spPr/>
    </dgm:pt>
    <dgm:pt modelId="{B87F2AB6-3F55-C34E-8876-837A99124483}" type="pres">
      <dgm:prSet presAssocID="{FF0AC91F-4AD0-2E48-98D2-1F0C0715444A}" presName="spNode" presStyleCnt="0"/>
      <dgm:spPr/>
    </dgm:pt>
    <dgm:pt modelId="{46278B08-BA8B-F742-ACB3-C4774FA21835}" type="pres">
      <dgm:prSet presAssocID="{D1777C64-77D7-974E-970B-7B4C09FF7EE4}" presName="sibTrans" presStyleLbl="sibTrans1D1" presStyleIdx="1" presStyleCnt="10"/>
      <dgm:spPr/>
    </dgm:pt>
    <dgm:pt modelId="{2A374EC2-921D-134A-AA02-31D091449068}" type="pres">
      <dgm:prSet presAssocID="{7FE3B888-72ED-B24F-A458-F703A974F30A}" presName="node" presStyleLbl="node1" presStyleIdx="2" presStyleCnt="10" custScaleX="239203" custScaleY="63830" custRadScaleRad="146144" custRadScaleInc="56011">
        <dgm:presLayoutVars>
          <dgm:bulletEnabled val="1"/>
        </dgm:presLayoutVars>
      </dgm:prSet>
      <dgm:spPr/>
    </dgm:pt>
    <dgm:pt modelId="{DBE8122D-5F0C-8C46-ADD1-E6BC82872CAE}" type="pres">
      <dgm:prSet presAssocID="{7FE3B888-72ED-B24F-A458-F703A974F30A}" presName="spNode" presStyleCnt="0"/>
      <dgm:spPr/>
    </dgm:pt>
    <dgm:pt modelId="{90A2C109-62BB-204B-9FF3-8927976F4443}" type="pres">
      <dgm:prSet presAssocID="{E5ADB7EE-6CAB-9F44-BC33-84FA9B474445}" presName="sibTrans" presStyleLbl="sibTrans1D1" presStyleIdx="2" presStyleCnt="10"/>
      <dgm:spPr/>
    </dgm:pt>
    <dgm:pt modelId="{6D80BACA-F1AC-B14E-8713-354D14928D62}" type="pres">
      <dgm:prSet presAssocID="{193214A9-D0FA-6D42-AF36-54BA90D6D8E0}" presName="node" presStyleLbl="node1" presStyleIdx="3" presStyleCnt="10" custScaleX="267598" custScaleY="74404" custRadScaleRad="150908" custRadScaleInc="-53110">
        <dgm:presLayoutVars>
          <dgm:bulletEnabled val="1"/>
        </dgm:presLayoutVars>
      </dgm:prSet>
      <dgm:spPr/>
    </dgm:pt>
    <dgm:pt modelId="{C6768A9D-09D3-6644-8C96-0CD0E71C63F9}" type="pres">
      <dgm:prSet presAssocID="{193214A9-D0FA-6D42-AF36-54BA90D6D8E0}" presName="spNode" presStyleCnt="0"/>
      <dgm:spPr/>
    </dgm:pt>
    <dgm:pt modelId="{08AFB9CC-F33D-E246-A097-538E07D8A376}" type="pres">
      <dgm:prSet presAssocID="{AE239DBE-22BC-A442-B4C1-2D2DD7399699}" presName="sibTrans" presStyleLbl="sibTrans1D1" presStyleIdx="3" presStyleCnt="10"/>
      <dgm:spPr/>
    </dgm:pt>
    <dgm:pt modelId="{690DAE5C-D020-6248-97A8-016D61C926AC}" type="pres">
      <dgm:prSet presAssocID="{DE43EDF8-AD14-2649-B3D1-0155CBD50CFF}" presName="node" presStyleLbl="node1" presStyleIdx="4" presStyleCnt="10" custScaleX="170357" custScaleY="69320" custRadScaleRad="149787" custRadScaleInc="-225656">
        <dgm:presLayoutVars>
          <dgm:bulletEnabled val="1"/>
        </dgm:presLayoutVars>
      </dgm:prSet>
      <dgm:spPr/>
    </dgm:pt>
    <dgm:pt modelId="{5922BF75-012E-BC43-BE61-39BEC4920783}" type="pres">
      <dgm:prSet presAssocID="{DE43EDF8-AD14-2649-B3D1-0155CBD50CFF}" presName="spNode" presStyleCnt="0"/>
      <dgm:spPr/>
    </dgm:pt>
    <dgm:pt modelId="{2573F808-AD02-BD44-96A1-D66690E4D596}" type="pres">
      <dgm:prSet presAssocID="{86E41E54-099C-2F45-BB4C-0217F473CF78}" presName="sibTrans" presStyleLbl="sibTrans1D1" presStyleIdx="4" presStyleCnt="10"/>
      <dgm:spPr/>
    </dgm:pt>
    <dgm:pt modelId="{6C4F8A39-81F6-8E43-865E-7165FA9C02BB}" type="pres">
      <dgm:prSet presAssocID="{8B2377A9-4C08-5140-8E1F-0F9122193247}" presName="node" presStyleLbl="node1" presStyleIdx="5" presStyleCnt="10" custScaleX="270569" custRadScaleRad="100797" custRadScaleInc="-1103">
        <dgm:presLayoutVars>
          <dgm:bulletEnabled val="1"/>
        </dgm:presLayoutVars>
      </dgm:prSet>
      <dgm:spPr/>
    </dgm:pt>
    <dgm:pt modelId="{C3B34704-3835-D544-A108-0586F5D4B208}" type="pres">
      <dgm:prSet presAssocID="{8B2377A9-4C08-5140-8E1F-0F9122193247}" presName="spNode" presStyleCnt="0"/>
      <dgm:spPr/>
    </dgm:pt>
    <dgm:pt modelId="{6CFFE150-C0E2-2945-A4B7-E7C4A0AD693B}" type="pres">
      <dgm:prSet presAssocID="{803C6544-819D-7144-81AB-48E017E047E5}" presName="sibTrans" presStyleLbl="sibTrans1D1" presStyleIdx="5" presStyleCnt="10"/>
      <dgm:spPr/>
    </dgm:pt>
    <dgm:pt modelId="{ACD907D9-A3CE-B348-8293-739350287400}" type="pres">
      <dgm:prSet presAssocID="{87A05149-9240-744B-BB11-7E33AFE144B0}" presName="node" presStyleLbl="node1" presStyleIdx="6" presStyleCnt="10" custScaleX="300953" custScaleY="57039" custRadScaleRad="139320" custRadScaleInc="221623">
        <dgm:presLayoutVars>
          <dgm:bulletEnabled val="1"/>
        </dgm:presLayoutVars>
      </dgm:prSet>
      <dgm:spPr/>
    </dgm:pt>
    <dgm:pt modelId="{B8E91BDA-AF71-CD44-9012-C5815B753E82}" type="pres">
      <dgm:prSet presAssocID="{87A05149-9240-744B-BB11-7E33AFE144B0}" presName="spNode" presStyleCnt="0"/>
      <dgm:spPr/>
    </dgm:pt>
    <dgm:pt modelId="{85175235-7C06-0F49-95D0-BB08A14CA50B}" type="pres">
      <dgm:prSet presAssocID="{07D8DA77-EB3F-B04E-9A7E-0E7989776E7E}" presName="sibTrans" presStyleLbl="sibTrans1D1" presStyleIdx="6" presStyleCnt="10"/>
      <dgm:spPr/>
    </dgm:pt>
    <dgm:pt modelId="{8019D62D-70E7-1E49-B1D5-8CDA40EF4904}" type="pres">
      <dgm:prSet presAssocID="{A42E56F9-E9D8-AE43-B441-FA1D759920B5}" presName="node" presStyleLbl="node1" presStyleIdx="7" presStyleCnt="10" custScaleX="220308" custScaleY="73000" custRadScaleRad="142364" custRadScaleInc="91403">
        <dgm:presLayoutVars>
          <dgm:bulletEnabled val="1"/>
        </dgm:presLayoutVars>
      </dgm:prSet>
      <dgm:spPr/>
    </dgm:pt>
    <dgm:pt modelId="{8422F409-7DDB-7847-9D26-C8D460B48D8F}" type="pres">
      <dgm:prSet presAssocID="{A42E56F9-E9D8-AE43-B441-FA1D759920B5}" presName="spNode" presStyleCnt="0"/>
      <dgm:spPr/>
    </dgm:pt>
    <dgm:pt modelId="{531CD6F2-BF5D-424B-8107-26FA94C39E1F}" type="pres">
      <dgm:prSet presAssocID="{7D3A649F-D50A-524B-8C9B-AA467803247E}" presName="sibTrans" presStyleLbl="sibTrans1D1" presStyleIdx="7" presStyleCnt="10"/>
      <dgm:spPr/>
    </dgm:pt>
    <dgm:pt modelId="{A698EBE8-D828-944D-A1E8-3D0ADF8CB0E2}" type="pres">
      <dgm:prSet presAssocID="{C0CA9842-0CDF-F74B-9A57-BF9E033BA34E}" presName="node" presStyleLbl="node1" presStyleIdx="8" presStyleCnt="10" custScaleX="190199" custScaleY="57399" custRadScaleRad="138921" custRadScaleInc="-43233">
        <dgm:presLayoutVars>
          <dgm:bulletEnabled val="1"/>
        </dgm:presLayoutVars>
      </dgm:prSet>
      <dgm:spPr/>
    </dgm:pt>
    <dgm:pt modelId="{05440E4F-EB69-0A48-A753-28F1857FB889}" type="pres">
      <dgm:prSet presAssocID="{C0CA9842-0CDF-F74B-9A57-BF9E033BA34E}" presName="spNode" presStyleCnt="0"/>
      <dgm:spPr/>
    </dgm:pt>
    <dgm:pt modelId="{03860F46-914E-1843-8AE7-91CC1B68175C}" type="pres">
      <dgm:prSet presAssocID="{3D6834A1-1993-A447-9CF6-0508FCC545C8}" presName="sibTrans" presStyleLbl="sibTrans1D1" presStyleIdx="8" presStyleCnt="10"/>
      <dgm:spPr/>
    </dgm:pt>
    <dgm:pt modelId="{D1941826-CE26-4B45-8F70-31C9D227B576}" type="pres">
      <dgm:prSet presAssocID="{EDE97F6F-E142-C845-8F86-A1F031BAE3BE}" presName="node" presStyleLbl="node1" presStyleIdx="9" presStyleCnt="10" custScaleX="191792" custScaleY="54181" custRadScaleRad="123610" custRadScaleInc="-133064">
        <dgm:presLayoutVars>
          <dgm:bulletEnabled val="1"/>
        </dgm:presLayoutVars>
      </dgm:prSet>
      <dgm:spPr/>
    </dgm:pt>
    <dgm:pt modelId="{14E2FA0B-226E-DB4F-8852-D4EC268A38FD}" type="pres">
      <dgm:prSet presAssocID="{EDE97F6F-E142-C845-8F86-A1F031BAE3BE}" presName="spNode" presStyleCnt="0"/>
      <dgm:spPr/>
    </dgm:pt>
    <dgm:pt modelId="{07905A4F-6C67-B14B-BD27-5FBDCD3C2027}" type="pres">
      <dgm:prSet presAssocID="{7C40E4C0-5CC7-CB4E-8339-1844775B24C5}" presName="sibTrans" presStyleLbl="sibTrans1D1" presStyleIdx="9" presStyleCnt="10"/>
      <dgm:spPr/>
    </dgm:pt>
  </dgm:ptLst>
  <dgm:cxnLst>
    <dgm:cxn modelId="{E4460B02-94D6-444A-B41A-D6775DD404D6}" srcId="{F68B3FDD-4596-E44E-A599-1691A8889606}" destId="{193214A9-D0FA-6D42-AF36-54BA90D6D8E0}" srcOrd="3" destOrd="0" parTransId="{CE8C8534-ADAB-C142-A2FE-3FCDAB86EC32}" sibTransId="{AE239DBE-22BC-A442-B4C1-2D2DD7399699}"/>
    <dgm:cxn modelId="{2768260D-3879-DE4A-824D-8653068F0EB2}" type="presOf" srcId="{7C40E4C0-5CC7-CB4E-8339-1844775B24C5}" destId="{07905A4F-6C67-B14B-BD27-5FBDCD3C2027}" srcOrd="0" destOrd="0" presId="urn:microsoft.com/office/officeart/2005/8/layout/cycle5"/>
    <dgm:cxn modelId="{FF693F0D-8036-C040-ABD2-4D5E9A61C40F}" type="presOf" srcId="{FF0AC91F-4AD0-2E48-98D2-1F0C0715444A}" destId="{BDD1E124-12B7-4F41-9921-52C99298EE60}" srcOrd="0" destOrd="0" presId="urn:microsoft.com/office/officeart/2005/8/layout/cycle5"/>
    <dgm:cxn modelId="{23D9B31D-7F05-454F-B776-20B0B9E1B12E}" type="presOf" srcId="{7FE3B888-72ED-B24F-A458-F703A974F30A}" destId="{2A374EC2-921D-134A-AA02-31D091449068}" srcOrd="0" destOrd="0" presId="urn:microsoft.com/office/officeart/2005/8/layout/cycle5"/>
    <dgm:cxn modelId="{0F448625-E769-BA4C-B94F-E9B914B01C6D}" srcId="{F68B3FDD-4596-E44E-A599-1691A8889606}" destId="{EDE97F6F-E142-C845-8F86-A1F031BAE3BE}" srcOrd="9" destOrd="0" parTransId="{86AD8B74-4A46-3341-B441-503A094E9513}" sibTransId="{7C40E4C0-5CC7-CB4E-8339-1844775B24C5}"/>
    <dgm:cxn modelId="{0910642A-A2B0-7F42-814E-1E5BE2994300}" srcId="{F68B3FDD-4596-E44E-A599-1691A8889606}" destId="{A42E56F9-E9D8-AE43-B441-FA1D759920B5}" srcOrd="7" destOrd="0" parTransId="{950CD68D-95A6-3C4B-A0D8-5A82A02BFFAF}" sibTransId="{7D3A649F-D50A-524B-8C9B-AA467803247E}"/>
    <dgm:cxn modelId="{B750502C-B8A0-3248-BD43-29B79345C4AE}" srcId="{F68B3FDD-4596-E44E-A599-1691A8889606}" destId="{8B2377A9-4C08-5140-8E1F-0F9122193247}" srcOrd="5" destOrd="0" parTransId="{980E5BFC-3539-3342-B0C9-A66D9D97B5FA}" sibTransId="{803C6544-819D-7144-81AB-48E017E047E5}"/>
    <dgm:cxn modelId="{C7131833-D167-B144-9647-0C1A34551A2A}" type="presOf" srcId="{8B2377A9-4C08-5140-8E1F-0F9122193247}" destId="{6C4F8A39-81F6-8E43-865E-7165FA9C02BB}" srcOrd="0" destOrd="0" presId="urn:microsoft.com/office/officeart/2005/8/layout/cycle5"/>
    <dgm:cxn modelId="{73AF0335-F17E-6346-90F3-6CCD3C637961}" type="presOf" srcId="{E5ADB7EE-6CAB-9F44-BC33-84FA9B474445}" destId="{90A2C109-62BB-204B-9FF3-8927976F4443}" srcOrd="0" destOrd="0" presId="urn:microsoft.com/office/officeart/2005/8/layout/cycle5"/>
    <dgm:cxn modelId="{61915938-D826-2B4C-8DE7-812145D4DDEA}" type="presOf" srcId="{193214A9-D0FA-6D42-AF36-54BA90D6D8E0}" destId="{6D80BACA-F1AC-B14E-8713-354D14928D62}" srcOrd="0" destOrd="0" presId="urn:microsoft.com/office/officeart/2005/8/layout/cycle5"/>
    <dgm:cxn modelId="{43ED353E-A74B-6843-8957-7F8E974989C8}" type="presOf" srcId="{87A05149-9240-744B-BB11-7E33AFE144B0}" destId="{ACD907D9-A3CE-B348-8293-739350287400}" srcOrd="0" destOrd="0" presId="urn:microsoft.com/office/officeart/2005/8/layout/cycle5"/>
    <dgm:cxn modelId="{94FCD843-9AFD-3A47-A09E-0F764E2F319B}" type="presOf" srcId="{A42E56F9-E9D8-AE43-B441-FA1D759920B5}" destId="{8019D62D-70E7-1E49-B1D5-8CDA40EF4904}" srcOrd="0" destOrd="0" presId="urn:microsoft.com/office/officeart/2005/8/layout/cycle5"/>
    <dgm:cxn modelId="{E0B97C4C-B7CF-3C40-8A87-DEEB2F2819B4}" srcId="{F68B3FDD-4596-E44E-A599-1691A8889606}" destId="{FF0AC91F-4AD0-2E48-98D2-1F0C0715444A}" srcOrd="1" destOrd="0" parTransId="{85B39F42-8A31-2149-9E78-20C9104743FE}" sibTransId="{D1777C64-77D7-974E-970B-7B4C09FF7EE4}"/>
    <dgm:cxn modelId="{BF117D4E-0228-D74F-83EF-FD650D35194A}" type="presOf" srcId="{803C6544-819D-7144-81AB-48E017E047E5}" destId="{6CFFE150-C0E2-2945-A4B7-E7C4A0AD693B}" srcOrd="0" destOrd="0" presId="urn:microsoft.com/office/officeart/2005/8/layout/cycle5"/>
    <dgm:cxn modelId="{6430EE51-8D35-6940-9916-4D49778E2075}" srcId="{F68B3FDD-4596-E44E-A599-1691A8889606}" destId="{87A05149-9240-744B-BB11-7E33AFE144B0}" srcOrd="6" destOrd="0" parTransId="{3E2B1834-7F08-B844-942F-0A6DA6144ABA}" sibTransId="{07D8DA77-EB3F-B04E-9A7E-0E7989776E7E}"/>
    <dgm:cxn modelId="{03E0CF52-B4A1-514D-8BFD-E13FAC84DFA0}" type="presOf" srcId="{86E41E54-099C-2F45-BB4C-0217F473CF78}" destId="{2573F808-AD02-BD44-96A1-D66690E4D596}" srcOrd="0" destOrd="0" presId="urn:microsoft.com/office/officeart/2005/8/layout/cycle5"/>
    <dgm:cxn modelId="{D0073F5C-96E2-C34A-AD99-FB6DE0745008}" type="presOf" srcId="{F5D92A59-9A3E-184B-86A7-493CA1A5EF43}" destId="{6D97D5AA-8065-5F4C-9A5E-6021379D6E48}" srcOrd="0" destOrd="0" presId="urn:microsoft.com/office/officeart/2005/8/layout/cycle5"/>
    <dgm:cxn modelId="{B22C0D62-F4DF-7C4B-BB99-5F59ADA0B3B9}" srcId="{F68B3FDD-4596-E44E-A599-1691A8889606}" destId="{032269FE-297C-EF4F-94FE-E3CE76BE9A03}" srcOrd="0" destOrd="0" parTransId="{D370A453-1F9E-AB43-A852-3C5812FE943D}" sibTransId="{F5D92A59-9A3E-184B-86A7-493CA1A5EF43}"/>
    <dgm:cxn modelId="{2973F36F-EEF8-3A45-B670-25237FCC9882}" srcId="{F68B3FDD-4596-E44E-A599-1691A8889606}" destId="{DE43EDF8-AD14-2649-B3D1-0155CBD50CFF}" srcOrd="4" destOrd="0" parTransId="{9377ABD1-9F50-A44A-9D22-56B9B39347A8}" sibTransId="{86E41E54-099C-2F45-BB4C-0217F473CF78}"/>
    <dgm:cxn modelId="{9624E17F-AAB1-7445-913D-9E133A4EC6A4}" type="presOf" srcId="{DE43EDF8-AD14-2649-B3D1-0155CBD50CFF}" destId="{690DAE5C-D020-6248-97A8-016D61C926AC}" srcOrd="0" destOrd="0" presId="urn:microsoft.com/office/officeart/2005/8/layout/cycle5"/>
    <dgm:cxn modelId="{55EDF284-3C0F-FA48-91F1-BE7F0ED4F4FE}" type="presOf" srcId="{07D8DA77-EB3F-B04E-9A7E-0E7989776E7E}" destId="{85175235-7C06-0F49-95D0-BB08A14CA50B}" srcOrd="0" destOrd="0" presId="urn:microsoft.com/office/officeart/2005/8/layout/cycle5"/>
    <dgm:cxn modelId="{79BA049A-8076-D742-9FB0-20572E7781A9}" srcId="{F68B3FDD-4596-E44E-A599-1691A8889606}" destId="{7FE3B888-72ED-B24F-A458-F703A974F30A}" srcOrd="2" destOrd="0" parTransId="{4DA7FC89-45C1-EB43-BC69-B6DDC316379B}" sibTransId="{E5ADB7EE-6CAB-9F44-BC33-84FA9B474445}"/>
    <dgm:cxn modelId="{F18E529D-C26E-B04B-9AA7-36CAC5667658}" type="presOf" srcId="{C0CA9842-0CDF-F74B-9A57-BF9E033BA34E}" destId="{A698EBE8-D828-944D-A1E8-3D0ADF8CB0E2}" srcOrd="0" destOrd="0" presId="urn:microsoft.com/office/officeart/2005/8/layout/cycle5"/>
    <dgm:cxn modelId="{59C36DA3-733E-1B44-8D7E-1B6A6FE52E50}" type="presOf" srcId="{AE239DBE-22BC-A442-B4C1-2D2DD7399699}" destId="{08AFB9CC-F33D-E246-A097-538E07D8A376}" srcOrd="0" destOrd="0" presId="urn:microsoft.com/office/officeart/2005/8/layout/cycle5"/>
    <dgm:cxn modelId="{9C6F5BA7-7E90-C74A-9312-2A4621031B19}" type="presOf" srcId="{EDE97F6F-E142-C845-8F86-A1F031BAE3BE}" destId="{D1941826-CE26-4B45-8F70-31C9D227B576}" srcOrd="0" destOrd="0" presId="urn:microsoft.com/office/officeart/2005/8/layout/cycle5"/>
    <dgm:cxn modelId="{2613D9A8-3189-E74A-952D-80FFA836FC4F}" type="presOf" srcId="{032269FE-297C-EF4F-94FE-E3CE76BE9A03}" destId="{5F5567F4-9F2C-6B4C-ABA0-192804B8932E}" srcOrd="0" destOrd="0" presId="urn:microsoft.com/office/officeart/2005/8/layout/cycle5"/>
    <dgm:cxn modelId="{D6BA63B3-BB51-9741-9511-04879122800B}" type="presOf" srcId="{F68B3FDD-4596-E44E-A599-1691A8889606}" destId="{89C8B615-E0B8-8048-B826-65C948E61410}" srcOrd="0" destOrd="0" presId="urn:microsoft.com/office/officeart/2005/8/layout/cycle5"/>
    <dgm:cxn modelId="{7B32FAD2-E6A1-A940-9850-1E670BEF365C}" type="presOf" srcId="{7D3A649F-D50A-524B-8C9B-AA467803247E}" destId="{531CD6F2-BF5D-424B-8107-26FA94C39E1F}" srcOrd="0" destOrd="0" presId="urn:microsoft.com/office/officeart/2005/8/layout/cycle5"/>
    <dgm:cxn modelId="{E89410E1-C609-EE42-AEC1-436E28DDC31E}" type="presOf" srcId="{D1777C64-77D7-974E-970B-7B4C09FF7EE4}" destId="{46278B08-BA8B-F742-ACB3-C4774FA21835}" srcOrd="0" destOrd="0" presId="urn:microsoft.com/office/officeart/2005/8/layout/cycle5"/>
    <dgm:cxn modelId="{A0C25EE4-B661-884F-ADFA-65F1E023E376}" type="presOf" srcId="{3D6834A1-1993-A447-9CF6-0508FCC545C8}" destId="{03860F46-914E-1843-8AE7-91CC1B68175C}" srcOrd="0" destOrd="0" presId="urn:microsoft.com/office/officeart/2005/8/layout/cycle5"/>
    <dgm:cxn modelId="{5F67E2E7-A7EB-7A43-BA27-18CBCFF4BD85}" srcId="{F68B3FDD-4596-E44E-A599-1691A8889606}" destId="{C0CA9842-0CDF-F74B-9A57-BF9E033BA34E}" srcOrd="8" destOrd="0" parTransId="{AF2C0BDE-19D2-7A48-ACAB-F0597C517C52}" sibTransId="{3D6834A1-1993-A447-9CF6-0508FCC545C8}"/>
    <dgm:cxn modelId="{C2515BA5-CE14-D848-BF22-97DD932AD24A}" type="presParOf" srcId="{89C8B615-E0B8-8048-B826-65C948E61410}" destId="{5F5567F4-9F2C-6B4C-ABA0-192804B8932E}" srcOrd="0" destOrd="0" presId="urn:microsoft.com/office/officeart/2005/8/layout/cycle5"/>
    <dgm:cxn modelId="{FFF61130-BD0A-EB46-9DEB-BF3525484D93}" type="presParOf" srcId="{89C8B615-E0B8-8048-B826-65C948E61410}" destId="{6A2C34A0-4BEE-CB40-9F91-61E85A7CA718}" srcOrd="1" destOrd="0" presId="urn:microsoft.com/office/officeart/2005/8/layout/cycle5"/>
    <dgm:cxn modelId="{1CD49452-FA6F-F144-BFAD-1A8D47E8C3BB}" type="presParOf" srcId="{89C8B615-E0B8-8048-B826-65C948E61410}" destId="{6D97D5AA-8065-5F4C-9A5E-6021379D6E48}" srcOrd="2" destOrd="0" presId="urn:microsoft.com/office/officeart/2005/8/layout/cycle5"/>
    <dgm:cxn modelId="{D9A906AE-9492-C341-A133-9443C45A90B2}" type="presParOf" srcId="{89C8B615-E0B8-8048-B826-65C948E61410}" destId="{BDD1E124-12B7-4F41-9921-52C99298EE60}" srcOrd="3" destOrd="0" presId="urn:microsoft.com/office/officeart/2005/8/layout/cycle5"/>
    <dgm:cxn modelId="{89104FCE-E167-774C-97CF-5CFEE329A156}" type="presParOf" srcId="{89C8B615-E0B8-8048-B826-65C948E61410}" destId="{B87F2AB6-3F55-C34E-8876-837A99124483}" srcOrd="4" destOrd="0" presId="urn:microsoft.com/office/officeart/2005/8/layout/cycle5"/>
    <dgm:cxn modelId="{21FC9EF6-5463-834E-9453-166C4BEDB2B6}" type="presParOf" srcId="{89C8B615-E0B8-8048-B826-65C948E61410}" destId="{46278B08-BA8B-F742-ACB3-C4774FA21835}" srcOrd="5" destOrd="0" presId="urn:microsoft.com/office/officeart/2005/8/layout/cycle5"/>
    <dgm:cxn modelId="{1DA9482A-7DBC-C047-9ADE-4E3009BCEEE1}" type="presParOf" srcId="{89C8B615-E0B8-8048-B826-65C948E61410}" destId="{2A374EC2-921D-134A-AA02-31D091449068}" srcOrd="6" destOrd="0" presId="urn:microsoft.com/office/officeart/2005/8/layout/cycle5"/>
    <dgm:cxn modelId="{8AE3F980-A41A-294E-BC34-15CD64665752}" type="presParOf" srcId="{89C8B615-E0B8-8048-B826-65C948E61410}" destId="{DBE8122D-5F0C-8C46-ADD1-E6BC82872CAE}" srcOrd="7" destOrd="0" presId="urn:microsoft.com/office/officeart/2005/8/layout/cycle5"/>
    <dgm:cxn modelId="{46528993-BD31-0445-B552-65B0820CB2E0}" type="presParOf" srcId="{89C8B615-E0B8-8048-B826-65C948E61410}" destId="{90A2C109-62BB-204B-9FF3-8927976F4443}" srcOrd="8" destOrd="0" presId="urn:microsoft.com/office/officeart/2005/8/layout/cycle5"/>
    <dgm:cxn modelId="{790D5AFB-2AD9-AA4C-A1F5-F25E732C83A8}" type="presParOf" srcId="{89C8B615-E0B8-8048-B826-65C948E61410}" destId="{6D80BACA-F1AC-B14E-8713-354D14928D62}" srcOrd="9" destOrd="0" presId="urn:microsoft.com/office/officeart/2005/8/layout/cycle5"/>
    <dgm:cxn modelId="{C8846109-164C-124D-A86D-E29E7F4EC819}" type="presParOf" srcId="{89C8B615-E0B8-8048-B826-65C948E61410}" destId="{C6768A9D-09D3-6644-8C96-0CD0E71C63F9}" srcOrd="10" destOrd="0" presId="urn:microsoft.com/office/officeart/2005/8/layout/cycle5"/>
    <dgm:cxn modelId="{80C3B8AA-9F11-EB49-87AA-80F5D866F318}" type="presParOf" srcId="{89C8B615-E0B8-8048-B826-65C948E61410}" destId="{08AFB9CC-F33D-E246-A097-538E07D8A376}" srcOrd="11" destOrd="0" presId="urn:microsoft.com/office/officeart/2005/8/layout/cycle5"/>
    <dgm:cxn modelId="{FCD0D221-E436-2F47-8FA9-77B4A556116C}" type="presParOf" srcId="{89C8B615-E0B8-8048-B826-65C948E61410}" destId="{690DAE5C-D020-6248-97A8-016D61C926AC}" srcOrd="12" destOrd="0" presId="urn:microsoft.com/office/officeart/2005/8/layout/cycle5"/>
    <dgm:cxn modelId="{15A0684A-C87B-4D41-91AE-697A8F0633EE}" type="presParOf" srcId="{89C8B615-E0B8-8048-B826-65C948E61410}" destId="{5922BF75-012E-BC43-BE61-39BEC4920783}" srcOrd="13" destOrd="0" presId="urn:microsoft.com/office/officeart/2005/8/layout/cycle5"/>
    <dgm:cxn modelId="{F84540CF-1DC0-174F-B9B1-76E50B2888F7}" type="presParOf" srcId="{89C8B615-E0B8-8048-B826-65C948E61410}" destId="{2573F808-AD02-BD44-96A1-D66690E4D596}" srcOrd="14" destOrd="0" presId="urn:microsoft.com/office/officeart/2005/8/layout/cycle5"/>
    <dgm:cxn modelId="{B8415D6A-7ADB-5F41-907C-D2FD66AA116B}" type="presParOf" srcId="{89C8B615-E0B8-8048-B826-65C948E61410}" destId="{6C4F8A39-81F6-8E43-865E-7165FA9C02BB}" srcOrd="15" destOrd="0" presId="urn:microsoft.com/office/officeart/2005/8/layout/cycle5"/>
    <dgm:cxn modelId="{A9E4E232-7630-484E-8866-D4B719F947A8}" type="presParOf" srcId="{89C8B615-E0B8-8048-B826-65C948E61410}" destId="{C3B34704-3835-D544-A108-0586F5D4B208}" srcOrd="16" destOrd="0" presId="urn:microsoft.com/office/officeart/2005/8/layout/cycle5"/>
    <dgm:cxn modelId="{8A167629-3A1D-B747-BEE2-C7349B58834C}" type="presParOf" srcId="{89C8B615-E0B8-8048-B826-65C948E61410}" destId="{6CFFE150-C0E2-2945-A4B7-E7C4A0AD693B}" srcOrd="17" destOrd="0" presId="urn:microsoft.com/office/officeart/2005/8/layout/cycle5"/>
    <dgm:cxn modelId="{A79603E8-DADD-F040-B83C-6D250408C878}" type="presParOf" srcId="{89C8B615-E0B8-8048-B826-65C948E61410}" destId="{ACD907D9-A3CE-B348-8293-739350287400}" srcOrd="18" destOrd="0" presId="urn:microsoft.com/office/officeart/2005/8/layout/cycle5"/>
    <dgm:cxn modelId="{D507141E-45B7-F04A-9681-D9ED5F9AC259}" type="presParOf" srcId="{89C8B615-E0B8-8048-B826-65C948E61410}" destId="{B8E91BDA-AF71-CD44-9012-C5815B753E82}" srcOrd="19" destOrd="0" presId="urn:microsoft.com/office/officeart/2005/8/layout/cycle5"/>
    <dgm:cxn modelId="{672C996B-5ACF-4A43-A953-32E72970D179}" type="presParOf" srcId="{89C8B615-E0B8-8048-B826-65C948E61410}" destId="{85175235-7C06-0F49-95D0-BB08A14CA50B}" srcOrd="20" destOrd="0" presId="urn:microsoft.com/office/officeart/2005/8/layout/cycle5"/>
    <dgm:cxn modelId="{813970E3-A6FD-8641-8DA9-584E02DD5D46}" type="presParOf" srcId="{89C8B615-E0B8-8048-B826-65C948E61410}" destId="{8019D62D-70E7-1E49-B1D5-8CDA40EF4904}" srcOrd="21" destOrd="0" presId="urn:microsoft.com/office/officeart/2005/8/layout/cycle5"/>
    <dgm:cxn modelId="{8279B338-7CB9-A54C-99FA-EC1E4A4789ED}" type="presParOf" srcId="{89C8B615-E0B8-8048-B826-65C948E61410}" destId="{8422F409-7DDB-7847-9D26-C8D460B48D8F}" srcOrd="22" destOrd="0" presId="urn:microsoft.com/office/officeart/2005/8/layout/cycle5"/>
    <dgm:cxn modelId="{FB230C77-5BFF-144E-AAA1-21A95E6BEFD7}" type="presParOf" srcId="{89C8B615-E0B8-8048-B826-65C948E61410}" destId="{531CD6F2-BF5D-424B-8107-26FA94C39E1F}" srcOrd="23" destOrd="0" presId="urn:microsoft.com/office/officeart/2005/8/layout/cycle5"/>
    <dgm:cxn modelId="{21B0B872-A325-674B-A2EB-CF3635C7DAE4}" type="presParOf" srcId="{89C8B615-E0B8-8048-B826-65C948E61410}" destId="{A698EBE8-D828-944D-A1E8-3D0ADF8CB0E2}" srcOrd="24" destOrd="0" presId="urn:microsoft.com/office/officeart/2005/8/layout/cycle5"/>
    <dgm:cxn modelId="{34B1CF45-FCB4-A845-BFFA-D84EFBFB3B8F}" type="presParOf" srcId="{89C8B615-E0B8-8048-B826-65C948E61410}" destId="{05440E4F-EB69-0A48-A753-28F1857FB889}" srcOrd="25" destOrd="0" presId="urn:microsoft.com/office/officeart/2005/8/layout/cycle5"/>
    <dgm:cxn modelId="{F627CAA2-1E1C-F946-A440-8C004092AF93}" type="presParOf" srcId="{89C8B615-E0B8-8048-B826-65C948E61410}" destId="{03860F46-914E-1843-8AE7-91CC1B68175C}" srcOrd="26" destOrd="0" presId="urn:microsoft.com/office/officeart/2005/8/layout/cycle5"/>
    <dgm:cxn modelId="{EB131F19-E704-6841-80C3-F51E7BDF3C32}" type="presParOf" srcId="{89C8B615-E0B8-8048-B826-65C948E61410}" destId="{D1941826-CE26-4B45-8F70-31C9D227B576}" srcOrd="27" destOrd="0" presId="urn:microsoft.com/office/officeart/2005/8/layout/cycle5"/>
    <dgm:cxn modelId="{30896E26-D939-794F-B363-A7F32D11B580}" type="presParOf" srcId="{89C8B615-E0B8-8048-B826-65C948E61410}" destId="{14E2FA0B-226E-DB4F-8852-D4EC268A38FD}" srcOrd="28" destOrd="0" presId="urn:microsoft.com/office/officeart/2005/8/layout/cycle5"/>
    <dgm:cxn modelId="{7A55DBEC-D698-5048-9CC5-BB77E714B3AF}" type="presParOf" srcId="{89C8B615-E0B8-8048-B826-65C948E61410}" destId="{07905A4F-6C67-B14B-BD27-5FBDCD3C2027}" srcOrd="29" destOrd="0" presId="urn:microsoft.com/office/officeart/2005/8/layout/cycle5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567F4-9F2C-6B4C-ABA0-192804B8932E}">
      <dsp:nvSpPr>
        <dsp:cNvPr id="0" name=""/>
        <dsp:cNvSpPr/>
      </dsp:nvSpPr>
      <dsp:spPr>
        <a:xfrm>
          <a:off x="4124619" y="22056"/>
          <a:ext cx="1378581" cy="610345"/>
        </a:xfrm>
        <a:prstGeom prst="roundRect">
          <a:avLst/>
        </a:prstGeom>
        <a:solidFill>
          <a:srgbClr val="4D8EFB"/>
        </a:solidFill>
        <a:ln>
          <a:solidFill>
            <a:schemeClr val="bg1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CONOPS evaluation</a:t>
          </a:r>
        </a:p>
      </dsp:txBody>
      <dsp:txXfrm>
        <a:off x="4154414" y="51851"/>
        <a:ext cx="1318991" cy="550755"/>
      </dsp:txXfrm>
    </dsp:sp>
    <dsp:sp modelId="{6D97D5AA-8065-5F4C-9A5E-6021379D6E48}">
      <dsp:nvSpPr>
        <dsp:cNvPr id="0" name=""/>
        <dsp:cNvSpPr/>
      </dsp:nvSpPr>
      <dsp:spPr>
        <a:xfrm>
          <a:off x="3486120" y="340070"/>
          <a:ext cx="5077613" cy="5077613"/>
        </a:xfrm>
        <a:custGeom>
          <a:avLst/>
          <a:gdLst/>
          <a:ahLst/>
          <a:cxnLst/>
          <a:rect l="0" t="0" r="0" b="0"/>
          <a:pathLst>
            <a:path>
              <a:moveTo>
                <a:pt x="2422288" y="2675"/>
              </a:moveTo>
              <a:arcTo wR="2538806" hR="2538806" stAng="16042170" swAng="1741953"/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D1E124-12B7-4F41-9921-52C99298EE60}">
      <dsp:nvSpPr>
        <dsp:cNvPr id="0" name=""/>
        <dsp:cNvSpPr/>
      </dsp:nvSpPr>
      <dsp:spPr>
        <a:xfrm>
          <a:off x="6386130" y="815354"/>
          <a:ext cx="2477776" cy="328615"/>
        </a:xfrm>
        <a:prstGeom prst="roundRect">
          <a:avLst/>
        </a:prstGeom>
        <a:solidFill>
          <a:srgbClr val="4D8EF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Attack Surface Analysis</a:t>
          </a:r>
        </a:p>
      </dsp:txBody>
      <dsp:txXfrm>
        <a:off x="6402172" y="831396"/>
        <a:ext cx="2445692" cy="296531"/>
      </dsp:txXfrm>
    </dsp:sp>
    <dsp:sp modelId="{46278B08-BA8B-F742-ACB3-C4774FA21835}">
      <dsp:nvSpPr>
        <dsp:cNvPr id="0" name=""/>
        <dsp:cNvSpPr/>
      </dsp:nvSpPr>
      <dsp:spPr>
        <a:xfrm>
          <a:off x="3824519" y="743862"/>
          <a:ext cx="5077613" cy="5077613"/>
        </a:xfrm>
        <a:custGeom>
          <a:avLst/>
          <a:gdLst/>
          <a:ahLst/>
          <a:cxnLst/>
          <a:rect l="0" t="0" r="0" b="0"/>
          <a:pathLst>
            <a:path>
              <a:moveTo>
                <a:pt x="4087764" y="527272"/>
              </a:moveTo>
              <a:arcTo wR="2538806" hR="2538806" stAng="18455858" swAng="910735"/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374EC2-921D-134A-AA02-31D091449068}">
      <dsp:nvSpPr>
        <dsp:cNvPr id="0" name=""/>
        <dsp:cNvSpPr/>
      </dsp:nvSpPr>
      <dsp:spPr>
        <a:xfrm>
          <a:off x="7432196" y="1928634"/>
          <a:ext cx="2246098" cy="389583"/>
        </a:xfrm>
        <a:prstGeom prst="roundRect">
          <a:avLst/>
        </a:prstGeom>
        <a:solidFill>
          <a:srgbClr val="4D8EF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Architecture Analysis</a:t>
          </a:r>
        </a:p>
      </dsp:txBody>
      <dsp:txXfrm>
        <a:off x="7451214" y="1947652"/>
        <a:ext cx="2208062" cy="351547"/>
      </dsp:txXfrm>
    </dsp:sp>
    <dsp:sp modelId="{90A2C109-62BB-204B-9FF3-8927976F4443}">
      <dsp:nvSpPr>
        <dsp:cNvPr id="0" name=""/>
        <dsp:cNvSpPr/>
      </dsp:nvSpPr>
      <dsp:spPr>
        <a:xfrm>
          <a:off x="3644891" y="592666"/>
          <a:ext cx="5077613" cy="5077613"/>
        </a:xfrm>
        <a:custGeom>
          <a:avLst/>
          <a:gdLst/>
          <a:ahLst/>
          <a:cxnLst/>
          <a:rect l="0" t="0" r="0" b="0"/>
          <a:pathLst>
            <a:path>
              <a:moveTo>
                <a:pt x="5004368" y="1933377"/>
              </a:moveTo>
              <a:arcTo wR="2538806" hR="2538806" stAng="20772225" swAng="890931"/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0BACA-F1AC-B14E-8713-354D14928D62}">
      <dsp:nvSpPr>
        <dsp:cNvPr id="0" name=""/>
        <dsp:cNvSpPr/>
      </dsp:nvSpPr>
      <dsp:spPr>
        <a:xfrm>
          <a:off x="7412873" y="3394171"/>
          <a:ext cx="2512725" cy="454121"/>
        </a:xfrm>
        <a:prstGeom prst="roundRect">
          <a:avLst/>
        </a:prstGeom>
        <a:solidFill>
          <a:srgbClr val="4D8EF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Design Analysis/Review</a:t>
          </a:r>
        </a:p>
      </dsp:txBody>
      <dsp:txXfrm>
        <a:off x="7435041" y="3416339"/>
        <a:ext cx="2468389" cy="409785"/>
      </dsp:txXfrm>
    </dsp:sp>
    <dsp:sp modelId="{08AFB9CC-F33D-E246-A097-538E07D8A376}">
      <dsp:nvSpPr>
        <dsp:cNvPr id="0" name=""/>
        <dsp:cNvSpPr/>
      </dsp:nvSpPr>
      <dsp:spPr>
        <a:xfrm>
          <a:off x="3635572" y="611168"/>
          <a:ext cx="5077613" cy="5077613"/>
        </a:xfrm>
        <a:custGeom>
          <a:avLst/>
          <a:gdLst/>
          <a:ahLst/>
          <a:cxnLst/>
          <a:rect l="0" t="0" r="0" b="0"/>
          <a:pathLst>
            <a:path>
              <a:moveTo>
                <a:pt x="4947023" y="3342567"/>
              </a:moveTo>
              <a:arcTo wR="2538806" hR="2538806" stAng="1107409" swAng="449931"/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DAE5C-D020-6248-97A8-016D61C926AC}">
      <dsp:nvSpPr>
        <dsp:cNvPr id="0" name=""/>
        <dsp:cNvSpPr/>
      </dsp:nvSpPr>
      <dsp:spPr>
        <a:xfrm>
          <a:off x="7507457" y="4359327"/>
          <a:ext cx="1599639" cy="423091"/>
        </a:xfrm>
        <a:prstGeom prst="roundRect">
          <a:avLst/>
        </a:prstGeom>
        <a:solidFill>
          <a:srgbClr val="4D8EF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Static Analysis</a:t>
          </a:r>
        </a:p>
      </dsp:txBody>
      <dsp:txXfrm>
        <a:off x="7528111" y="4379981"/>
        <a:ext cx="1558331" cy="381783"/>
      </dsp:txXfrm>
    </dsp:sp>
    <dsp:sp modelId="{2573F808-AD02-BD44-96A1-D66690E4D596}">
      <dsp:nvSpPr>
        <dsp:cNvPr id="0" name=""/>
        <dsp:cNvSpPr/>
      </dsp:nvSpPr>
      <dsp:spPr>
        <a:xfrm>
          <a:off x="3727266" y="11726"/>
          <a:ext cx="5077613" cy="5077613"/>
        </a:xfrm>
        <a:custGeom>
          <a:avLst/>
          <a:gdLst/>
          <a:ahLst/>
          <a:cxnLst/>
          <a:rect l="0" t="0" r="0" b="0"/>
          <a:pathLst>
            <a:path>
              <a:moveTo>
                <a:pt x="3534938" y="4874028"/>
              </a:moveTo>
              <a:arcTo wR="2538806" hR="2538806" stAng="4013906" swAng="1133899"/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4F8A39-81F6-8E43-865E-7165FA9C02BB}">
      <dsp:nvSpPr>
        <dsp:cNvPr id="0" name=""/>
        <dsp:cNvSpPr/>
      </dsp:nvSpPr>
      <dsp:spPr>
        <a:xfrm>
          <a:off x="3652187" y="5087842"/>
          <a:ext cx="2540622" cy="610345"/>
        </a:xfrm>
        <a:prstGeom prst="roundRect">
          <a:avLst/>
        </a:prstGeom>
        <a:solidFill>
          <a:srgbClr val="4D8EF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Malformed Input Testing (Fuzzing)</a:t>
          </a:r>
        </a:p>
      </dsp:txBody>
      <dsp:txXfrm>
        <a:off x="3681982" y="5117637"/>
        <a:ext cx="2481032" cy="550755"/>
      </dsp:txXfrm>
    </dsp:sp>
    <dsp:sp modelId="{6CFFE150-C0E2-2945-A4B7-E7C4A0AD693B}">
      <dsp:nvSpPr>
        <dsp:cNvPr id="0" name=""/>
        <dsp:cNvSpPr/>
      </dsp:nvSpPr>
      <dsp:spPr>
        <a:xfrm>
          <a:off x="1260733" y="11328"/>
          <a:ext cx="5077613" cy="5077613"/>
        </a:xfrm>
        <a:custGeom>
          <a:avLst/>
          <a:gdLst/>
          <a:ahLst/>
          <a:cxnLst/>
          <a:rect l="0" t="0" r="0" b="0"/>
          <a:pathLst>
            <a:path>
              <a:moveTo>
                <a:pt x="2301438" y="5066492"/>
              </a:moveTo>
              <a:arcTo wR="2538806" hR="2538806" stAng="5721885" swAng="1304004"/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D907D9-A3CE-B348-8293-739350287400}">
      <dsp:nvSpPr>
        <dsp:cNvPr id="0" name=""/>
        <dsp:cNvSpPr/>
      </dsp:nvSpPr>
      <dsp:spPr>
        <a:xfrm>
          <a:off x="363511" y="4303070"/>
          <a:ext cx="2825926" cy="348134"/>
        </a:xfrm>
        <a:prstGeom prst="roundRect">
          <a:avLst/>
        </a:prstGeom>
        <a:solidFill>
          <a:srgbClr val="4D8EF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Dynamic Runtime Analysis</a:t>
          </a:r>
        </a:p>
      </dsp:txBody>
      <dsp:txXfrm>
        <a:off x="380506" y="4320065"/>
        <a:ext cx="2791936" cy="314144"/>
      </dsp:txXfrm>
    </dsp:sp>
    <dsp:sp modelId="{85175235-7C06-0F49-95D0-BB08A14CA50B}">
      <dsp:nvSpPr>
        <dsp:cNvPr id="0" name=""/>
        <dsp:cNvSpPr/>
      </dsp:nvSpPr>
      <dsp:spPr>
        <a:xfrm>
          <a:off x="1299849" y="408464"/>
          <a:ext cx="5077613" cy="5077613"/>
        </a:xfrm>
        <a:custGeom>
          <a:avLst/>
          <a:gdLst/>
          <a:ahLst/>
          <a:cxnLst/>
          <a:rect l="0" t="0" r="0" b="0"/>
          <a:pathLst>
            <a:path>
              <a:moveTo>
                <a:pt x="306016" y="3747189"/>
              </a:moveTo>
              <a:arcTo wR="2538806" hR="2538806" stAng="9094668" swAng="699601"/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19D62D-70E7-1E49-B1D5-8CDA40EF4904}">
      <dsp:nvSpPr>
        <dsp:cNvPr id="0" name=""/>
        <dsp:cNvSpPr/>
      </dsp:nvSpPr>
      <dsp:spPr>
        <a:xfrm>
          <a:off x="295086" y="3068777"/>
          <a:ext cx="2068675" cy="445551"/>
        </a:xfrm>
        <a:prstGeom prst="roundRect">
          <a:avLst/>
        </a:prstGeom>
        <a:solidFill>
          <a:srgbClr val="4D8EF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Penetration Testing</a:t>
          </a:r>
        </a:p>
      </dsp:txBody>
      <dsp:txXfrm>
        <a:off x="316836" y="3090527"/>
        <a:ext cx="2025175" cy="402051"/>
      </dsp:txXfrm>
    </dsp:sp>
    <dsp:sp modelId="{531CD6F2-BF5D-424B-8107-26FA94C39E1F}">
      <dsp:nvSpPr>
        <dsp:cNvPr id="0" name=""/>
        <dsp:cNvSpPr/>
      </dsp:nvSpPr>
      <dsp:spPr>
        <a:xfrm>
          <a:off x="1308881" y="515435"/>
          <a:ext cx="5077613" cy="5077613"/>
        </a:xfrm>
        <a:custGeom>
          <a:avLst/>
          <a:gdLst/>
          <a:ahLst/>
          <a:cxnLst/>
          <a:rect l="0" t="0" r="0" b="0"/>
          <a:pathLst>
            <a:path>
              <a:moveTo>
                <a:pt x="4604" y="2385971"/>
              </a:moveTo>
              <a:arcTo wR="2538806" hR="2538806" stAng="11007077" swAng="685476"/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98EBE8-D828-944D-A1E8-3D0ADF8CB0E2}">
      <dsp:nvSpPr>
        <dsp:cNvPr id="0" name=""/>
        <dsp:cNvSpPr/>
      </dsp:nvSpPr>
      <dsp:spPr>
        <a:xfrm>
          <a:off x="584485" y="1891817"/>
          <a:ext cx="1785954" cy="350332"/>
        </a:xfrm>
        <a:prstGeom prst="roundRect">
          <a:avLst/>
        </a:prstGeom>
        <a:solidFill>
          <a:srgbClr val="4D8EF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Blue Teaming</a:t>
          </a:r>
        </a:p>
      </dsp:txBody>
      <dsp:txXfrm>
        <a:off x="601587" y="1908919"/>
        <a:ext cx="1751750" cy="316128"/>
      </dsp:txXfrm>
    </dsp:sp>
    <dsp:sp modelId="{03860F46-914E-1843-8AE7-91CC1B68175C}">
      <dsp:nvSpPr>
        <dsp:cNvPr id="0" name=""/>
        <dsp:cNvSpPr/>
      </dsp:nvSpPr>
      <dsp:spPr>
        <a:xfrm>
          <a:off x="1143263" y="687118"/>
          <a:ext cx="5077613" cy="5077613"/>
        </a:xfrm>
        <a:custGeom>
          <a:avLst/>
          <a:gdLst/>
          <a:ahLst/>
          <a:cxnLst/>
          <a:rect l="0" t="0" r="0" b="0"/>
          <a:pathLst>
            <a:path>
              <a:moveTo>
                <a:pt x="507181" y="1016296"/>
              </a:moveTo>
              <a:arcTo wR="2538806" hR="2538806" stAng="13010884" swAng="939766"/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941826-CE26-4B45-8F70-31C9D227B576}">
      <dsp:nvSpPr>
        <dsp:cNvPr id="0" name=""/>
        <dsp:cNvSpPr/>
      </dsp:nvSpPr>
      <dsp:spPr>
        <a:xfrm>
          <a:off x="1544270" y="750273"/>
          <a:ext cx="1800912" cy="330691"/>
        </a:xfrm>
        <a:prstGeom prst="roundRect">
          <a:avLst/>
        </a:prstGeom>
        <a:solidFill>
          <a:srgbClr val="4D8EFB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Red Teaming</a:t>
          </a:r>
          <a:endParaRPr lang="en-US" sz="1200" b="1" kern="1200" dirty="0">
            <a:solidFill>
              <a:schemeClr val="bg1"/>
            </a:solidFill>
          </a:endParaRPr>
        </a:p>
      </dsp:txBody>
      <dsp:txXfrm>
        <a:off x="1560413" y="766416"/>
        <a:ext cx="1768626" cy="298405"/>
      </dsp:txXfrm>
    </dsp:sp>
    <dsp:sp modelId="{07905A4F-6C67-B14B-BD27-5FBDCD3C2027}">
      <dsp:nvSpPr>
        <dsp:cNvPr id="0" name=""/>
        <dsp:cNvSpPr/>
      </dsp:nvSpPr>
      <dsp:spPr>
        <a:xfrm>
          <a:off x="1273124" y="433280"/>
          <a:ext cx="5077613" cy="5077613"/>
        </a:xfrm>
        <a:custGeom>
          <a:avLst/>
          <a:gdLst/>
          <a:ahLst/>
          <a:cxnLst/>
          <a:rect l="0" t="0" r="0" b="0"/>
          <a:pathLst>
            <a:path>
              <a:moveTo>
                <a:pt x="1593766" y="182445"/>
              </a:moveTo>
              <a:arcTo wR="2538806" hR="2538806" stAng="14888778" swAng="1310627"/>
            </a:path>
          </a:pathLst>
        </a:custGeom>
        <a:noFill/>
        <a:ln w="3810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3" tIns="46587" rIns="93173" bIns="46587" rtlCol="0"/>
          <a:lstStyle>
            <a:lvl1pPr algn="r">
              <a:defRPr sz="1200"/>
            </a:lvl1pPr>
          </a:lstStyle>
          <a:p>
            <a:fld id="{E2CA15C7-C007-4939-BA6A-9179E95B07B6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3" tIns="46587" rIns="93173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7"/>
          </a:xfrm>
          <a:prstGeom prst="rect">
            <a:avLst/>
          </a:prstGeom>
        </p:spPr>
        <p:txBody>
          <a:bodyPr vert="horz" lIns="93173" tIns="46587" rIns="93173" bIns="4658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3" tIns="46587" rIns="93173" bIns="46587" rtlCol="0" anchor="b"/>
          <a:lstStyle>
            <a:lvl1pPr algn="r">
              <a:defRPr sz="1200"/>
            </a:lvl1pPr>
          </a:lstStyle>
          <a:p>
            <a:fld id="{077B875F-842B-4024-A850-D97B978051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083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39" y="4473893"/>
            <a:ext cx="5965180" cy="4527040"/>
          </a:xfrm>
        </p:spPr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B875F-842B-4024-A850-D97B978051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667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section title</a:t>
            </a:r>
          </a:p>
        </p:txBody>
      </p:sp>
      <p:sp>
        <p:nvSpPr>
          <p:cNvPr id="23555" name="Rectangle 2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MIS Training Institute 	Section I - Page </a:t>
            </a:r>
            <a:fld id="{7106F900-ED75-D543-AFB3-0C0CBFFB74B3}" type="slidenum">
              <a:rPr lang="en-US"/>
              <a:pPr/>
              <a:t>19</a:t>
            </a:fld>
            <a:r>
              <a:rPr lang="en-US"/>
              <a:t>	XXX 001</a:t>
            </a:r>
          </a:p>
          <a:p>
            <a:r>
              <a:rPr lang="en-US"/>
              <a:t>©Enter YOUR company name here</a:t>
            </a: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334" y="4410434"/>
            <a:ext cx="5122333" cy="4176631"/>
          </a:xfrm>
          <a:noFill/>
        </p:spPr>
        <p:txBody>
          <a:bodyPr lIns="93660" tIns="46830" rIns="93660" bIns="46830"/>
          <a:lstStyle/>
          <a:p>
            <a:endParaRPr lang="en-US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3725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C047-641F-9645-8B0F-DA79B9E4CA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90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C047-641F-9645-8B0F-DA79B9E4CA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73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"/>
          <p:cNvSpPr>
            <a:spLocks noGrp="1" noChangeArrowheads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section title</a:t>
            </a:r>
          </a:p>
        </p:txBody>
      </p:sp>
      <p:sp>
        <p:nvSpPr>
          <p:cNvPr id="23555" name="Rectangle 2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MIS Training Institute 	Section I - Page </a:t>
            </a:r>
            <a:fld id="{7106F900-ED75-D543-AFB3-0C0CBFFB74B3}" type="slidenum">
              <a:rPr lang="en-US"/>
              <a:pPr/>
              <a:t>23</a:t>
            </a:fld>
            <a:r>
              <a:rPr lang="en-US"/>
              <a:t>	XXX 001</a:t>
            </a:r>
          </a:p>
          <a:p>
            <a:r>
              <a:rPr lang="en-US"/>
              <a:t>©Enter YOUR company name here</a:t>
            </a: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334" y="4410434"/>
            <a:ext cx="5122333" cy="4176631"/>
          </a:xfrm>
          <a:noFill/>
        </p:spPr>
        <p:txBody>
          <a:bodyPr lIns="93660" tIns="46830" rIns="93660" bIns="46830"/>
          <a:lstStyle/>
          <a:p>
            <a:endParaRPr lang="en-US"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591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D7BBED-713D-6A4E-9F66-AC6965E56731}" type="slidenum">
              <a:rPr lang="en-US">
                <a:latin typeface="Times New Roman" charset="0"/>
              </a:rPr>
              <a:pPr/>
              <a:t>25</a:t>
            </a:fld>
            <a:endParaRPr lang="en-US">
              <a:latin typeface="Times New Roman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lIns="91427" tIns="45714" rIns="91427" bIns="45714"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6925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FC5A25-6E68-3E48-BE5B-58C8E5CC7A82}" type="slidenum">
              <a:rPr lang="en-US">
                <a:latin typeface="Times New Roman" charset="0"/>
              </a:rPr>
              <a:pPr/>
              <a:t>26</a:t>
            </a:fld>
            <a:endParaRPr lang="en-US">
              <a:latin typeface="Times New Roman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lIns="91427" tIns="45714" rIns="91427" bIns="45714"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433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EF5531-78F1-E346-86EF-339E57A27C23}" type="slidenum">
              <a:rPr lang="en-US"/>
              <a:pPr/>
              <a:t>29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8463" y="696913"/>
            <a:ext cx="6188075" cy="3481387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430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C047-641F-9645-8B0F-DA79B9E4CA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85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C047-641F-9645-8B0F-DA79B9E4CA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18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CB58F3-799C-4644-ABC7-FED1889A2221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00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C047-641F-9645-8B0F-DA79B9E4CA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33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88C374-531D-400C-A0BF-6A550648830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982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FE59C-412B-B34C-ACA0-189235F8A8C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51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900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B875F-842B-4024-A850-D97B9780511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8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B875F-842B-4024-A850-D97B9780511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188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FE59C-412B-B34C-ACA0-189235F8A8C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02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FE59C-412B-B34C-ACA0-189235F8A8C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48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C047-641F-9645-8B0F-DA79B9E4CA21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326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C047-641F-9645-8B0F-DA79B9E4CA21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67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C047-641F-9645-8B0F-DA79B9E4CA2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479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FE59C-412B-B34C-ACA0-189235F8A8C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89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C047-641F-9645-8B0F-DA79B9E4CA2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61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FE59C-412B-B34C-ACA0-189235F8A8C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81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FE59C-412B-B34C-ACA0-189235F8A8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49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B875F-842B-4024-A850-D97B9780511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847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EC047-641F-9645-8B0F-DA79B9E4CA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8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DA0247-51EB-AF48-BE00-6BC9B846EE65}"/>
              </a:ext>
            </a:extLst>
          </p:cNvPr>
          <p:cNvSpPr/>
          <p:nvPr userDrawn="1"/>
        </p:nvSpPr>
        <p:spPr>
          <a:xfrm>
            <a:off x="204281" y="6508204"/>
            <a:ext cx="8142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 2018 The MITRE Corporation. All rights reserved. Approved for Public Release; Distribution Unlimited. Case No: </a:t>
            </a: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18-1804-23</a:t>
            </a:r>
            <a:endParaRPr lang="en-US" sz="800" b="1" dirty="0">
              <a:solidFill>
                <a:schemeClr val="bg1">
                  <a:lumMod val="8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B5FD3-3037-1640-A5F4-686582875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789" y="6078249"/>
            <a:ext cx="1107078" cy="6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5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366D8-0D8D-472A-962A-F1C6CE7EF482}"/>
              </a:ext>
            </a:extLst>
          </p:cNvPr>
          <p:cNvSpPr/>
          <p:nvPr userDrawn="1"/>
        </p:nvSpPr>
        <p:spPr>
          <a:xfrm>
            <a:off x="204281" y="6508204"/>
            <a:ext cx="8142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 2018 The MITRE Corporation. All rights reserved. Approved for Public Release; Distribution Unlimited. Case No: 18-1804-23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94315-EB51-EC4C-ACF7-6022C9DB12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5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-100000" contrast="-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789" y="6078249"/>
            <a:ext cx="1107078" cy="6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1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3CF088-6BE5-46B2-8D7C-E8D0A1DC0DD7}"/>
              </a:ext>
            </a:extLst>
          </p:cNvPr>
          <p:cNvSpPr/>
          <p:nvPr userDrawn="1"/>
        </p:nvSpPr>
        <p:spPr>
          <a:xfrm>
            <a:off x="204281" y="6508204"/>
            <a:ext cx="8142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 2018 The MITRE Corporation. All rights reserved. Approved for Public Release; Distribution Unlimited. Case No: 18-1804-23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0BDFF-CC63-3A4A-8F2C-50DD5A3F38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789" y="6078249"/>
            <a:ext cx="1107078" cy="6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2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F94F69-06F4-48F0-AEF0-45FF44E0996D}"/>
              </a:ext>
            </a:extLst>
          </p:cNvPr>
          <p:cNvSpPr/>
          <p:nvPr userDrawn="1"/>
        </p:nvSpPr>
        <p:spPr>
          <a:xfrm>
            <a:off x="204281" y="6508204"/>
            <a:ext cx="8142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 2018 The MITRE Corporation. All rights reserved. Approved for Public Release; Distribution Unlimited. Case No: 18-1804-23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CD427B-9FAF-7342-8331-12D98C7212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789" y="6172839"/>
            <a:ext cx="1107078" cy="6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A76FA2-DCE2-1841-8B58-C43A87456EA0}"/>
              </a:ext>
            </a:extLst>
          </p:cNvPr>
          <p:cNvSpPr/>
          <p:nvPr userDrawn="1"/>
        </p:nvSpPr>
        <p:spPr>
          <a:xfrm>
            <a:off x="204281" y="6508204"/>
            <a:ext cx="8142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 2018 The MITRE Corporation. All rights reserved. Approved for Public Release; Distribution Unlimited. Case No: 18-1804-23</a:t>
            </a:r>
          </a:p>
        </p:txBody>
      </p:sp>
    </p:spTree>
    <p:extLst>
      <p:ext uri="{BB962C8B-B14F-4D97-AF65-F5344CB8AC3E}">
        <p14:creationId xmlns:p14="http://schemas.microsoft.com/office/powerpoint/2010/main" val="3113127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972800" cy="944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5890" y="76201"/>
            <a:ext cx="661021" cy="1809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Helvetica LT Std" pitchFamily="34" charset="0"/>
              </a:defRPr>
            </a:lvl1pPr>
          </a:lstStyle>
          <a:p>
            <a:fld id="{5BDCDB02-7FD6-2E41-A4A4-367F37F7C6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44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DF2C6-C7E6-4818-802B-89175EB8EB13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DB783-D286-4D17-B532-86223E23B7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92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5" r:id="rId2"/>
    <p:sldLayoutId id="2147483664" r:id="rId3"/>
    <p:sldLayoutId id="2147483662" r:id="rId4"/>
    <p:sldLayoutId id="2147483661" r:id="rId5"/>
    <p:sldLayoutId id="21474836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image" Target="../media/image15.em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11" Type="http://schemas.openxmlformats.org/officeDocument/2006/relationships/image" Target="../media/image31.emf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image" Target="../media/image61.wmf"/><Relationship Id="rId7" Type="http://schemas.openxmlformats.org/officeDocument/2006/relationships/image" Target="../media/image6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image" Target="../media/image61.wmf"/><Relationship Id="rId7" Type="http://schemas.openxmlformats.org/officeDocument/2006/relationships/image" Target="../media/image6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10" Type="http://schemas.openxmlformats.org/officeDocument/2006/relationships/image" Target="../media/image73.png"/><Relationship Id="rId4" Type="http://schemas.openxmlformats.org/officeDocument/2006/relationships/image" Target="../media/image62.wmf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2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13" Type="http://schemas.openxmlformats.org/officeDocument/2006/relationships/image" Target="../media/image107.emf"/><Relationship Id="rId18" Type="http://schemas.openxmlformats.org/officeDocument/2006/relationships/image" Target="../media/image111.emf"/><Relationship Id="rId3" Type="http://schemas.openxmlformats.org/officeDocument/2006/relationships/image" Target="../media/image98.png"/><Relationship Id="rId7" Type="http://schemas.openxmlformats.org/officeDocument/2006/relationships/image" Target="../media/image101.emf"/><Relationship Id="rId12" Type="http://schemas.openxmlformats.org/officeDocument/2006/relationships/image" Target="../media/image106.emf"/><Relationship Id="rId17" Type="http://schemas.openxmlformats.org/officeDocument/2006/relationships/image" Target="../media/image110.em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emf"/><Relationship Id="rId11" Type="http://schemas.openxmlformats.org/officeDocument/2006/relationships/image" Target="../media/image105.emf"/><Relationship Id="rId5" Type="http://schemas.openxmlformats.org/officeDocument/2006/relationships/image" Target="../media/image99.emf"/><Relationship Id="rId15" Type="http://schemas.openxmlformats.org/officeDocument/2006/relationships/image" Target="../media/image108.png"/><Relationship Id="rId10" Type="http://schemas.openxmlformats.org/officeDocument/2006/relationships/image" Target="../media/image104.emf"/><Relationship Id="rId19" Type="http://schemas.openxmlformats.org/officeDocument/2006/relationships/image" Target="../media/image97.emf"/><Relationship Id="rId4" Type="http://schemas.openxmlformats.org/officeDocument/2006/relationships/image" Target="../media/image11.emf"/><Relationship Id="rId9" Type="http://schemas.openxmlformats.org/officeDocument/2006/relationships/image" Target="../media/image103.emf"/><Relationship Id="rId1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emf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121.png"/><Relationship Id="rId4" Type="http://schemas.openxmlformats.org/officeDocument/2006/relationships/image" Target="../media/image116.jpeg"/><Relationship Id="rId9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0.png"/><Relationship Id="rId3" Type="http://schemas.openxmlformats.org/officeDocument/2006/relationships/image" Target="../media/image130.jpeg"/><Relationship Id="rId7" Type="http://schemas.openxmlformats.org/officeDocument/2006/relationships/image" Target="../media/image134.png"/><Relationship Id="rId12" Type="http://schemas.openxmlformats.org/officeDocument/2006/relationships/image" Target="../media/image1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11" Type="http://schemas.openxmlformats.org/officeDocument/2006/relationships/image" Target="../media/image138.svg"/><Relationship Id="rId5" Type="http://schemas.openxmlformats.org/officeDocument/2006/relationships/image" Target="../media/image132.sv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Relationship Id="rId1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tiff"/><Relationship Id="rId2" Type="http://schemas.openxmlformats.org/officeDocument/2006/relationships/image" Target="../media/image14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6.tiff"/><Relationship Id="rId4" Type="http://schemas.openxmlformats.org/officeDocument/2006/relationships/image" Target="../media/image145.tiff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1.gi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tiff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Relationship Id="rId9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tiff"/><Relationship Id="rId9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jpeg"/><Relationship Id="rId4" Type="http://schemas.openxmlformats.org/officeDocument/2006/relationships/image" Target="../media/image16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EBFE22-5567-3245-959E-215CE91DD23F}"/>
              </a:ext>
            </a:extLst>
          </p:cNvPr>
          <p:cNvSpPr/>
          <p:nvPr/>
        </p:nvSpPr>
        <p:spPr>
          <a:xfrm>
            <a:off x="-3" y="-9484"/>
            <a:ext cx="12192000" cy="686955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21000">
                <a:schemeClr val="tx1"/>
              </a:gs>
              <a:gs pos="76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76369" y="130207"/>
            <a:ext cx="11987718" cy="12639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4000" b="1" dirty="0">
                <a:ln w="0"/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Assured Software:  A Journey and Discussion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i="1" dirty="0">
                <a:ln w="0"/>
                <a:solidFill>
                  <a:schemeClr val="bg1"/>
                </a:solidFill>
                <a:effectLst>
                  <a:glow rad="127000">
                    <a:schemeClr val="tx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(Delivering Trustworthy Systems with Assurance)</a:t>
            </a:r>
            <a:endParaRPr lang="en-US" sz="4400" i="1" dirty="0">
              <a:ln w="0"/>
              <a:solidFill>
                <a:schemeClr val="bg1"/>
              </a:solidFill>
              <a:effectLst>
                <a:glow rad="127000">
                  <a:schemeClr val="tx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D57FA1-EB7B-4231-B08F-1F3C37206F82}"/>
              </a:ext>
            </a:extLst>
          </p:cNvPr>
          <p:cNvSpPr txBox="1"/>
          <p:nvPr/>
        </p:nvSpPr>
        <p:spPr>
          <a:xfrm>
            <a:off x="403720" y="1650568"/>
            <a:ext cx="577183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Robert A. Martin</a:t>
            </a:r>
          </a:p>
          <a:p>
            <a:r>
              <a:rPr lang="en-US" altLang="en-US" sz="2400" b="1" dirty="0">
                <a:solidFill>
                  <a:schemeClr val="bg1"/>
                </a:solidFill>
              </a:rPr>
              <a:t>Sr. Secure Software &amp; Technology Prin. Eng.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</a:rPr>
              <a:t>Trust &amp; Assurance Cyber Technologies Dept.</a:t>
            </a:r>
            <a:br>
              <a:rPr lang="en-US" altLang="en-US" sz="2400" b="1" dirty="0">
                <a:solidFill>
                  <a:schemeClr val="bg1"/>
                </a:solidFill>
              </a:rPr>
            </a:br>
            <a:r>
              <a:rPr lang="en-US" altLang="en-US" sz="2400" b="1" dirty="0">
                <a:solidFill>
                  <a:schemeClr val="bg1"/>
                </a:solidFill>
              </a:rPr>
              <a:t>Cyber Solutions Technical Center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2F0B6-828A-2146-94D2-CDB93C3F579B}"/>
              </a:ext>
            </a:extLst>
          </p:cNvPr>
          <p:cNvSpPr txBox="1"/>
          <p:nvPr/>
        </p:nvSpPr>
        <p:spPr>
          <a:xfrm flipH="1">
            <a:off x="-3" y="5370200"/>
            <a:ext cx="6419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AdaCore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 DAYS BOSTON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14, 2018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Boston Marriott – Burlington, 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16AB41-DEFD-7846-810D-3291ED658181}"/>
              </a:ext>
            </a:extLst>
          </p:cNvPr>
          <p:cNvSpPr/>
          <p:nvPr/>
        </p:nvSpPr>
        <p:spPr>
          <a:xfrm>
            <a:off x="204281" y="6508204"/>
            <a:ext cx="8142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 2018 The MITRE Corporation. All rights reserved. Approved for Public Release; Distribution Unlimited. Case No: 18-1804-23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8E0B17-A006-9747-888F-77AAEE85DF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789" y="6172839"/>
            <a:ext cx="1107078" cy="664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3D4101-9CE9-9A4C-8A45-E6CAABA26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3000"/>
                    </a14:imgEffect>
                    <a14:imgEffect>
                      <a14:saturation sat="400000"/>
                    </a14:imgEffect>
                    <a14:imgEffect>
                      <a14:brightnessContrast bright="-11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529" y="3236096"/>
            <a:ext cx="1705488" cy="1923400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4F717D-5D8B-A64E-A0A3-B38983D07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797" y="4291047"/>
            <a:ext cx="1099093" cy="6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38100">
              <a:schemeClr val="bg1"/>
            </a:glow>
          </a:effectLst>
        </p:spPr>
      </p:pic>
      <p:pic>
        <p:nvPicPr>
          <p:cNvPr id="15" name="Picture 14" descr="20110625_cwss.gif">
            <a:extLst>
              <a:ext uri="{FF2B5EF4-FFF2-40B4-BE49-F238E27FC236}">
                <a16:creationId xmlns:a16="http://schemas.microsoft.com/office/drawing/2014/main" id="{BEB11933-17E9-5F40-AFE4-BFA5775045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1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20" y="4631503"/>
            <a:ext cx="1167899" cy="33258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6" name="Picture 15" descr="cve.eps">
            <a:extLst>
              <a:ext uri="{FF2B5EF4-FFF2-40B4-BE49-F238E27FC236}">
                <a16:creationId xmlns:a16="http://schemas.microsoft.com/office/drawing/2014/main" id="{CC986823-3472-3B49-8B21-2091A3154F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27116"/>
          <a:stretch/>
        </p:blipFill>
        <p:spPr>
          <a:xfrm>
            <a:off x="522164" y="3714937"/>
            <a:ext cx="938225" cy="43846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17" name="Picture 13" descr="capec_logo">
            <a:extLst>
              <a:ext uri="{FF2B5EF4-FFF2-40B4-BE49-F238E27FC236}">
                <a16:creationId xmlns:a16="http://schemas.microsoft.com/office/drawing/2014/main" id="{702C39A7-0DF8-AE46-81F3-FD1FCA179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0790" y="4670396"/>
            <a:ext cx="1167899" cy="40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5400">
              <a:schemeClr val="bg1"/>
            </a:glow>
          </a:effectLst>
        </p:spPr>
      </p:pic>
      <p:pic>
        <p:nvPicPr>
          <p:cNvPr id="4098" name="Picture 2" descr="CQE">
            <a:extLst>
              <a:ext uri="{FF2B5EF4-FFF2-40B4-BE49-F238E27FC236}">
                <a16:creationId xmlns:a16="http://schemas.microsoft.com/office/drawing/2014/main" id="{72B09077-EFFE-514D-86A5-7AB72503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346" y="3705770"/>
            <a:ext cx="1034343" cy="413737"/>
          </a:xfrm>
          <a:prstGeom prst="rect">
            <a:avLst/>
          </a:prstGeom>
          <a:noFill/>
          <a:effectLst>
            <a:glow rad="381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Screen Shot 2015-11-23 at 10.16.56 AM.png">
            <a:extLst>
              <a:ext uri="{FF2B5EF4-FFF2-40B4-BE49-F238E27FC236}">
                <a16:creationId xmlns:a16="http://schemas.microsoft.com/office/drawing/2014/main" id="{BDC4D072-D300-D24F-A7B8-02338A2A4E2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731" y="1813553"/>
            <a:ext cx="5493974" cy="434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BB282E-18C7-BC46-A2D4-A0E51D2A7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2" b="25075"/>
          <a:stretch/>
        </p:blipFill>
        <p:spPr>
          <a:xfrm>
            <a:off x="1793698" y="3625050"/>
            <a:ext cx="1236145" cy="49445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7374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73A621-AF26-8644-91EE-97CDF30C70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3412155" y="446076"/>
            <a:ext cx="2567859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7080"/>
            <a:ext cx="12192000" cy="70761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 Narrow" panose="020B0604020202020204" pitchFamily="34" charset="0"/>
                <a:ea typeface="Tahoma" charset="0"/>
                <a:cs typeface="Arial Narrow" panose="020B0604020202020204" pitchFamily="34" charset="0"/>
              </a:rPr>
              <a:t>All types of Enterprises are Facing these Same Changes…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FC8C4A-6181-1943-A554-AA5538309D15}"/>
              </a:ext>
            </a:extLst>
          </p:cNvPr>
          <p:cNvGrpSpPr/>
          <p:nvPr/>
        </p:nvGrpSpPr>
        <p:grpSpPr>
          <a:xfrm>
            <a:off x="5969109" y="3431326"/>
            <a:ext cx="2658200" cy="2989799"/>
            <a:chOff x="4310572" y="2573494"/>
            <a:chExt cx="1993650" cy="22423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0572" y="2901516"/>
              <a:ext cx="1993650" cy="1914327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832274" y="2573494"/>
              <a:ext cx="958345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800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Energy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C1121D-785B-8B4A-868F-B8C3E846DA4D}"/>
              </a:ext>
            </a:extLst>
          </p:cNvPr>
          <p:cNvGrpSpPr/>
          <p:nvPr/>
        </p:nvGrpSpPr>
        <p:grpSpPr>
          <a:xfrm>
            <a:off x="8787935" y="886701"/>
            <a:ext cx="3156419" cy="2524372"/>
            <a:chOff x="6383126" y="1018654"/>
            <a:chExt cx="2367314" cy="153965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3126" y="1313965"/>
              <a:ext cx="2367314" cy="124433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74011" y="1018654"/>
              <a:ext cx="1890723" cy="319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800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Manufacturing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F48BB98-3E96-554D-B4BE-B37226101631}"/>
              </a:ext>
            </a:extLst>
          </p:cNvPr>
          <p:cNvGrpSpPr/>
          <p:nvPr/>
        </p:nvGrpSpPr>
        <p:grpSpPr>
          <a:xfrm>
            <a:off x="5969111" y="876860"/>
            <a:ext cx="2658200" cy="2509409"/>
            <a:chOff x="4476833" y="657644"/>
            <a:chExt cx="1993650" cy="188205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76833" y="1028158"/>
              <a:ext cx="1993650" cy="151154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54808" y="657644"/>
              <a:ext cx="1559177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800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Aeronautics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70983B8-BCEF-1844-A918-44E4CD8BABEA}"/>
              </a:ext>
            </a:extLst>
          </p:cNvPr>
          <p:cNvGrpSpPr/>
          <p:nvPr/>
        </p:nvGrpSpPr>
        <p:grpSpPr>
          <a:xfrm>
            <a:off x="272867" y="921014"/>
            <a:ext cx="3301112" cy="3206487"/>
            <a:chOff x="204650" y="690760"/>
            <a:chExt cx="2475834" cy="2404865"/>
          </a:xfrm>
        </p:grpSpPr>
        <p:grpSp>
          <p:nvGrpSpPr>
            <p:cNvPr id="30" name="Group 29"/>
            <p:cNvGrpSpPr/>
            <p:nvPr/>
          </p:nvGrpSpPr>
          <p:grpSpPr>
            <a:xfrm>
              <a:off x="204650" y="1050918"/>
              <a:ext cx="2475834" cy="2044707"/>
              <a:chOff x="457200" y="1352550"/>
              <a:chExt cx="2384229" cy="203548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200" y="2126923"/>
                <a:ext cx="2384229" cy="1261107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7200" y="1352551"/>
                <a:ext cx="1456216" cy="774372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25139" y="1352550"/>
                <a:ext cx="916290" cy="774373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970804" y="690760"/>
              <a:ext cx="1666226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800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Medical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DA60329-342F-0541-9A32-D2F2C320E90B}"/>
              </a:ext>
            </a:extLst>
          </p:cNvPr>
          <p:cNvGrpSpPr/>
          <p:nvPr/>
        </p:nvGrpSpPr>
        <p:grpSpPr>
          <a:xfrm>
            <a:off x="3468378" y="875565"/>
            <a:ext cx="2601253" cy="5622772"/>
            <a:chOff x="2462733" y="656673"/>
            <a:chExt cx="1950940" cy="421707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0" cstate="email">
              <a:clrChange>
                <a:clrFrom>
                  <a:srgbClr val="DDEAF8"/>
                </a:clrFrom>
                <a:clrTo>
                  <a:srgbClr val="DDEA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49729" y="1005840"/>
              <a:ext cx="1462280" cy="386791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62733" y="656673"/>
              <a:ext cx="1950940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2800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Buildings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5DA5F34-70C9-E04B-9D3F-54F7C5C6A7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lum bright="16000" contras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562" t="16441" r="13023" b="69905"/>
          <a:stretch/>
        </p:blipFill>
        <p:spPr>
          <a:xfrm>
            <a:off x="296064" y="4671060"/>
            <a:ext cx="3301112" cy="173736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42E2F64-502C-F148-AA92-753349BC2065}"/>
              </a:ext>
            </a:extLst>
          </p:cNvPr>
          <p:cNvSpPr txBox="1"/>
          <p:nvPr/>
        </p:nvSpPr>
        <p:spPr>
          <a:xfrm>
            <a:off x="1175861" y="4182045"/>
            <a:ext cx="26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Vehicles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DB9199-A4ED-0A40-AC2C-AEA1D5BF6764}"/>
              </a:ext>
            </a:extLst>
          </p:cNvPr>
          <p:cNvGrpSpPr/>
          <p:nvPr/>
        </p:nvGrpSpPr>
        <p:grpSpPr>
          <a:xfrm>
            <a:off x="8859873" y="3443091"/>
            <a:ext cx="3084480" cy="2889211"/>
            <a:chOff x="6644905" y="2582318"/>
            <a:chExt cx="2313360" cy="216690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EAD005C-74C0-0543-8F0A-A1DFA2EF6244}"/>
                </a:ext>
              </a:extLst>
            </p:cNvPr>
            <p:cNvSpPr txBox="1"/>
            <p:nvPr/>
          </p:nvSpPr>
          <p:spPr>
            <a:xfrm>
              <a:off x="6782255" y="2582318"/>
              <a:ext cx="1963661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US" sz="2800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Shipping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425D8E2-B2F8-3346-AED4-852DFC0C96A1}"/>
                </a:ext>
              </a:extLst>
            </p:cNvPr>
            <p:cNvGrpSpPr/>
            <p:nvPr/>
          </p:nvGrpSpPr>
          <p:grpSpPr>
            <a:xfrm>
              <a:off x="6644905" y="2954051"/>
              <a:ext cx="2313360" cy="1795175"/>
              <a:chOff x="1307522" y="1213908"/>
              <a:chExt cx="5744442" cy="3489134"/>
            </a:xfrm>
          </p:grpSpPr>
          <p:pic>
            <p:nvPicPr>
              <p:cNvPr id="34" name="Picture 2" descr="Image result for ship IoT systems Finland">
                <a:extLst>
                  <a:ext uri="{FF2B5EF4-FFF2-40B4-BE49-F238E27FC236}">
                    <a16:creationId xmlns:a16="http://schemas.microsoft.com/office/drawing/2014/main" id="{F96EB71B-B474-2F41-8F48-1EBC72B5C9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522" y="1214028"/>
                <a:ext cx="2876551" cy="19142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4" descr="Image result for ship IoT systems Finland">
                <a:extLst>
                  <a:ext uri="{FF2B5EF4-FFF2-40B4-BE49-F238E27FC236}">
                    <a16:creationId xmlns:a16="http://schemas.microsoft.com/office/drawing/2014/main" id="{1CD571B7-C146-9D4E-ACB8-294677F33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4073" y="1213908"/>
                <a:ext cx="2867891" cy="19143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6" descr="Image result for ship IoT systems Finland">
                <a:extLst>
                  <a:ext uri="{FF2B5EF4-FFF2-40B4-BE49-F238E27FC236}">
                    <a16:creationId xmlns:a16="http://schemas.microsoft.com/office/drawing/2014/main" id="{BA7A034B-3F22-064F-87AB-F79F991F0B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7522" y="3128242"/>
                <a:ext cx="5744442" cy="1574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8" name="Film">
            <a:extLst>
              <a:ext uri="{FF2B5EF4-FFF2-40B4-BE49-F238E27FC236}">
                <a16:creationId xmlns:a16="http://schemas.microsoft.com/office/drawing/2014/main" id="{2489E67C-1251-5447-A77C-04568169BBB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1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5BD0D05-0CA9-B84D-9BD3-74FB2A3C412A}"/>
              </a:ext>
            </a:extLst>
          </p:cNvPr>
          <p:cNvGrpSpPr/>
          <p:nvPr/>
        </p:nvGrpSpPr>
        <p:grpSpPr>
          <a:xfrm>
            <a:off x="8094467" y="959347"/>
            <a:ext cx="3612982" cy="2499279"/>
            <a:chOff x="6214477" y="1000158"/>
            <a:chExt cx="2901855" cy="210812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60116C-CE86-0441-B62A-6953CB7FBFC4}"/>
                </a:ext>
              </a:extLst>
            </p:cNvPr>
            <p:cNvSpPr/>
            <p:nvPr/>
          </p:nvSpPr>
          <p:spPr>
            <a:xfrm>
              <a:off x="6742890" y="1000158"/>
              <a:ext cx="1797007" cy="441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Calibri" panose="020F0502020204030204"/>
                </a:rPr>
                <a:t>Oil &amp; Gas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0A193F4-EE79-E041-A4A6-891436015316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4477" y="1365375"/>
              <a:ext cx="2901855" cy="1742912"/>
            </a:xfrm>
            <a:prstGeom prst="rect">
              <a:avLst/>
            </a:prstGeom>
          </p:spPr>
        </p:pic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431DE31-6532-D047-B06A-F1B18B7076EC}"/>
              </a:ext>
            </a:extLst>
          </p:cNvPr>
          <p:cNvSpPr txBox="1">
            <a:spLocks/>
          </p:cNvSpPr>
          <p:nvPr/>
        </p:nvSpPr>
        <p:spPr>
          <a:xfrm>
            <a:off x="0" y="58408"/>
            <a:ext cx="12192000" cy="70761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Arial Narrow" panose="020B0604020202020204" pitchFamily="34" charset="0"/>
                <a:ea typeface="Tahoma" charset="0"/>
                <a:cs typeface="Arial Narrow" panose="020B0604020202020204" pitchFamily="34" charset="0"/>
              </a:rPr>
              <a:t>These Changes Go Well beyond Traditional Information Technology…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CCE039-3F5F-EB41-A3F4-2464DF4DDCEB}"/>
              </a:ext>
            </a:extLst>
          </p:cNvPr>
          <p:cNvGrpSpPr/>
          <p:nvPr/>
        </p:nvGrpSpPr>
        <p:grpSpPr>
          <a:xfrm>
            <a:off x="233910" y="959346"/>
            <a:ext cx="3340119" cy="5245511"/>
            <a:chOff x="175432" y="717451"/>
            <a:chExt cx="2690671" cy="39361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F009CD-676E-8D46-B78E-2C0FFA7D8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266" y="1044243"/>
              <a:ext cx="2686837" cy="16205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117BAF9-4EC4-8A45-908E-046CF9A95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432" y="2682686"/>
              <a:ext cx="2687945" cy="1970957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DEB04DD-FB2B-7945-B2C4-09BFA371EF1A}"/>
                </a:ext>
              </a:extLst>
            </p:cNvPr>
            <p:cNvSpPr/>
            <p:nvPr/>
          </p:nvSpPr>
          <p:spPr>
            <a:xfrm>
              <a:off x="179266" y="717451"/>
              <a:ext cx="2638265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Calibri" panose="020F0502020204030204"/>
                </a:rPr>
                <a:t>Water Treatment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692AF86-F319-2A43-BA1F-2C68F048EA68}"/>
              </a:ext>
            </a:extLst>
          </p:cNvPr>
          <p:cNvGrpSpPr/>
          <p:nvPr/>
        </p:nvGrpSpPr>
        <p:grpSpPr>
          <a:xfrm>
            <a:off x="7702800" y="3421708"/>
            <a:ext cx="4396315" cy="2783153"/>
            <a:chOff x="7483076" y="3396211"/>
            <a:chExt cx="3691311" cy="29815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89DA6E9-E9D6-2745-A959-2B268732CA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20952" y="3942341"/>
              <a:ext cx="2314291" cy="126167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58A065A-01DD-3E44-97F8-02DCFDC4C22F}"/>
                </a:ext>
              </a:extLst>
            </p:cNvPr>
            <p:cNvSpPr/>
            <p:nvPr/>
          </p:nvSpPr>
          <p:spPr>
            <a:xfrm>
              <a:off x="7483076" y="3396211"/>
              <a:ext cx="36913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Calibri" panose="020F0502020204030204"/>
                </a:rPr>
                <a:t>Hydro Power &amp; Dam </a:t>
              </a:r>
              <a:r>
                <a:rPr lang="en-US" sz="2800" b="1" dirty="0" err="1">
                  <a:solidFill>
                    <a:schemeClr val="bg1"/>
                  </a:solidFill>
                  <a:latin typeface="Calibri" panose="020F0502020204030204"/>
                </a:rPr>
                <a:t>Mngt</a:t>
              </a:r>
              <a:endParaRPr lang="en-US" sz="2800" b="1" dirty="0">
                <a:solidFill>
                  <a:schemeClr val="bg1"/>
                </a:solidFill>
                <a:latin typeface="Calibri" panose="020F0502020204030204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432830-FA93-4B4A-BAF9-2940F97C0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09976" y="3942340"/>
              <a:ext cx="1101272" cy="243546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F3E5237-81F0-9046-9B96-8600C3587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0952" y="5204013"/>
              <a:ext cx="1884622" cy="11737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693A632-DA7D-E543-9625-BCD59B09B490}"/>
              </a:ext>
            </a:extLst>
          </p:cNvPr>
          <p:cNvGrpSpPr/>
          <p:nvPr/>
        </p:nvGrpSpPr>
        <p:grpSpPr>
          <a:xfrm>
            <a:off x="4100745" y="4622800"/>
            <a:ext cx="3504847" cy="1674358"/>
            <a:chOff x="5067371" y="839258"/>
            <a:chExt cx="3504847" cy="167435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02E6A6D-365B-3E42-BF8A-D0169220A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67371" y="839258"/>
              <a:ext cx="1827081" cy="1211434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9D59833-D471-B24D-8D68-830804ED4AA6}"/>
                </a:ext>
              </a:extLst>
            </p:cNvPr>
            <p:cNvSpPr/>
            <p:nvPr/>
          </p:nvSpPr>
          <p:spPr>
            <a:xfrm>
              <a:off x="5431588" y="2051951"/>
              <a:ext cx="29642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Remote Management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ADF75CD-5445-7946-A0FD-86DB7A021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5234" y="852359"/>
              <a:ext cx="1716984" cy="119833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5B409EA-8FFB-FA44-8545-57CDBA389462}"/>
              </a:ext>
            </a:extLst>
          </p:cNvPr>
          <p:cNvGrpSpPr/>
          <p:nvPr/>
        </p:nvGrpSpPr>
        <p:grpSpPr>
          <a:xfrm>
            <a:off x="4070468" y="2996231"/>
            <a:ext cx="3521056" cy="1465906"/>
            <a:chOff x="174238" y="1954378"/>
            <a:chExt cx="3940377" cy="1596288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D823B0F-D8EC-E346-8372-58D0E914C23A}"/>
                </a:ext>
              </a:extLst>
            </p:cNvPr>
            <p:cNvSpPr/>
            <p:nvPr/>
          </p:nvSpPr>
          <p:spPr>
            <a:xfrm>
              <a:off x="345268" y="2798601"/>
              <a:ext cx="1801911" cy="752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Smart Munitions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2D88568-92DA-3544-A944-D8C5F2F1B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4238" y="1962253"/>
              <a:ext cx="2088125" cy="74074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D9C19BF-0A08-7048-9916-F0521F230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58576" y="1954378"/>
              <a:ext cx="1856039" cy="1574321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E27C483-263C-3049-A05A-E0912FA1052B}"/>
              </a:ext>
            </a:extLst>
          </p:cNvPr>
          <p:cNvGrpSpPr/>
          <p:nvPr/>
        </p:nvGrpSpPr>
        <p:grpSpPr>
          <a:xfrm>
            <a:off x="3671893" y="1047139"/>
            <a:ext cx="4327329" cy="1563936"/>
            <a:chOff x="3809464" y="3893269"/>
            <a:chExt cx="6382186" cy="177601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BB5674A-1BCF-574F-9419-C0FDD86066E0}"/>
                </a:ext>
              </a:extLst>
            </p:cNvPr>
            <p:cNvSpPr/>
            <p:nvPr/>
          </p:nvSpPr>
          <p:spPr>
            <a:xfrm>
              <a:off x="3809464" y="3893269"/>
              <a:ext cx="6382186" cy="601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800" b="1" dirty="0">
                  <a:solidFill>
                    <a:schemeClr val="bg1"/>
                  </a:solidFill>
                </a:rPr>
                <a:t>Status &amp; Health Monitoring</a:t>
              </a: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852AB6B-15BE-0346-80BE-4FA0BB872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69947" y="4310766"/>
              <a:ext cx="2058351" cy="135851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2E71516-3C4E-DB47-BBCA-6ABC938B1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99993" y="4309165"/>
              <a:ext cx="1075133" cy="135387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82C3868-4D1A-A746-9EAC-45FA9DDE6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25235" y="4309166"/>
              <a:ext cx="2070447" cy="1355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5820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3"/>
          <p:cNvSpPr>
            <a:spLocks noGrp="1"/>
          </p:cNvSpPr>
          <p:nvPr>
            <p:ph type="title" idx="4294967295"/>
          </p:nvPr>
        </p:nvSpPr>
        <p:spPr>
          <a:xfrm>
            <a:off x="156756" y="128452"/>
            <a:ext cx="11804016" cy="9540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ea typeface="Arial" charset="0"/>
                <a:cs typeface="Arial Narrow" panose="020B0604020202020204" pitchFamily="34" charset="0"/>
              </a:rPr>
              <a:t>Need Secure, Safe, Reliable, and Resilient Behavior </a:t>
            </a:r>
            <a:b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ea typeface="Arial" charset="0"/>
                <a:cs typeface="Arial Narrow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ea typeface="Arial" charset="0"/>
                <a:cs typeface="Arial Narrow" panose="020B0604020202020204" pitchFamily="34" charset="0"/>
              </a:rPr>
              <a:t>that Upholds Privacy Expectations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8" t="23049" r="3533" b="2075"/>
          <a:stretch/>
        </p:blipFill>
        <p:spPr>
          <a:xfrm>
            <a:off x="819248" y="1608083"/>
            <a:ext cx="9848753" cy="493181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806185" y="6154546"/>
            <a:ext cx="262995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© </a:t>
            </a:r>
            <a:r>
              <a:rPr lang="is-I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2017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Gartner. All rights reserved. 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5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5609385D-9342-454F-8FEE-9D7EC8253B36}"/>
              </a:ext>
            </a:extLst>
          </p:cNvPr>
          <p:cNvSpPr/>
          <p:nvPr/>
        </p:nvSpPr>
        <p:spPr>
          <a:xfrm flipH="1">
            <a:off x="4329623" y="1341475"/>
            <a:ext cx="3848986" cy="3848986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1799968" rev="0"/>
            </a:camera>
            <a:lightRig rig="threePt" dir="t"/>
          </a:scene3d>
          <a:sp3d extrusionH="33020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QUALITY GAPS</a:t>
            </a:r>
            <a:endParaRPr lang="en-US" sz="1050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6951CE3-BC98-8E4F-8AA1-06188F213728}"/>
              </a:ext>
            </a:extLst>
          </p:cNvPr>
          <p:cNvSpPr/>
          <p:nvPr/>
        </p:nvSpPr>
        <p:spPr>
          <a:xfrm flipH="1">
            <a:off x="4112945" y="1341475"/>
            <a:ext cx="4282343" cy="3848986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17699992" rev="0"/>
            </a:camera>
            <a:lightRig rig="threePt" dir="t"/>
          </a:scene3d>
          <a:sp3d extrusionH="33020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QUALITY GAPS</a:t>
            </a:r>
            <a:endParaRPr lang="en-US" sz="1100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D252130-82CD-D147-A61B-B12994DE751F}"/>
              </a:ext>
            </a:extLst>
          </p:cNvPr>
          <p:cNvSpPr/>
          <p:nvPr/>
        </p:nvSpPr>
        <p:spPr>
          <a:xfrm flipH="1">
            <a:off x="4112945" y="1341475"/>
            <a:ext cx="4282343" cy="3848986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16799987" rev="0"/>
            </a:camera>
            <a:lightRig rig="threePt" dir="t"/>
          </a:scene3d>
          <a:sp3d extrusionH="33020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QUALITY GAPS</a:t>
            </a:r>
            <a:endParaRPr lang="en-US" sz="11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C51B0A-D3C9-8444-8797-1DCE571C3D33}"/>
              </a:ext>
            </a:extLst>
          </p:cNvPr>
          <p:cNvSpPr/>
          <p:nvPr/>
        </p:nvSpPr>
        <p:spPr>
          <a:xfrm>
            <a:off x="4329623" y="1341475"/>
            <a:ext cx="3848986" cy="3848986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5400000" rev="0"/>
            </a:camera>
            <a:lightRig rig="threePt" dir="t"/>
          </a:scene3d>
          <a:sp3d extrusionH="33020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RISKS</a:t>
            </a:r>
            <a:endParaRPr lang="en-US" sz="16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CE70E80-BBDD-FD46-8C82-2E0AF1255CF3}"/>
              </a:ext>
            </a:extLst>
          </p:cNvPr>
          <p:cNvSpPr/>
          <p:nvPr/>
        </p:nvSpPr>
        <p:spPr>
          <a:xfrm>
            <a:off x="4329623" y="1341475"/>
            <a:ext cx="3848986" cy="3848986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4800000" rev="0"/>
            </a:camera>
            <a:lightRig rig="threePt" dir="t"/>
          </a:scene3d>
          <a:sp3d extrusionH="33020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RISKS</a:t>
            </a:r>
            <a:endParaRPr lang="en-US" sz="1600" b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A02982-75EB-EC41-9BB5-64CBDF5E8DCC}"/>
              </a:ext>
            </a:extLst>
          </p:cNvPr>
          <p:cNvSpPr/>
          <p:nvPr/>
        </p:nvSpPr>
        <p:spPr>
          <a:xfrm>
            <a:off x="4329623" y="1341475"/>
            <a:ext cx="3848986" cy="3848986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3300000" rev="0"/>
            </a:camera>
            <a:lightRig rig="threePt" dir="t"/>
          </a:scene3d>
          <a:sp3d extrusionH="33020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RISKS</a:t>
            </a:r>
            <a:endParaRPr lang="en-US" sz="16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52707D-589F-914A-83AB-70D2EA10C1C5}"/>
              </a:ext>
            </a:extLst>
          </p:cNvPr>
          <p:cNvSpPr/>
          <p:nvPr/>
        </p:nvSpPr>
        <p:spPr>
          <a:xfrm>
            <a:off x="4329623" y="1341475"/>
            <a:ext cx="3848986" cy="3848986"/>
          </a:xfrm>
          <a:prstGeom prst="ellipse">
            <a:avLst/>
          </a:prstGeom>
          <a:solidFill>
            <a:srgbClr val="FF0000"/>
          </a:solidFill>
          <a:scene3d>
            <a:camera prst="orthographicFront">
              <a:rot lat="0" lon="1800000" rev="0"/>
            </a:camera>
            <a:lightRig rig="threePt" dir="t"/>
          </a:scene3d>
          <a:sp3d extrusionH="330200" prstMaterial="plastic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RISKS</a:t>
            </a:r>
            <a:endParaRPr lang="en-US" sz="16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9F34EB-57EF-AA42-AB4F-2A738BEA72BB}"/>
              </a:ext>
            </a:extLst>
          </p:cNvPr>
          <p:cNvGrpSpPr/>
          <p:nvPr/>
        </p:nvGrpSpPr>
        <p:grpSpPr>
          <a:xfrm>
            <a:off x="3853720" y="1240318"/>
            <a:ext cx="5033456" cy="4157182"/>
            <a:chOff x="499645" y="494969"/>
            <a:chExt cx="4013391" cy="3314700"/>
          </a:xfrm>
          <a:effectLst>
            <a:glow rad="127000">
              <a:schemeClr val="bg1"/>
            </a:glow>
          </a:effectLst>
        </p:grpSpPr>
        <p:sp>
          <p:nvSpPr>
            <p:cNvPr id="12" name="Donut 11">
              <a:extLst>
                <a:ext uri="{FF2B5EF4-FFF2-40B4-BE49-F238E27FC236}">
                  <a16:creationId xmlns:a16="http://schemas.microsoft.com/office/drawing/2014/main" id="{6E29E157-2315-994A-9036-209B52DF43EE}"/>
                </a:ext>
              </a:extLst>
            </p:cNvPr>
            <p:cNvSpPr/>
            <p:nvPr/>
          </p:nvSpPr>
          <p:spPr>
            <a:xfrm>
              <a:off x="848991" y="494969"/>
              <a:ext cx="3314700" cy="3314700"/>
            </a:xfrm>
            <a:prstGeom prst="donut">
              <a:avLst>
                <a:gd name="adj" fmla="val 1961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87CCFC-E971-AC44-B2E5-B47A68157819}"/>
                </a:ext>
              </a:extLst>
            </p:cNvPr>
            <p:cNvSpPr/>
            <p:nvPr/>
          </p:nvSpPr>
          <p:spPr>
            <a:xfrm>
              <a:off x="499645" y="1794522"/>
              <a:ext cx="4013391" cy="596900"/>
            </a:xfrm>
            <a:prstGeom prst="rect">
              <a:avLst/>
            </a:prstGeom>
            <a:solidFill>
              <a:srgbClr val="31237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latin typeface="Arial" panose="020B0604020202020204" pitchFamily="34" charset="0"/>
                  <a:cs typeface="Arial" panose="020B0604020202020204" pitchFamily="34" charset="0"/>
                </a:rPr>
                <a:t>MIND THE GAP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0AC7007-8E52-2A45-8EFE-5550D99DDB9D}"/>
              </a:ext>
            </a:extLst>
          </p:cNvPr>
          <p:cNvSpPr txBox="1"/>
          <p:nvPr/>
        </p:nvSpPr>
        <p:spPr>
          <a:xfrm>
            <a:off x="677102" y="799067"/>
            <a:ext cx="327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Secure Behavior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F1CCB9-4DFD-424C-A1E6-E9D058C9A517}"/>
              </a:ext>
            </a:extLst>
          </p:cNvPr>
          <p:cNvSpPr txBox="1"/>
          <p:nvPr/>
        </p:nvSpPr>
        <p:spPr>
          <a:xfrm>
            <a:off x="8352421" y="1198447"/>
            <a:ext cx="3528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Reliable Behavior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2F75DF-8979-1F45-A4CC-3FB88AEB115D}"/>
              </a:ext>
            </a:extLst>
          </p:cNvPr>
          <p:cNvSpPr txBox="1"/>
          <p:nvPr/>
        </p:nvSpPr>
        <p:spPr>
          <a:xfrm>
            <a:off x="8433053" y="4751169"/>
            <a:ext cx="3640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Resilient Behavior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0110E2-C6A0-F84B-998F-416661AEF482}"/>
              </a:ext>
            </a:extLst>
          </p:cNvPr>
          <p:cNvSpPr txBox="1"/>
          <p:nvPr/>
        </p:nvSpPr>
        <p:spPr>
          <a:xfrm>
            <a:off x="322682" y="3034008"/>
            <a:ext cx="2806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Safe Behavior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69C8FB-D416-1342-992F-A497BFBC0230}"/>
              </a:ext>
            </a:extLst>
          </p:cNvPr>
          <p:cNvSpPr txBox="1"/>
          <p:nvPr/>
        </p:nvSpPr>
        <p:spPr>
          <a:xfrm>
            <a:off x="806643" y="5248637"/>
            <a:ext cx="4107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Privacy Expectations</a:t>
            </a:r>
          </a:p>
        </p:txBody>
      </p:sp>
      <p:sp>
        <p:nvSpPr>
          <p:cNvPr id="19" name="Film">
            <a:extLst>
              <a:ext uri="{FF2B5EF4-FFF2-40B4-BE49-F238E27FC236}">
                <a16:creationId xmlns:a16="http://schemas.microsoft.com/office/drawing/2014/main" id="{D67E8F0D-BCEC-4342-B21E-0A8BB00D213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8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3" grpId="1" animBg="1"/>
      <p:bldP spid="7" grpId="0" animBg="1"/>
      <p:bldP spid="7" grpId="1" animBg="1"/>
      <p:bldP spid="10" grpId="0" animBg="1"/>
      <p:bldP spid="10" grpId="1" animBg="1"/>
      <p:bldP spid="6" grpId="0" animBg="1"/>
      <p:bldP spid="6" grpId="1" animBg="1"/>
      <p:bldP spid="2" grpId="0" animBg="1"/>
      <p:bldP spid="2" grpId="1" animBg="1"/>
      <p:bldP spid="8" grpId="0" animBg="1"/>
      <p:bldP spid="4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AC7007-8E52-2A45-8EFE-5550D99DDB9D}"/>
              </a:ext>
            </a:extLst>
          </p:cNvPr>
          <p:cNvSpPr txBox="1"/>
          <p:nvPr/>
        </p:nvSpPr>
        <p:spPr>
          <a:xfrm>
            <a:off x="677102" y="799067"/>
            <a:ext cx="327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Secure Behavior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F1CCB9-4DFD-424C-A1E6-E9D058C9A517}"/>
              </a:ext>
            </a:extLst>
          </p:cNvPr>
          <p:cNvSpPr txBox="1"/>
          <p:nvPr/>
        </p:nvSpPr>
        <p:spPr>
          <a:xfrm>
            <a:off x="8352421" y="1198447"/>
            <a:ext cx="3528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Reliable Behavior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2F75DF-8979-1F45-A4CC-3FB88AEB115D}"/>
              </a:ext>
            </a:extLst>
          </p:cNvPr>
          <p:cNvSpPr txBox="1"/>
          <p:nvPr/>
        </p:nvSpPr>
        <p:spPr>
          <a:xfrm>
            <a:off x="8433053" y="4751169"/>
            <a:ext cx="3640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Resilient Behavior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0110E2-C6A0-F84B-998F-416661AEF482}"/>
              </a:ext>
            </a:extLst>
          </p:cNvPr>
          <p:cNvSpPr txBox="1"/>
          <p:nvPr/>
        </p:nvSpPr>
        <p:spPr>
          <a:xfrm>
            <a:off x="322682" y="3034008"/>
            <a:ext cx="2806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Safe Behavior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69C8FB-D416-1342-992F-A497BFBC0230}"/>
              </a:ext>
            </a:extLst>
          </p:cNvPr>
          <p:cNvSpPr txBox="1"/>
          <p:nvPr/>
        </p:nvSpPr>
        <p:spPr>
          <a:xfrm>
            <a:off x="806643" y="5248637"/>
            <a:ext cx="4107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Privacy Expectations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2A9F5F-151F-5E49-848F-D893F5C2D3B7}"/>
              </a:ext>
            </a:extLst>
          </p:cNvPr>
          <p:cNvSpPr/>
          <p:nvPr/>
        </p:nvSpPr>
        <p:spPr>
          <a:xfrm>
            <a:off x="2190584" y="2207276"/>
            <a:ext cx="7786255" cy="2646219"/>
          </a:xfrm>
          <a:prstGeom prst="rect">
            <a:avLst/>
          </a:prstGeom>
          <a:solidFill>
            <a:srgbClr val="04152C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274320" rIns="91440" rtlCol="0" anchor="t" anchorCtr="0"/>
          <a:lstStyle/>
          <a:p>
            <a:pPr marL="179388" indent="-179388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</a:rPr>
              <a:t>Weaknesses* in the software implementing capabilities; AND</a:t>
            </a:r>
          </a:p>
          <a:p>
            <a:pPr marL="179388" indent="-179388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</a:rPr>
              <a:t>Weaknesses* in the software that is implementing mission function that have quality implications when encountered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E3D8EB-1658-164B-B4B4-D2640B205F21}"/>
              </a:ext>
            </a:extLst>
          </p:cNvPr>
          <p:cNvSpPr/>
          <p:nvPr/>
        </p:nvSpPr>
        <p:spPr>
          <a:xfrm>
            <a:off x="5527964" y="5751698"/>
            <a:ext cx="7347379" cy="749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9000"/>
              </a:lnSpc>
            </a:pPr>
            <a:r>
              <a:rPr lang="en-US" sz="2400" b="1" i="1" dirty="0">
                <a:solidFill>
                  <a:schemeClr val="bg1"/>
                </a:solidFill>
              </a:rPr>
              <a:t>* Weakness can be in the software’s architecture,  </a:t>
            </a:r>
          </a:p>
          <a:p>
            <a:pPr>
              <a:lnSpc>
                <a:spcPct val="89000"/>
              </a:lnSpc>
            </a:pPr>
            <a:r>
              <a:rPr lang="en-US" sz="2400" b="1" i="1" dirty="0">
                <a:solidFill>
                  <a:schemeClr val="bg1"/>
                </a:solidFill>
              </a:rPr>
              <a:t>   design, code, and configuration/setup 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833317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3576"/>
            <a:ext cx="12192000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dirty="0">
                <a:solidFill>
                  <a:schemeClr val="bg1"/>
                </a:solidFill>
                <a:latin typeface="Arial Black" panose="020B0604020202020204" pitchFamily="34" charset="0"/>
              </a:rPr>
              <a:t>We Need Assurance of More Than Security –</a:t>
            </a:r>
          </a:p>
          <a:p>
            <a:pPr algn="ctr">
              <a:lnSpc>
                <a:spcPct val="85000"/>
              </a:lnSpc>
            </a:pPr>
            <a:r>
              <a:rPr lang="en-US" sz="3000" b="1" dirty="0">
                <a:solidFill>
                  <a:schemeClr val="bg1"/>
                </a:solidFill>
                <a:latin typeface="Arial Black" panose="020B0604020202020204" pitchFamily="34" charset="0"/>
              </a:rPr>
              <a:t>Need Assured Trustworthy Systems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359401"/>
            <a:ext cx="2567136" cy="110827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28" name="Picture 4" descr="TRUSTWORTHINESS">
            <a:extLst>
              <a:ext uri="{FF2B5EF4-FFF2-40B4-BE49-F238E27FC236}">
                <a16:creationId xmlns:a16="http://schemas.microsoft.com/office/drawing/2014/main" id="{9AD12BBE-16CF-0349-90D2-30844E182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59" y="749495"/>
            <a:ext cx="12192000" cy="604361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64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/>
          <p:cNvGrpSpPr/>
          <p:nvPr/>
        </p:nvGrpSpPr>
        <p:grpSpPr>
          <a:xfrm>
            <a:off x="417124" y="4107373"/>
            <a:ext cx="11563253" cy="2611564"/>
            <a:chOff x="417124" y="4345910"/>
            <a:chExt cx="11563253" cy="2611564"/>
          </a:xfrm>
        </p:grpSpPr>
        <p:sp>
          <p:nvSpPr>
            <p:cNvPr id="87" name="Parallelogram 86"/>
            <p:cNvSpPr/>
            <p:nvPr/>
          </p:nvSpPr>
          <p:spPr>
            <a:xfrm>
              <a:off x="417124" y="4345910"/>
              <a:ext cx="11563253" cy="2278240"/>
            </a:xfrm>
            <a:prstGeom prst="parallelogram">
              <a:avLst>
                <a:gd name="adj" fmla="val 65637"/>
              </a:avLst>
            </a:prstGeom>
            <a:solidFill>
              <a:srgbClr val="D9D9D9">
                <a:alpha val="2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 rot="18225103">
              <a:off x="10356874" y="5396469"/>
              <a:ext cx="229101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Implementation</a:t>
              </a:r>
              <a:b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</a:br>
              <a:r>
                <a:rPr lang="en-US" sz="2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Viewpoint</a:t>
              </a:r>
            </a:p>
          </p:txBody>
        </p:sp>
      </p:grpSp>
      <p:sp>
        <p:nvSpPr>
          <p:cNvPr id="55" name="Flowchart: Magnetic Disk 40"/>
          <p:cNvSpPr/>
          <p:nvPr/>
        </p:nvSpPr>
        <p:spPr>
          <a:xfrm>
            <a:off x="3670209" y="4384357"/>
            <a:ext cx="1261049" cy="1509451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192 w 10000"/>
              <a:gd name="connsiteY4" fmla="*/ 19873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288 w 10000"/>
              <a:gd name="connsiteY4" fmla="*/ 19873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288 w 10000"/>
              <a:gd name="connsiteY4" fmla="*/ 19873 h 19873"/>
              <a:gd name="connsiteX5" fmla="*/ 0 w 10000"/>
              <a:gd name="connsiteY5" fmla="*/ 18206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18264 h 19873"/>
              <a:gd name="connsiteX4" fmla="*/ 5288 w 10000"/>
              <a:gd name="connsiteY4" fmla="*/ 19873 h 19873"/>
              <a:gd name="connsiteX5" fmla="*/ 0 w 10000"/>
              <a:gd name="connsiteY5" fmla="*/ 18206 h 19873"/>
              <a:gd name="connsiteX6" fmla="*/ 0 w 10000"/>
              <a:gd name="connsiteY6" fmla="*/ 1667 h 19873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8333 h 19931"/>
              <a:gd name="connsiteX4" fmla="*/ 5384 w 10000"/>
              <a:gd name="connsiteY4" fmla="*/ 19931 h 19931"/>
              <a:gd name="connsiteX5" fmla="*/ 0 w 10000"/>
              <a:gd name="connsiteY5" fmla="*/ 8333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8333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4807 w 10000"/>
              <a:gd name="connsiteY4" fmla="*/ 10697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96 w 10096"/>
              <a:gd name="connsiteY0" fmla="*/ 1667 h 19931"/>
              <a:gd name="connsiteX1" fmla="*/ 5096 w 10096"/>
              <a:gd name="connsiteY1" fmla="*/ 0 h 19931"/>
              <a:gd name="connsiteX2" fmla="*/ 10096 w 10096"/>
              <a:gd name="connsiteY2" fmla="*/ 1667 h 19931"/>
              <a:gd name="connsiteX3" fmla="*/ 10096 w 10096"/>
              <a:gd name="connsiteY3" fmla="*/ 18264 h 19931"/>
              <a:gd name="connsiteX4" fmla="*/ 5480 w 10096"/>
              <a:gd name="connsiteY4" fmla="*/ 19931 h 19931"/>
              <a:gd name="connsiteX5" fmla="*/ 96 w 10096"/>
              <a:gd name="connsiteY5" fmla="*/ 18322 h 19931"/>
              <a:gd name="connsiteX6" fmla="*/ 96 w 10096"/>
              <a:gd name="connsiteY6" fmla="*/ 1667 h 19931"/>
              <a:gd name="connsiteX0" fmla="*/ 10096 w 10096"/>
              <a:gd name="connsiteY0" fmla="*/ 1667 h 19931"/>
              <a:gd name="connsiteX1" fmla="*/ 5096 w 10096"/>
              <a:gd name="connsiteY1" fmla="*/ 3334 h 19931"/>
              <a:gd name="connsiteX2" fmla="*/ 96 w 10096"/>
              <a:gd name="connsiteY2" fmla="*/ 1667 h 19931"/>
              <a:gd name="connsiteX0" fmla="*/ 96 w 10096"/>
              <a:gd name="connsiteY0" fmla="*/ 1667 h 19931"/>
              <a:gd name="connsiteX1" fmla="*/ 5096 w 10096"/>
              <a:gd name="connsiteY1" fmla="*/ 0 h 19931"/>
              <a:gd name="connsiteX2" fmla="*/ 10096 w 10096"/>
              <a:gd name="connsiteY2" fmla="*/ 1667 h 19931"/>
              <a:gd name="connsiteX3" fmla="*/ 10096 w 10096"/>
              <a:gd name="connsiteY3" fmla="*/ 18264 h 19931"/>
              <a:gd name="connsiteX4" fmla="*/ 4903 w 10096"/>
              <a:gd name="connsiteY4" fmla="*/ 10697 h 19931"/>
              <a:gd name="connsiteX5" fmla="*/ 0 w 10096"/>
              <a:gd name="connsiteY5" fmla="*/ 9146 h 19931"/>
              <a:gd name="connsiteX6" fmla="*/ 96 w 10096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4807 w 10000"/>
              <a:gd name="connsiteY4" fmla="*/ 10697 h 19931"/>
              <a:gd name="connsiteX5" fmla="*/ 0 w 10000"/>
              <a:gd name="connsiteY5" fmla="*/ 914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9904 w 10000"/>
              <a:gd name="connsiteY3" fmla="*/ 9088 h 19931"/>
              <a:gd name="connsiteX4" fmla="*/ 4807 w 10000"/>
              <a:gd name="connsiteY4" fmla="*/ 10697 h 19931"/>
              <a:gd name="connsiteX5" fmla="*/ 0 w 10000"/>
              <a:gd name="connsiteY5" fmla="*/ 9146 h 19931"/>
              <a:gd name="connsiteX6" fmla="*/ 0 w 10000"/>
              <a:gd name="connsiteY6" fmla="*/ 1667 h 19931"/>
              <a:gd name="connsiteX0" fmla="*/ 0 w 10000"/>
              <a:gd name="connsiteY0" fmla="*/ 1667 h 18390"/>
              <a:gd name="connsiteX1" fmla="*/ 5000 w 10000"/>
              <a:gd name="connsiteY1" fmla="*/ 0 h 18390"/>
              <a:gd name="connsiteX2" fmla="*/ 10000 w 10000"/>
              <a:gd name="connsiteY2" fmla="*/ 1667 h 18390"/>
              <a:gd name="connsiteX3" fmla="*/ 10000 w 10000"/>
              <a:gd name="connsiteY3" fmla="*/ 18264 h 18390"/>
              <a:gd name="connsiteX4" fmla="*/ 4807 w 10000"/>
              <a:gd name="connsiteY4" fmla="*/ 10581 h 18390"/>
              <a:gd name="connsiteX5" fmla="*/ 0 w 10000"/>
              <a:gd name="connsiteY5" fmla="*/ 18322 h 18390"/>
              <a:gd name="connsiteX6" fmla="*/ 0 w 10000"/>
              <a:gd name="connsiteY6" fmla="*/ 1667 h 18390"/>
              <a:gd name="connsiteX0" fmla="*/ 10000 w 10000"/>
              <a:gd name="connsiteY0" fmla="*/ 1667 h 18390"/>
              <a:gd name="connsiteX1" fmla="*/ 5000 w 10000"/>
              <a:gd name="connsiteY1" fmla="*/ 3334 h 18390"/>
              <a:gd name="connsiteX2" fmla="*/ 0 w 10000"/>
              <a:gd name="connsiteY2" fmla="*/ 1667 h 18390"/>
              <a:gd name="connsiteX0" fmla="*/ 0 w 10000"/>
              <a:gd name="connsiteY0" fmla="*/ 1667 h 18390"/>
              <a:gd name="connsiteX1" fmla="*/ 5000 w 10000"/>
              <a:gd name="connsiteY1" fmla="*/ 0 h 18390"/>
              <a:gd name="connsiteX2" fmla="*/ 10000 w 10000"/>
              <a:gd name="connsiteY2" fmla="*/ 1667 h 18390"/>
              <a:gd name="connsiteX3" fmla="*/ 9904 w 10000"/>
              <a:gd name="connsiteY3" fmla="*/ 9088 h 18390"/>
              <a:gd name="connsiteX4" fmla="*/ 4807 w 10000"/>
              <a:gd name="connsiteY4" fmla="*/ 10697 h 18390"/>
              <a:gd name="connsiteX5" fmla="*/ 0 w 10000"/>
              <a:gd name="connsiteY5" fmla="*/ 9146 h 18390"/>
              <a:gd name="connsiteX6" fmla="*/ 0 w 10000"/>
              <a:gd name="connsiteY6" fmla="*/ 1667 h 18390"/>
              <a:gd name="connsiteX0" fmla="*/ 0 w 10000"/>
              <a:gd name="connsiteY0" fmla="*/ 1667 h 18332"/>
              <a:gd name="connsiteX1" fmla="*/ 5000 w 10000"/>
              <a:gd name="connsiteY1" fmla="*/ 0 h 18332"/>
              <a:gd name="connsiteX2" fmla="*/ 10000 w 10000"/>
              <a:gd name="connsiteY2" fmla="*/ 1667 h 18332"/>
              <a:gd name="connsiteX3" fmla="*/ 10000 w 10000"/>
              <a:gd name="connsiteY3" fmla="*/ 18264 h 18332"/>
              <a:gd name="connsiteX4" fmla="*/ 4807 w 10000"/>
              <a:gd name="connsiteY4" fmla="*/ 10581 h 18332"/>
              <a:gd name="connsiteX5" fmla="*/ 96 w 10000"/>
              <a:gd name="connsiteY5" fmla="*/ 9146 h 18332"/>
              <a:gd name="connsiteX6" fmla="*/ 0 w 10000"/>
              <a:gd name="connsiteY6" fmla="*/ 1667 h 18332"/>
              <a:gd name="connsiteX0" fmla="*/ 10000 w 10000"/>
              <a:gd name="connsiteY0" fmla="*/ 1667 h 18332"/>
              <a:gd name="connsiteX1" fmla="*/ 5000 w 10000"/>
              <a:gd name="connsiteY1" fmla="*/ 3334 h 18332"/>
              <a:gd name="connsiteX2" fmla="*/ 0 w 10000"/>
              <a:gd name="connsiteY2" fmla="*/ 1667 h 18332"/>
              <a:gd name="connsiteX0" fmla="*/ 0 w 10000"/>
              <a:gd name="connsiteY0" fmla="*/ 1667 h 18332"/>
              <a:gd name="connsiteX1" fmla="*/ 5000 w 10000"/>
              <a:gd name="connsiteY1" fmla="*/ 0 h 18332"/>
              <a:gd name="connsiteX2" fmla="*/ 10000 w 10000"/>
              <a:gd name="connsiteY2" fmla="*/ 1667 h 18332"/>
              <a:gd name="connsiteX3" fmla="*/ 9904 w 10000"/>
              <a:gd name="connsiteY3" fmla="*/ 9088 h 18332"/>
              <a:gd name="connsiteX4" fmla="*/ 4807 w 10000"/>
              <a:gd name="connsiteY4" fmla="*/ 10697 h 18332"/>
              <a:gd name="connsiteX5" fmla="*/ 0 w 10000"/>
              <a:gd name="connsiteY5" fmla="*/ 9146 h 18332"/>
              <a:gd name="connsiteX6" fmla="*/ 0 w 10000"/>
              <a:gd name="connsiteY6" fmla="*/ 1667 h 18332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96 w 10096"/>
              <a:gd name="connsiteY3" fmla="*/ 9204 h 10697"/>
              <a:gd name="connsiteX4" fmla="*/ 4807 w 10096"/>
              <a:gd name="connsiteY4" fmla="*/ 10581 h 10697"/>
              <a:gd name="connsiteX5" fmla="*/ 96 w 10096"/>
              <a:gd name="connsiteY5" fmla="*/ 9146 h 10697"/>
              <a:gd name="connsiteX6" fmla="*/ 0 w 10096"/>
              <a:gd name="connsiteY6" fmla="*/ 1667 h 10697"/>
              <a:gd name="connsiteX0" fmla="*/ 10000 w 10096"/>
              <a:gd name="connsiteY0" fmla="*/ 1667 h 10697"/>
              <a:gd name="connsiteX1" fmla="*/ 5000 w 10096"/>
              <a:gd name="connsiteY1" fmla="*/ 3334 h 10697"/>
              <a:gd name="connsiteX2" fmla="*/ 0 w 10096"/>
              <a:gd name="connsiteY2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9904 w 10096"/>
              <a:gd name="connsiteY3" fmla="*/ 9088 h 10697"/>
              <a:gd name="connsiteX4" fmla="*/ 4807 w 10096"/>
              <a:gd name="connsiteY4" fmla="*/ 10697 h 10697"/>
              <a:gd name="connsiteX5" fmla="*/ 0 w 10096"/>
              <a:gd name="connsiteY5" fmla="*/ 9146 h 10697"/>
              <a:gd name="connsiteX6" fmla="*/ 0 w 10096"/>
              <a:gd name="connsiteY6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96 w 10096"/>
              <a:gd name="connsiteY3" fmla="*/ 9204 h 10697"/>
              <a:gd name="connsiteX4" fmla="*/ 4807 w 10096"/>
              <a:gd name="connsiteY4" fmla="*/ 10581 h 10697"/>
              <a:gd name="connsiteX5" fmla="*/ 96 w 10096"/>
              <a:gd name="connsiteY5" fmla="*/ 9146 h 10697"/>
              <a:gd name="connsiteX6" fmla="*/ 0 w 10096"/>
              <a:gd name="connsiteY6" fmla="*/ 1667 h 10697"/>
              <a:gd name="connsiteX0" fmla="*/ 10000 w 10096"/>
              <a:gd name="connsiteY0" fmla="*/ 1667 h 10697"/>
              <a:gd name="connsiteX1" fmla="*/ 5000 w 10096"/>
              <a:gd name="connsiteY1" fmla="*/ 3334 h 10697"/>
              <a:gd name="connsiteX2" fmla="*/ 0 w 10096"/>
              <a:gd name="connsiteY2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00 w 10096"/>
              <a:gd name="connsiteY3" fmla="*/ 9262 h 10697"/>
              <a:gd name="connsiteX4" fmla="*/ 4807 w 10096"/>
              <a:gd name="connsiteY4" fmla="*/ 10697 h 10697"/>
              <a:gd name="connsiteX5" fmla="*/ 0 w 10096"/>
              <a:gd name="connsiteY5" fmla="*/ 9146 h 10697"/>
              <a:gd name="connsiteX6" fmla="*/ 0 w 10096"/>
              <a:gd name="connsiteY6" fmla="*/ 1667 h 10697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97 w 10096"/>
              <a:gd name="connsiteY4" fmla="*/ 4770 h 10581"/>
              <a:gd name="connsiteX5" fmla="*/ 0 w 10096"/>
              <a:gd name="connsiteY5" fmla="*/ 9146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97 w 10096"/>
              <a:gd name="connsiteY4" fmla="*/ 4770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59 w 10096"/>
              <a:gd name="connsiteY4" fmla="*/ 6064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4712 h 10581"/>
              <a:gd name="connsiteX4" fmla="*/ 4959 w 10096"/>
              <a:gd name="connsiteY4" fmla="*/ 6064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09"/>
              <a:gd name="connsiteY0" fmla="*/ 1667 h 10581"/>
              <a:gd name="connsiteX1" fmla="*/ 5000 w 10009"/>
              <a:gd name="connsiteY1" fmla="*/ 0 h 10581"/>
              <a:gd name="connsiteX2" fmla="*/ 10000 w 10009"/>
              <a:gd name="connsiteY2" fmla="*/ 1667 h 10581"/>
              <a:gd name="connsiteX3" fmla="*/ 9982 w 10009"/>
              <a:gd name="connsiteY3" fmla="*/ 4696 h 10581"/>
              <a:gd name="connsiteX4" fmla="*/ 4807 w 10009"/>
              <a:gd name="connsiteY4" fmla="*/ 10581 h 10581"/>
              <a:gd name="connsiteX5" fmla="*/ 96 w 10009"/>
              <a:gd name="connsiteY5" fmla="*/ 9146 h 10581"/>
              <a:gd name="connsiteX6" fmla="*/ 0 w 10009"/>
              <a:gd name="connsiteY6" fmla="*/ 1667 h 10581"/>
              <a:gd name="connsiteX0" fmla="*/ 10000 w 10009"/>
              <a:gd name="connsiteY0" fmla="*/ 1667 h 10581"/>
              <a:gd name="connsiteX1" fmla="*/ 5000 w 10009"/>
              <a:gd name="connsiteY1" fmla="*/ 3334 h 10581"/>
              <a:gd name="connsiteX2" fmla="*/ 0 w 10009"/>
              <a:gd name="connsiteY2" fmla="*/ 1667 h 10581"/>
              <a:gd name="connsiteX0" fmla="*/ 0 w 10009"/>
              <a:gd name="connsiteY0" fmla="*/ 1667 h 10581"/>
              <a:gd name="connsiteX1" fmla="*/ 5000 w 10009"/>
              <a:gd name="connsiteY1" fmla="*/ 0 h 10581"/>
              <a:gd name="connsiteX2" fmla="*/ 10000 w 10009"/>
              <a:gd name="connsiteY2" fmla="*/ 1667 h 10581"/>
              <a:gd name="connsiteX3" fmla="*/ 10000 w 10009"/>
              <a:gd name="connsiteY3" fmla="*/ 4712 h 10581"/>
              <a:gd name="connsiteX4" fmla="*/ 4959 w 10009"/>
              <a:gd name="connsiteY4" fmla="*/ 6064 h 10581"/>
              <a:gd name="connsiteX5" fmla="*/ 0 w 10009"/>
              <a:gd name="connsiteY5" fmla="*/ 4742 h 10581"/>
              <a:gd name="connsiteX6" fmla="*/ 0 w 10009"/>
              <a:gd name="connsiteY6" fmla="*/ 1667 h 10581"/>
              <a:gd name="connsiteX0" fmla="*/ 0 w 10009"/>
              <a:gd name="connsiteY0" fmla="*/ 1667 h 9283"/>
              <a:gd name="connsiteX1" fmla="*/ 5000 w 10009"/>
              <a:gd name="connsiteY1" fmla="*/ 0 h 9283"/>
              <a:gd name="connsiteX2" fmla="*/ 10000 w 10009"/>
              <a:gd name="connsiteY2" fmla="*/ 1667 h 9283"/>
              <a:gd name="connsiteX3" fmla="*/ 9982 w 10009"/>
              <a:gd name="connsiteY3" fmla="*/ 4696 h 9283"/>
              <a:gd name="connsiteX4" fmla="*/ 4959 w 10009"/>
              <a:gd name="connsiteY4" fmla="*/ 6052 h 9283"/>
              <a:gd name="connsiteX5" fmla="*/ 96 w 10009"/>
              <a:gd name="connsiteY5" fmla="*/ 9146 h 9283"/>
              <a:gd name="connsiteX6" fmla="*/ 0 w 10009"/>
              <a:gd name="connsiteY6" fmla="*/ 1667 h 9283"/>
              <a:gd name="connsiteX0" fmla="*/ 10000 w 10009"/>
              <a:gd name="connsiteY0" fmla="*/ 1667 h 9283"/>
              <a:gd name="connsiteX1" fmla="*/ 5000 w 10009"/>
              <a:gd name="connsiteY1" fmla="*/ 3334 h 9283"/>
              <a:gd name="connsiteX2" fmla="*/ 0 w 10009"/>
              <a:gd name="connsiteY2" fmla="*/ 1667 h 9283"/>
              <a:gd name="connsiteX0" fmla="*/ 0 w 10009"/>
              <a:gd name="connsiteY0" fmla="*/ 1667 h 9283"/>
              <a:gd name="connsiteX1" fmla="*/ 5000 w 10009"/>
              <a:gd name="connsiteY1" fmla="*/ 0 h 9283"/>
              <a:gd name="connsiteX2" fmla="*/ 10000 w 10009"/>
              <a:gd name="connsiteY2" fmla="*/ 1667 h 9283"/>
              <a:gd name="connsiteX3" fmla="*/ 10000 w 10009"/>
              <a:gd name="connsiteY3" fmla="*/ 4712 h 9283"/>
              <a:gd name="connsiteX4" fmla="*/ 4959 w 10009"/>
              <a:gd name="connsiteY4" fmla="*/ 6064 h 9283"/>
              <a:gd name="connsiteX5" fmla="*/ 0 w 10009"/>
              <a:gd name="connsiteY5" fmla="*/ 4742 h 9283"/>
              <a:gd name="connsiteX6" fmla="*/ 0 w 10009"/>
              <a:gd name="connsiteY6" fmla="*/ 1667 h 9283"/>
              <a:gd name="connsiteX0" fmla="*/ 18 w 10018"/>
              <a:gd name="connsiteY0" fmla="*/ 1796 h 6532"/>
              <a:gd name="connsiteX1" fmla="*/ 5014 w 10018"/>
              <a:gd name="connsiteY1" fmla="*/ 0 h 6532"/>
              <a:gd name="connsiteX2" fmla="*/ 10009 w 10018"/>
              <a:gd name="connsiteY2" fmla="*/ 1796 h 6532"/>
              <a:gd name="connsiteX3" fmla="*/ 9991 w 10018"/>
              <a:gd name="connsiteY3" fmla="*/ 5059 h 6532"/>
              <a:gd name="connsiteX4" fmla="*/ 4973 w 10018"/>
              <a:gd name="connsiteY4" fmla="*/ 6519 h 6532"/>
              <a:gd name="connsiteX5" fmla="*/ 0 w 10018"/>
              <a:gd name="connsiteY5" fmla="*/ 5131 h 6532"/>
              <a:gd name="connsiteX6" fmla="*/ 18 w 10018"/>
              <a:gd name="connsiteY6" fmla="*/ 1796 h 6532"/>
              <a:gd name="connsiteX0" fmla="*/ 10009 w 10018"/>
              <a:gd name="connsiteY0" fmla="*/ 1796 h 6532"/>
              <a:gd name="connsiteX1" fmla="*/ 5014 w 10018"/>
              <a:gd name="connsiteY1" fmla="*/ 3592 h 6532"/>
              <a:gd name="connsiteX2" fmla="*/ 18 w 10018"/>
              <a:gd name="connsiteY2" fmla="*/ 1796 h 6532"/>
              <a:gd name="connsiteX0" fmla="*/ 18 w 10018"/>
              <a:gd name="connsiteY0" fmla="*/ 1796 h 6532"/>
              <a:gd name="connsiteX1" fmla="*/ 5014 w 10018"/>
              <a:gd name="connsiteY1" fmla="*/ 0 h 6532"/>
              <a:gd name="connsiteX2" fmla="*/ 10009 w 10018"/>
              <a:gd name="connsiteY2" fmla="*/ 1796 h 6532"/>
              <a:gd name="connsiteX3" fmla="*/ 10009 w 10018"/>
              <a:gd name="connsiteY3" fmla="*/ 5076 h 6532"/>
              <a:gd name="connsiteX4" fmla="*/ 4973 w 10018"/>
              <a:gd name="connsiteY4" fmla="*/ 6532 h 6532"/>
              <a:gd name="connsiteX5" fmla="*/ 18 w 10018"/>
              <a:gd name="connsiteY5" fmla="*/ 5108 h 6532"/>
              <a:gd name="connsiteX6" fmla="*/ 18 w 10018"/>
              <a:gd name="connsiteY6" fmla="*/ 1796 h 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8" h="6532" stroke="0" extrusionOk="0">
                <a:moveTo>
                  <a:pt x="18" y="1796"/>
                </a:moveTo>
                <a:cubicBezTo>
                  <a:pt x="18" y="804"/>
                  <a:pt x="2255" y="0"/>
                  <a:pt x="5014" y="0"/>
                </a:cubicBezTo>
                <a:cubicBezTo>
                  <a:pt x="7772" y="0"/>
                  <a:pt x="10009" y="804"/>
                  <a:pt x="10009" y="1796"/>
                </a:cubicBezTo>
                <a:cubicBezTo>
                  <a:pt x="10041" y="4502"/>
                  <a:pt x="9959" y="2353"/>
                  <a:pt x="9991" y="5059"/>
                </a:cubicBezTo>
                <a:cubicBezTo>
                  <a:pt x="9991" y="6051"/>
                  <a:pt x="7731" y="6519"/>
                  <a:pt x="4973" y="6519"/>
                </a:cubicBezTo>
                <a:cubicBezTo>
                  <a:pt x="2214" y="6519"/>
                  <a:pt x="0" y="6124"/>
                  <a:pt x="0" y="5131"/>
                </a:cubicBezTo>
                <a:cubicBezTo>
                  <a:pt x="6" y="4019"/>
                  <a:pt x="12" y="2908"/>
                  <a:pt x="18" y="1796"/>
                </a:cubicBezTo>
                <a:close/>
              </a:path>
              <a:path w="10018" h="6532" fill="none" extrusionOk="0">
                <a:moveTo>
                  <a:pt x="10009" y="1796"/>
                </a:moveTo>
                <a:cubicBezTo>
                  <a:pt x="10009" y="2788"/>
                  <a:pt x="7772" y="3592"/>
                  <a:pt x="5014" y="3592"/>
                </a:cubicBezTo>
                <a:cubicBezTo>
                  <a:pt x="2255" y="3592"/>
                  <a:pt x="18" y="2788"/>
                  <a:pt x="18" y="1796"/>
                </a:cubicBezTo>
              </a:path>
              <a:path w="10018" h="6532" fill="none">
                <a:moveTo>
                  <a:pt x="18" y="1796"/>
                </a:moveTo>
                <a:cubicBezTo>
                  <a:pt x="18" y="804"/>
                  <a:pt x="2255" y="0"/>
                  <a:pt x="5014" y="0"/>
                </a:cubicBezTo>
                <a:cubicBezTo>
                  <a:pt x="7772" y="0"/>
                  <a:pt x="10009" y="804"/>
                  <a:pt x="10009" y="1796"/>
                </a:cubicBezTo>
                <a:cubicBezTo>
                  <a:pt x="9977" y="4461"/>
                  <a:pt x="10041" y="2411"/>
                  <a:pt x="10009" y="5076"/>
                </a:cubicBezTo>
                <a:cubicBezTo>
                  <a:pt x="10009" y="6068"/>
                  <a:pt x="7731" y="6532"/>
                  <a:pt x="4973" y="6532"/>
                </a:cubicBezTo>
                <a:cubicBezTo>
                  <a:pt x="2214" y="6532"/>
                  <a:pt x="18" y="6100"/>
                  <a:pt x="18" y="5108"/>
                </a:cubicBezTo>
                <a:lnTo>
                  <a:pt x="18" y="1796"/>
                </a:lnTo>
                <a:close/>
              </a:path>
            </a:pathLst>
          </a:custGeom>
          <a:solidFill>
            <a:schemeClr val="tx1">
              <a:alpha val="32157"/>
            </a:schemeClr>
          </a:solidFill>
          <a:ln w="38100">
            <a:solidFill>
              <a:srgbClr val="000000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Flowchart: Magnetic Disk 40"/>
          <p:cNvSpPr/>
          <p:nvPr/>
        </p:nvSpPr>
        <p:spPr>
          <a:xfrm>
            <a:off x="1782469" y="4391292"/>
            <a:ext cx="1368033" cy="1509451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192 w 10000"/>
              <a:gd name="connsiteY4" fmla="*/ 19873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288 w 10000"/>
              <a:gd name="connsiteY4" fmla="*/ 19873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288 w 10000"/>
              <a:gd name="connsiteY4" fmla="*/ 19873 h 19873"/>
              <a:gd name="connsiteX5" fmla="*/ 0 w 10000"/>
              <a:gd name="connsiteY5" fmla="*/ 18206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18264 h 19873"/>
              <a:gd name="connsiteX4" fmla="*/ 5288 w 10000"/>
              <a:gd name="connsiteY4" fmla="*/ 19873 h 19873"/>
              <a:gd name="connsiteX5" fmla="*/ 0 w 10000"/>
              <a:gd name="connsiteY5" fmla="*/ 18206 h 19873"/>
              <a:gd name="connsiteX6" fmla="*/ 0 w 10000"/>
              <a:gd name="connsiteY6" fmla="*/ 1667 h 19873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8333 h 19931"/>
              <a:gd name="connsiteX4" fmla="*/ 5384 w 10000"/>
              <a:gd name="connsiteY4" fmla="*/ 19931 h 19931"/>
              <a:gd name="connsiteX5" fmla="*/ 0 w 10000"/>
              <a:gd name="connsiteY5" fmla="*/ 8333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8333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4807 w 10000"/>
              <a:gd name="connsiteY4" fmla="*/ 10697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96 w 10096"/>
              <a:gd name="connsiteY0" fmla="*/ 1667 h 19931"/>
              <a:gd name="connsiteX1" fmla="*/ 5096 w 10096"/>
              <a:gd name="connsiteY1" fmla="*/ 0 h 19931"/>
              <a:gd name="connsiteX2" fmla="*/ 10096 w 10096"/>
              <a:gd name="connsiteY2" fmla="*/ 1667 h 19931"/>
              <a:gd name="connsiteX3" fmla="*/ 10096 w 10096"/>
              <a:gd name="connsiteY3" fmla="*/ 18264 h 19931"/>
              <a:gd name="connsiteX4" fmla="*/ 5480 w 10096"/>
              <a:gd name="connsiteY4" fmla="*/ 19931 h 19931"/>
              <a:gd name="connsiteX5" fmla="*/ 96 w 10096"/>
              <a:gd name="connsiteY5" fmla="*/ 18322 h 19931"/>
              <a:gd name="connsiteX6" fmla="*/ 96 w 10096"/>
              <a:gd name="connsiteY6" fmla="*/ 1667 h 19931"/>
              <a:gd name="connsiteX0" fmla="*/ 10096 w 10096"/>
              <a:gd name="connsiteY0" fmla="*/ 1667 h 19931"/>
              <a:gd name="connsiteX1" fmla="*/ 5096 w 10096"/>
              <a:gd name="connsiteY1" fmla="*/ 3334 h 19931"/>
              <a:gd name="connsiteX2" fmla="*/ 96 w 10096"/>
              <a:gd name="connsiteY2" fmla="*/ 1667 h 19931"/>
              <a:gd name="connsiteX0" fmla="*/ 96 w 10096"/>
              <a:gd name="connsiteY0" fmla="*/ 1667 h 19931"/>
              <a:gd name="connsiteX1" fmla="*/ 5096 w 10096"/>
              <a:gd name="connsiteY1" fmla="*/ 0 h 19931"/>
              <a:gd name="connsiteX2" fmla="*/ 10096 w 10096"/>
              <a:gd name="connsiteY2" fmla="*/ 1667 h 19931"/>
              <a:gd name="connsiteX3" fmla="*/ 10096 w 10096"/>
              <a:gd name="connsiteY3" fmla="*/ 18264 h 19931"/>
              <a:gd name="connsiteX4" fmla="*/ 4903 w 10096"/>
              <a:gd name="connsiteY4" fmla="*/ 10697 h 19931"/>
              <a:gd name="connsiteX5" fmla="*/ 0 w 10096"/>
              <a:gd name="connsiteY5" fmla="*/ 9146 h 19931"/>
              <a:gd name="connsiteX6" fmla="*/ 96 w 10096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4807 w 10000"/>
              <a:gd name="connsiteY4" fmla="*/ 10697 h 19931"/>
              <a:gd name="connsiteX5" fmla="*/ 0 w 10000"/>
              <a:gd name="connsiteY5" fmla="*/ 914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9904 w 10000"/>
              <a:gd name="connsiteY3" fmla="*/ 9088 h 19931"/>
              <a:gd name="connsiteX4" fmla="*/ 4807 w 10000"/>
              <a:gd name="connsiteY4" fmla="*/ 10697 h 19931"/>
              <a:gd name="connsiteX5" fmla="*/ 0 w 10000"/>
              <a:gd name="connsiteY5" fmla="*/ 9146 h 19931"/>
              <a:gd name="connsiteX6" fmla="*/ 0 w 10000"/>
              <a:gd name="connsiteY6" fmla="*/ 1667 h 19931"/>
              <a:gd name="connsiteX0" fmla="*/ 0 w 10000"/>
              <a:gd name="connsiteY0" fmla="*/ 1667 h 18390"/>
              <a:gd name="connsiteX1" fmla="*/ 5000 w 10000"/>
              <a:gd name="connsiteY1" fmla="*/ 0 h 18390"/>
              <a:gd name="connsiteX2" fmla="*/ 10000 w 10000"/>
              <a:gd name="connsiteY2" fmla="*/ 1667 h 18390"/>
              <a:gd name="connsiteX3" fmla="*/ 10000 w 10000"/>
              <a:gd name="connsiteY3" fmla="*/ 18264 h 18390"/>
              <a:gd name="connsiteX4" fmla="*/ 4807 w 10000"/>
              <a:gd name="connsiteY4" fmla="*/ 10581 h 18390"/>
              <a:gd name="connsiteX5" fmla="*/ 0 w 10000"/>
              <a:gd name="connsiteY5" fmla="*/ 18322 h 18390"/>
              <a:gd name="connsiteX6" fmla="*/ 0 w 10000"/>
              <a:gd name="connsiteY6" fmla="*/ 1667 h 18390"/>
              <a:gd name="connsiteX0" fmla="*/ 10000 w 10000"/>
              <a:gd name="connsiteY0" fmla="*/ 1667 h 18390"/>
              <a:gd name="connsiteX1" fmla="*/ 5000 w 10000"/>
              <a:gd name="connsiteY1" fmla="*/ 3334 h 18390"/>
              <a:gd name="connsiteX2" fmla="*/ 0 w 10000"/>
              <a:gd name="connsiteY2" fmla="*/ 1667 h 18390"/>
              <a:gd name="connsiteX0" fmla="*/ 0 w 10000"/>
              <a:gd name="connsiteY0" fmla="*/ 1667 h 18390"/>
              <a:gd name="connsiteX1" fmla="*/ 5000 w 10000"/>
              <a:gd name="connsiteY1" fmla="*/ 0 h 18390"/>
              <a:gd name="connsiteX2" fmla="*/ 10000 w 10000"/>
              <a:gd name="connsiteY2" fmla="*/ 1667 h 18390"/>
              <a:gd name="connsiteX3" fmla="*/ 9904 w 10000"/>
              <a:gd name="connsiteY3" fmla="*/ 9088 h 18390"/>
              <a:gd name="connsiteX4" fmla="*/ 4807 w 10000"/>
              <a:gd name="connsiteY4" fmla="*/ 10697 h 18390"/>
              <a:gd name="connsiteX5" fmla="*/ 0 w 10000"/>
              <a:gd name="connsiteY5" fmla="*/ 9146 h 18390"/>
              <a:gd name="connsiteX6" fmla="*/ 0 w 10000"/>
              <a:gd name="connsiteY6" fmla="*/ 1667 h 18390"/>
              <a:gd name="connsiteX0" fmla="*/ 0 w 10000"/>
              <a:gd name="connsiteY0" fmla="*/ 1667 h 18332"/>
              <a:gd name="connsiteX1" fmla="*/ 5000 w 10000"/>
              <a:gd name="connsiteY1" fmla="*/ 0 h 18332"/>
              <a:gd name="connsiteX2" fmla="*/ 10000 w 10000"/>
              <a:gd name="connsiteY2" fmla="*/ 1667 h 18332"/>
              <a:gd name="connsiteX3" fmla="*/ 10000 w 10000"/>
              <a:gd name="connsiteY3" fmla="*/ 18264 h 18332"/>
              <a:gd name="connsiteX4" fmla="*/ 4807 w 10000"/>
              <a:gd name="connsiteY4" fmla="*/ 10581 h 18332"/>
              <a:gd name="connsiteX5" fmla="*/ 96 w 10000"/>
              <a:gd name="connsiteY5" fmla="*/ 9146 h 18332"/>
              <a:gd name="connsiteX6" fmla="*/ 0 w 10000"/>
              <a:gd name="connsiteY6" fmla="*/ 1667 h 18332"/>
              <a:gd name="connsiteX0" fmla="*/ 10000 w 10000"/>
              <a:gd name="connsiteY0" fmla="*/ 1667 h 18332"/>
              <a:gd name="connsiteX1" fmla="*/ 5000 w 10000"/>
              <a:gd name="connsiteY1" fmla="*/ 3334 h 18332"/>
              <a:gd name="connsiteX2" fmla="*/ 0 w 10000"/>
              <a:gd name="connsiteY2" fmla="*/ 1667 h 18332"/>
              <a:gd name="connsiteX0" fmla="*/ 0 w 10000"/>
              <a:gd name="connsiteY0" fmla="*/ 1667 h 18332"/>
              <a:gd name="connsiteX1" fmla="*/ 5000 w 10000"/>
              <a:gd name="connsiteY1" fmla="*/ 0 h 18332"/>
              <a:gd name="connsiteX2" fmla="*/ 10000 w 10000"/>
              <a:gd name="connsiteY2" fmla="*/ 1667 h 18332"/>
              <a:gd name="connsiteX3" fmla="*/ 9904 w 10000"/>
              <a:gd name="connsiteY3" fmla="*/ 9088 h 18332"/>
              <a:gd name="connsiteX4" fmla="*/ 4807 w 10000"/>
              <a:gd name="connsiteY4" fmla="*/ 10697 h 18332"/>
              <a:gd name="connsiteX5" fmla="*/ 0 w 10000"/>
              <a:gd name="connsiteY5" fmla="*/ 9146 h 18332"/>
              <a:gd name="connsiteX6" fmla="*/ 0 w 10000"/>
              <a:gd name="connsiteY6" fmla="*/ 1667 h 18332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96 w 10096"/>
              <a:gd name="connsiteY3" fmla="*/ 9204 h 10697"/>
              <a:gd name="connsiteX4" fmla="*/ 4807 w 10096"/>
              <a:gd name="connsiteY4" fmla="*/ 10581 h 10697"/>
              <a:gd name="connsiteX5" fmla="*/ 96 w 10096"/>
              <a:gd name="connsiteY5" fmla="*/ 9146 h 10697"/>
              <a:gd name="connsiteX6" fmla="*/ 0 w 10096"/>
              <a:gd name="connsiteY6" fmla="*/ 1667 h 10697"/>
              <a:gd name="connsiteX0" fmla="*/ 10000 w 10096"/>
              <a:gd name="connsiteY0" fmla="*/ 1667 h 10697"/>
              <a:gd name="connsiteX1" fmla="*/ 5000 w 10096"/>
              <a:gd name="connsiteY1" fmla="*/ 3334 h 10697"/>
              <a:gd name="connsiteX2" fmla="*/ 0 w 10096"/>
              <a:gd name="connsiteY2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9904 w 10096"/>
              <a:gd name="connsiteY3" fmla="*/ 9088 h 10697"/>
              <a:gd name="connsiteX4" fmla="*/ 4807 w 10096"/>
              <a:gd name="connsiteY4" fmla="*/ 10697 h 10697"/>
              <a:gd name="connsiteX5" fmla="*/ 0 w 10096"/>
              <a:gd name="connsiteY5" fmla="*/ 9146 h 10697"/>
              <a:gd name="connsiteX6" fmla="*/ 0 w 10096"/>
              <a:gd name="connsiteY6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96 w 10096"/>
              <a:gd name="connsiteY3" fmla="*/ 9204 h 10697"/>
              <a:gd name="connsiteX4" fmla="*/ 4807 w 10096"/>
              <a:gd name="connsiteY4" fmla="*/ 10581 h 10697"/>
              <a:gd name="connsiteX5" fmla="*/ 96 w 10096"/>
              <a:gd name="connsiteY5" fmla="*/ 9146 h 10697"/>
              <a:gd name="connsiteX6" fmla="*/ 0 w 10096"/>
              <a:gd name="connsiteY6" fmla="*/ 1667 h 10697"/>
              <a:gd name="connsiteX0" fmla="*/ 10000 w 10096"/>
              <a:gd name="connsiteY0" fmla="*/ 1667 h 10697"/>
              <a:gd name="connsiteX1" fmla="*/ 5000 w 10096"/>
              <a:gd name="connsiteY1" fmla="*/ 3334 h 10697"/>
              <a:gd name="connsiteX2" fmla="*/ 0 w 10096"/>
              <a:gd name="connsiteY2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00 w 10096"/>
              <a:gd name="connsiteY3" fmla="*/ 9262 h 10697"/>
              <a:gd name="connsiteX4" fmla="*/ 4807 w 10096"/>
              <a:gd name="connsiteY4" fmla="*/ 10697 h 10697"/>
              <a:gd name="connsiteX5" fmla="*/ 0 w 10096"/>
              <a:gd name="connsiteY5" fmla="*/ 9146 h 10697"/>
              <a:gd name="connsiteX6" fmla="*/ 0 w 10096"/>
              <a:gd name="connsiteY6" fmla="*/ 1667 h 10697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97 w 10096"/>
              <a:gd name="connsiteY4" fmla="*/ 4770 h 10581"/>
              <a:gd name="connsiteX5" fmla="*/ 0 w 10096"/>
              <a:gd name="connsiteY5" fmla="*/ 9146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97 w 10096"/>
              <a:gd name="connsiteY4" fmla="*/ 4770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59 w 10096"/>
              <a:gd name="connsiteY4" fmla="*/ 6064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4712 h 10581"/>
              <a:gd name="connsiteX4" fmla="*/ 4959 w 10096"/>
              <a:gd name="connsiteY4" fmla="*/ 6064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09"/>
              <a:gd name="connsiteY0" fmla="*/ 1667 h 10581"/>
              <a:gd name="connsiteX1" fmla="*/ 5000 w 10009"/>
              <a:gd name="connsiteY1" fmla="*/ 0 h 10581"/>
              <a:gd name="connsiteX2" fmla="*/ 10000 w 10009"/>
              <a:gd name="connsiteY2" fmla="*/ 1667 h 10581"/>
              <a:gd name="connsiteX3" fmla="*/ 9982 w 10009"/>
              <a:gd name="connsiteY3" fmla="*/ 4696 h 10581"/>
              <a:gd name="connsiteX4" fmla="*/ 4807 w 10009"/>
              <a:gd name="connsiteY4" fmla="*/ 10581 h 10581"/>
              <a:gd name="connsiteX5" fmla="*/ 96 w 10009"/>
              <a:gd name="connsiteY5" fmla="*/ 9146 h 10581"/>
              <a:gd name="connsiteX6" fmla="*/ 0 w 10009"/>
              <a:gd name="connsiteY6" fmla="*/ 1667 h 10581"/>
              <a:gd name="connsiteX0" fmla="*/ 10000 w 10009"/>
              <a:gd name="connsiteY0" fmla="*/ 1667 h 10581"/>
              <a:gd name="connsiteX1" fmla="*/ 5000 w 10009"/>
              <a:gd name="connsiteY1" fmla="*/ 3334 h 10581"/>
              <a:gd name="connsiteX2" fmla="*/ 0 w 10009"/>
              <a:gd name="connsiteY2" fmla="*/ 1667 h 10581"/>
              <a:gd name="connsiteX0" fmla="*/ 0 w 10009"/>
              <a:gd name="connsiteY0" fmla="*/ 1667 h 10581"/>
              <a:gd name="connsiteX1" fmla="*/ 5000 w 10009"/>
              <a:gd name="connsiteY1" fmla="*/ 0 h 10581"/>
              <a:gd name="connsiteX2" fmla="*/ 10000 w 10009"/>
              <a:gd name="connsiteY2" fmla="*/ 1667 h 10581"/>
              <a:gd name="connsiteX3" fmla="*/ 10000 w 10009"/>
              <a:gd name="connsiteY3" fmla="*/ 4712 h 10581"/>
              <a:gd name="connsiteX4" fmla="*/ 4959 w 10009"/>
              <a:gd name="connsiteY4" fmla="*/ 6064 h 10581"/>
              <a:gd name="connsiteX5" fmla="*/ 0 w 10009"/>
              <a:gd name="connsiteY5" fmla="*/ 4742 h 10581"/>
              <a:gd name="connsiteX6" fmla="*/ 0 w 10009"/>
              <a:gd name="connsiteY6" fmla="*/ 1667 h 10581"/>
              <a:gd name="connsiteX0" fmla="*/ 0 w 10009"/>
              <a:gd name="connsiteY0" fmla="*/ 1667 h 9283"/>
              <a:gd name="connsiteX1" fmla="*/ 5000 w 10009"/>
              <a:gd name="connsiteY1" fmla="*/ 0 h 9283"/>
              <a:gd name="connsiteX2" fmla="*/ 10000 w 10009"/>
              <a:gd name="connsiteY2" fmla="*/ 1667 h 9283"/>
              <a:gd name="connsiteX3" fmla="*/ 9982 w 10009"/>
              <a:gd name="connsiteY3" fmla="*/ 4696 h 9283"/>
              <a:gd name="connsiteX4" fmla="*/ 4959 w 10009"/>
              <a:gd name="connsiteY4" fmla="*/ 6052 h 9283"/>
              <a:gd name="connsiteX5" fmla="*/ 96 w 10009"/>
              <a:gd name="connsiteY5" fmla="*/ 9146 h 9283"/>
              <a:gd name="connsiteX6" fmla="*/ 0 w 10009"/>
              <a:gd name="connsiteY6" fmla="*/ 1667 h 9283"/>
              <a:gd name="connsiteX0" fmla="*/ 10000 w 10009"/>
              <a:gd name="connsiteY0" fmla="*/ 1667 h 9283"/>
              <a:gd name="connsiteX1" fmla="*/ 5000 w 10009"/>
              <a:gd name="connsiteY1" fmla="*/ 3334 h 9283"/>
              <a:gd name="connsiteX2" fmla="*/ 0 w 10009"/>
              <a:gd name="connsiteY2" fmla="*/ 1667 h 9283"/>
              <a:gd name="connsiteX0" fmla="*/ 0 w 10009"/>
              <a:gd name="connsiteY0" fmla="*/ 1667 h 9283"/>
              <a:gd name="connsiteX1" fmla="*/ 5000 w 10009"/>
              <a:gd name="connsiteY1" fmla="*/ 0 h 9283"/>
              <a:gd name="connsiteX2" fmla="*/ 10000 w 10009"/>
              <a:gd name="connsiteY2" fmla="*/ 1667 h 9283"/>
              <a:gd name="connsiteX3" fmla="*/ 10000 w 10009"/>
              <a:gd name="connsiteY3" fmla="*/ 4712 h 9283"/>
              <a:gd name="connsiteX4" fmla="*/ 4959 w 10009"/>
              <a:gd name="connsiteY4" fmla="*/ 6064 h 9283"/>
              <a:gd name="connsiteX5" fmla="*/ 0 w 10009"/>
              <a:gd name="connsiteY5" fmla="*/ 4742 h 9283"/>
              <a:gd name="connsiteX6" fmla="*/ 0 w 10009"/>
              <a:gd name="connsiteY6" fmla="*/ 1667 h 9283"/>
              <a:gd name="connsiteX0" fmla="*/ 18 w 10018"/>
              <a:gd name="connsiteY0" fmla="*/ 1796 h 6532"/>
              <a:gd name="connsiteX1" fmla="*/ 5014 w 10018"/>
              <a:gd name="connsiteY1" fmla="*/ 0 h 6532"/>
              <a:gd name="connsiteX2" fmla="*/ 10009 w 10018"/>
              <a:gd name="connsiteY2" fmla="*/ 1796 h 6532"/>
              <a:gd name="connsiteX3" fmla="*/ 9991 w 10018"/>
              <a:gd name="connsiteY3" fmla="*/ 5059 h 6532"/>
              <a:gd name="connsiteX4" fmla="*/ 4973 w 10018"/>
              <a:gd name="connsiteY4" fmla="*/ 6519 h 6532"/>
              <a:gd name="connsiteX5" fmla="*/ 0 w 10018"/>
              <a:gd name="connsiteY5" fmla="*/ 5131 h 6532"/>
              <a:gd name="connsiteX6" fmla="*/ 18 w 10018"/>
              <a:gd name="connsiteY6" fmla="*/ 1796 h 6532"/>
              <a:gd name="connsiteX0" fmla="*/ 10009 w 10018"/>
              <a:gd name="connsiteY0" fmla="*/ 1796 h 6532"/>
              <a:gd name="connsiteX1" fmla="*/ 5014 w 10018"/>
              <a:gd name="connsiteY1" fmla="*/ 3592 h 6532"/>
              <a:gd name="connsiteX2" fmla="*/ 18 w 10018"/>
              <a:gd name="connsiteY2" fmla="*/ 1796 h 6532"/>
              <a:gd name="connsiteX0" fmla="*/ 18 w 10018"/>
              <a:gd name="connsiteY0" fmla="*/ 1796 h 6532"/>
              <a:gd name="connsiteX1" fmla="*/ 5014 w 10018"/>
              <a:gd name="connsiteY1" fmla="*/ 0 h 6532"/>
              <a:gd name="connsiteX2" fmla="*/ 10009 w 10018"/>
              <a:gd name="connsiteY2" fmla="*/ 1796 h 6532"/>
              <a:gd name="connsiteX3" fmla="*/ 10009 w 10018"/>
              <a:gd name="connsiteY3" fmla="*/ 5076 h 6532"/>
              <a:gd name="connsiteX4" fmla="*/ 4973 w 10018"/>
              <a:gd name="connsiteY4" fmla="*/ 6532 h 6532"/>
              <a:gd name="connsiteX5" fmla="*/ 18 w 10018"/>
              <a:gd name="connsiteY5" fmla="*/ 5108 h 6532"/>
              <a:gd name="connsiteX6" fmla="*/ 18 w 10018"/>
              <a:gd name="connsiteY6" fmla="*/ 1796 h 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8" h="6532" stroke="0" extrusionOk="0">
                <a:moveTo>
                  <a:pt x="18" y="1796"/>
                </a:moveTo>
                <a:cubicBezTo>
                  <a:pt x="18" y="804"/>
                  <a:pt x="2255" y="0"/>
                  <a:pt x="5014" y="0"/>
                </a:cubicBezTo>
                <a:cubicBezTo>
                  <a:pt x="7772" y="0"/>
                  <a:pt x="10009" y="804"/>
                  <a:pt x="10009" y="1796"/>
                </a:cubicBezTo>
                <a:cubicBezTo>
                  <a:pt x="10041" y="4502"/>
                  <a:pt x="9959" y="2353"/>
                  <a:pt x="9991" y="5059"/>
                </a:cubicBezTo>
                <a:cubicBezTo>
                  <a:pt x="9991" y="6051"/>
                  <a:pt x="7731" y="6519"/>
                  <a:pt x="4973" y="6519"/>
                </a:cubicBezTo>
                <a:cubicBezTo>
                  <a:pt x="2214" y="6519"/>
                  <a:pt x="0" y="6124"/>
                  <a:pt x="0" y="5131"/>
                </a:cubicBezTo>
                <a:cubicBezTo>
                  <a:pt x="6" y="4019"/>
                  <a:pt x="12" y="2908"/>
                  <a:pt x="18" y="1796"/>
                </a:cubicBezTo>
                <a:close/>
              </a:path>
              <a:path w="10018" h="6532" fill="none" extrusionOk="0">
                <a:moveTo>
                  <a:pt x="10009" y="1796"/>
                </a:moveTo>
                <a:cubicBezTo>
                  <a:pt x="10009" y="2788"/>
                  <a:pt x="7772" y="3592"/>
                  <a:pt x="5014" y="3592"/>
                </a:cubicBezTo>
                <a:cubicBezTo>
                  <a:pt x="2255" y="3592"/>
                  <a:pt x="18" y="2788"/>
                  <a:pt x="18" y="1796"/>
                </a:cubicBezTo>
              </a:path>
              <a:path w="10018" h="6532" fill="none">
                <a:moveTo>
                  <a:pt x="18" y="1796"/>
                </a:moveTo>
                <a:cubicBezTo>
                  <a:pt x="18" y="804"/>
                  <a:pt x="2255" y="0"/>
                  <a:pt x="5014" y="0"/>
                </a:cubicBezTo>
                <a:cubicBezTo>
                  <a:pt x="7772" y="0"/>
                  <a:pt x="10009" y="804"/>
                  <a:pt x="10009" y="1796"/>
                </a:cubicBezTo>
                <a:cubicBezTo>
                  <a:pt x="9977" y="4461"/>
                  <a:pt x="10041" y="2411"/>
                  <a:pt x="10009" y="5076"/>
                </a:cubicBezTo>
                <a:cubicBezTo>
                  <a:pt x="10009" y="6068"/>
                  <a:pt x="7731" y="6532"/>
                  <a:pt x="4973" y="6532"/>
                </a:cubicBezTo>
                <a:cubicBezTo>
                  <a:pt x="2214" y="6532"/>
                  <a:pt x="18" y="6100"/>
                  <a:pt x="18" y="5108"/>
                </a:cubicBezTo>
                <a:lnTo>
                  <a:pt x="18" y="1796"/>
                </a:lnTo>
                <a:close/>
              </a:path>
            </a:pathLst>
          </a:custGeom>
          <a:solidFill>
            <a:srgbClr val="002060">
              <a:alpha val="32157"/>
            </a:srgbClr>
          </a:solidFill>
          <a:ln w="38100">
            <a:solidFill>
              <a:srgbClr val="00298C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4" name="Flowchart: Magnetic Disk 40"/>
          <p:cNvSpPr/>
          <p:nvPr/>
        </p:nvSpPr>
        <p:spPr>
          <a:xfrm>
            <a:off x="9471106" y="4397173"/>
            <a:ext cx="1261049" cy="1509451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192 w 10000"/>
              <a:gd name="connsiteY4" fmla="*/ 19873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288 w 10000"/>
              <a:gd name="connsiteY4" fmla="*/ 19873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288 w 10000"/>
              <a:gd name="connsiteY4" fmla="*/ 19873 h 19873"/>
              <a:gd name="connsiteX5" fmla="*/ 0 w 10000"/>
              <a:gd name="connsiteY5" fmla="*/ 18206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18264 h 19873"/>
              <a:gd name="connsiteX4" fmla="*/ 5288 w 10000"/>
              <a:gd name="connsiteY4" fmla="*/ 19873 h 19873"/>
              <a:gd name="connsiteX5" fmla="*/ 0 w 10000"/>
              <a:gd name="connsiteY5" fmla="*/ 18206 h 19873"/>
              <a:gd name="connsiteX6" fmla="*/ 0 w 10000"/>
              <a:gd name="connsiteY6" fmla="*/ 1667 h 19873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8333 h 19931"/>
              <a:gd name="connsiteX4" fmla="*/ 5384 w 10000"/>
              <a:gd name="connsiteY4" fmla="*/ 19931 h 19931"/>
              <a:gd name="connsiteX5" fmla="*/ 0 w 10000"/>
              <a:gd name="connsiteY5" fmla="*/ 8333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8333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4807 w 10000"/>
              <a:gd name="connsiteY4" fmla="*/ 10697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96 w 10096"/>
              <a:gd name="connsiteY0" fmla="*/ 1667 h 19931"/>
              <a:gd name="connsiteX1" fmla="*/ 5096 w 10096"/>
              <a:gd name="connsiteY1" fmla="*/ 0 h 19931"/>
              <a:gd name="connsiteX2" fmla="*/ 10096 w 10096"/>
              <a:gd name="connsiteY2" fmla="*/ 1667 h 19931"/>
              <a:gd name="connsiteX3" fmla="*/ 10096 w 10096"/>
              <a:gd name="connsiteY3" fmla="*/ 18264 h 19931"/>
              <a:gd name="connsiteX4" fmla="*/ 5480 w 10096"/>
              <a:gd name="connsiteY4" fmla="*/ 19931 h 19931"/>
              <a:gd name="connsiteX5" fmla="*/ 96 w 10096"/>
              <a:gd name="connsiteY5" fmla="*/ 18322 h 19931"/>
              <a:gd name="connsiteX6" fmla="*/ 96 w 10096"/>
              <a:gd name="connsiteY6" fmla="*/ 1667 h 19931"/>
              <a:gd name="connsiteX0" fmla="*/ 10096 w 10096"/>
              <a:gd name="connsiteY0" fmla="*/ 1667 h 19931"/>
              <a:gd name="connsiteX1" fmla="*/ 5096 w 10096"/>
              <a:gd name="connsiteY1" fmla="*/ 3334 h 19931"/>
              <a:gd name="connsiteX2" fmla="*/ 96 w 10096"/>
              <a:gd name="connsiteY2" fmla="*/ 1667 h 19931"/>
              <a:gd name="connsiteX0" fmla="*/ 96 w 10096"/>
              <a:gd name="connsiteY0" fmla="*/ 1667 h 19931"/>
              <a:gd name="connsiteX1" fmla="*/ 5096 w 10096"/>
              <a:gd name="connsiteY1" fmla="*/ 0 h 19931"/>
              <a:gd name="connsiteX2" fmla="*/ 10096 w 10096"/>
              <a:gd name="connsiteY2" fmla="*/ 1667 h 19931"/>
              <a:gd name="connsiteX3" fmla="*/ 10096 w 10096"/>
              <a:gd name="connsiteY3" fmla="*/ 18264 h 19931"/>
              <a:gd name="connsiteX4" fmla="*/ 4903 w 10096"/>
              <a:gd name="connsiteY4" fmla="*/ 10697 h 19931"/>
              <a:gd name="connsiteX5" fmla="*/ 0 w 10096"/>
              <a:gd name="connsiteY5" fmla="*/ 9146 h 19931"/>
              <a:gd name="connsiteX6" fmla="*/ 96 w 10096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4807 w 10000"/>
              <a:gd name="connsiteY4" fmla="*/ 10697 h 19931"/>
              <a:gd name="connsiteX5" fmla="*/ 0 w 10000"/>
              <a:gd name="connsiteY5" fmla="*/ 914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9904 w 10000"/>
              <a:gd name="connsiteY3" fmla="*/ 9088 h 19931"/>
              <a:gd name="connsiteX4" fmla="*/ 4807 w 10000"/>
              <a:gd name="connsiteY4" fmla="*/ 10697 h 19931"/>
              <a:gd name="connsiteX5" fmla="*/ 0 w 10000"/>
              <a:gd name="connsiteY5" fmla="*/ 9146 h 19931"/>
              <a:gd name="connsiteX6" fmla="*/ 0 w 10000"/>
              <a:gd name="connsiteY6" fmla="*/ 1667 h 19931"/>
              <a:gd name="connsiteX0" fmla="*/ 0 w 10000"/>
              <a:gd name="connsiteY0" fmla="*/ 1667 h 18390"/>
              <a:gd name="connsiteX1" fmla="*/ 5000 w 10000"/>
              <a:gd name="connsiteY1" fmla="*/ 0 h 18390"/>
              <a:gd name="connsiteX2" fmla="*/ 10000 w 10000"/>
              <a:gd name="connsiteY2" fmla="*/ 1667 h 18390"/>
              <a:gd name="connsiteX3" fmla="*/ 10000 w 10000"/>
              <a:gd name="connsiteY3" fmla="*/ 18264 h 18390"/>
              <a:gd name="connsiteX4" fmla="*/ 4807 w 10000"/>
              <a:gd name="connsiteY4" fmla="*/ 10581 h 18390"/>
              <a:gd name="connsiteX5" fmla="*/ 0 w 10000"/>
              <a:gd name="connsiteY5" fmla="*/ 18322 h 18390"/>
              <a:gd name="connsiteX6" fmla="*/ 0 w 10000"/>
              <a:gd name="connsiteY6" fmla="*/ 1667 h 18390"/>
              <a:gd name="connsiteX0" fmla="*/ 10000 w 10000"/>
              <a:gd name="connsiteY0" fmla="*/ 1667 h 18390"/>
              <a:gd name="connsiteX1" fmla="*/ 5000 w 10000"/>
              <a:gd name="connsiteY1" fmla="*/ 3334 h 18390"/>
              <a:gd name="connsiteX2" fmla="*/ 0 w 10000"/>
              <a:gd name="connsiteY2" fmla="*/ 1667 h 18390"/>
              <a:gd name="connsiteX0" fmla="*/ 0 w 10000"/>
              <a:gd name="connsiteY0" fmla="*/ 1667 h 18390"/>
              <a:gd name="connsiteX1" fmla="*/ 5000 w 10000"/>
              <a:gd name="connsiteY1" fmla="*/ 0 h 18390"/>
              <a:gd name="connsiteX2" fmla="*/ 10000 w 10000"/>
              <a:gd name="connsiteY2" fmla="*/ 1667 h 18390"/>
              <a:gd name="connsiteX3" fmla="*/ 9904 w 10000"/>
              <a:gd name="connsiteY3" fmla="*/ 9088 h 18390"/>
              <a:gd name="connsiteX4" fmla="*/ 4807 w 10000"/>
              <a:gd name="connsiteY4" fmla="*/ 10697 h 18390"/>
              <a:gd name="connsiteX5" fmla="*/ 0 w 10000"/>
              <a:gd name="connsiteY5" fmla="*/ 9146 h 18390"/>
              <a:gd name="connsiteX6" fmla="*/ 0 w 10000"/>
              <a:gd name="connsiteY6" fmla="*/ 1667 h 18390"/>
              <a:gd name="connsiteX0" fmla="*/ 0 w 10000"/>
              <a:gd name="connsiteY0" fmla="*/ 1667 h 18332"/>
              <a:gd name="connsiteX1" fmla="*/ 5000 w 10000"/>
              <a:gd name="connsiteY1" fmla="*/ 0 h 18332"/>
              <a:gd name="connsiteX2" fmla="*/ 10000 w 10000"/>
              <a:gd name="connsiteY2" fmla="*/ 1667 h 18332"/>
              <a:gd name="connsiteX3" fmla="*/ 10000 w 10000"/>
              <a:gd name="connsiteY3" fmla="*/ 18264 h 18332"/>
              <a:gd name="connsiteX4" fmla="*/ 4807 w 10000"/>
              <a:gd name="connsiteY4" fmla="*/ 10581 h 18332"/>
              <a:gd name="connsiteX5" fmla="*/ 96 w 10000"/>
              <a:gd name="connsiteY5" fmla="*/ 9146 h 18332"/>
              <a:gd name="connsiteX6" fmla="*/ 0 w 10000"/>
              <a:gd name="connsiteY6" fmla="*/ 1667 h 18332"/>
              <a:gd name="connsiteX0" fmla="*/ 10000 w 10000"/>
              <a:gd name="connsiteY0" fmla="*/ 1667 h 18332"/>
              <a:gd name="connsiteX1" fmla="*/ 5000 w 10000"/>
              <a:gd name="connsiteY1" fmla="*/ 3334 h 18332"/>
              <a:gd name="connsiteX2" fmla="*/ 0 w 10000"/>
              <a:gd name="connsiteY2" fmla="*/ 1667 h 18332"/>
              <a:gd name="connsiteX0" fmla="*/ 0 w 10000"/>
              <a:gd name="connsiteY0" fmla="*/ 1667 h 18332"/>
              <a:gd name="connsiteX1" fmla="*/ 5000 w 10000"/>
              <a:gd name="connsiteY1" fmla="*/ 0 h 18332"/>
              <a:gd name="connsiteX2" fmla="*/ 10000 w 10000"/>
              <a:gd name="connsiteY2" fmla="*/ 1667 h 18332"/>
              <a:gd name="connsiteX3" fmla="*/ 9904 w 10000"/>
              <a:gd name="connsiteY3" fmla="*/ 9088 h 18332"/>
              <a:gd name="connsiteX4" fmla="*/ 4807 w 10000"/>
              <a:gd name="connsiteY4" fmla="*/ 10697 h 18332"/>
              <a:gd name="connsiteX5" fmla="*/ 0 w 10000"/>
              <a:gd name="connsiteY5" fmla="*/ 9146 h 18332"/>
              <a:gd name="connsiteX6" fmla="*/ 0 w 10000"/>
              <a:gd name="connsiteY6" fmla="*/ 1667 h 18332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96 w 10096"/>
              <a:gd name="connsiteY3" fmla="*/ 9204 h 10697"/>
              <a:gd name="connsiteX4" fmla="*/ 4807 w 10096"/>
              <a:gd name="connsiteY4" fmla="*/ 10581 h 10697"/>
              <a:gd name="connsiteX5" fmla="*/ 96 w 10096"/>
              <a:gd name="connsiteY5" fmla="*/ 9146 h 10697"/>
              <a:gd name="connsiteX6" fmla="*/ 0 w 10096"/>
              <a:gd name="connsiteY6" fmla="*/ 1667 h 10697"/>
              <a:gd name="connsiteX0" fmla="*/ 10000 w 10096"/>
              <a:gd name="connsiteY0" fmla="*/ 1667 h 10697"/>
              <a:gd name="connsiteX1" fmla="*/ 5000 w 10096"/>
              <a:gd name="connsiteY1" fmla="*/ 3334 h 10697"/>
              <a:gd name="connsiteX2" fmla="*/ 0 w 10096"/>
              <a:gd name="connsiteY2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9904 w 10096"/>
              <a:gd name="connsiteY3" fmla="*/ 9088 h 10697"/>
              <a:gd name="connsiteX4" fmla="*/ 4807 w 10096"/>
              <a:gd name="connsiteY4" fmla="*/ 10697 h 10697"/>
              <a:gd name="connsiteX5" fmla="*/ 0 w 10096"/>
              <a:gd name="connsiteY5" fmla="*/ 9146 h 10697"/>
              <a:gd name="connsiteX6" fmla="*/ 0 w 10096"/>
              <a:gd name="connsiteY6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96 w 10096"/>
              <a:gd name="connsiteY3" fmla="*/ 9204 h 10697"/>
              <a:gd name="connsiteX4" fmla="*/ 4807 w 10096"/>
              <a:gd name="connsiteY4" fmla="*/ 10581 h 10697"/>
              <a:gd name="connsiteX5" fmla="*/ 96 w 10096"/>
              <a:gd name="connsiteY5" fmla="*/ 9146 h 10697"/>
              <a:gd name="connsiteX6" fmla="*/ 0 w 10096"/>
              <a:gd name="connsiteY6" fmla="*/ 1667 h 10697"/>
              <a:gd name="connsiteX0" fmla="*/ 10000 w 10096"/>
              <a:gd name="connsiteY0" fmla="*/ 1667 h 10697"/>
              <a:gd name="connsiteX1" fmla="*/ 5000 w 10096"/>
              <a:gd name="connsiteY1" fmla="*/ 3334 h 10697"/>
              <a:gd name="connsiteX2" fmla="*/ 0 w 10096"/>
              <a:gd name="connsiteY2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00 w 10096"/>
              <a:gd name="connsiteY3" fmla="*/ 9262 h 10697"/>
              <a:gd name="connsiteX4" fmla="*/ 4807 w 10096"/>
              <a:gd name="connsiteY4" fmla="*/ 10697 h 10697"/>
              <a:gd name="connsiteX5" fmla="*/ 0 w 10096"/>
              <a:gd name="connsiteY5" fmla="*/ 9146 h 10697"/>
              <a:gd name="connsiteX6" fmla="*/ 0 w 10096"/>
              <a:gd name="connsiteY6" fmla="*/ 1667 h 10697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97 w 10096"/>
              <a:gd name="connsiteY4" fmla="*/ 4770 h 10581"/>
              <a:gd name="connsiteX5" fmla="*/ 0 w 10096"/>
              <a:gd name="connsiteY5" fmla="*/ 9146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97 w 10096"/>
              <a:gd name="connsiteY4" fmla="*/ 4770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59 w 10096"/>
              <a:gd name="connsiteY4" fmla="*/ 6064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4712 h 10581"/>
              <a:gd name="connsiteX4" fmla="*/ 4959 w 10096"/>
              <a:gd name="connsiteY4" fmla="*/ 6064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09"/>
              <a:gd name="connsiteY0" fmla="*/ 1667 h 10581"/>
              <a:gd name="connsiteX1" fmla="*/ 5000 w 10009"/>
              <a:gd name="connsiteY1" fmla="*/ 0 h 10581"/>
              <a:gd name="connsiteX2" fmla="*/ 10000 w 10009"/>
              <a:gd name="connsiteY2" fmla="*/ 1667 h 10581"/>
              <a:gd name="connsiteX3" fmla="*/ 9982 w 10009"/>
              <a:gd name="connsiteY3" fmla="*/ 4696 h 10581"/>
              <a:gd name="connsiteX4" fmla="*/ 4807 w 10009"/>
              <a:gd name="connsiteY4" fmla="*/ 10581 h 10581"/>
              <a:gd name="connsiteX5" fmla="*/ 96 w 10009"/>
              <a:gd name="connsiteY5" fmla="*/ 9146 h 10581"/>
              <a:gd name="connsiteX6" fmla="*/ 0 w 10009"/>
              <a:gd name="connsiteY6" fmla="*/ 1667 h 10581"/>
              <a:gd name="connsiteX0" fmla="*/ 10000 w 10009"/>
              <a:gd name="connsiteY0" fmla="*/ 1667 h 10581"/>
              <a:gd name="connsiteX1" fmla="*/ 5000 w 10009"/>
              <a:gd name="connsiteY1" fmla="*/ 3334 h 10581"/>
              <a:gd name="connsiteX2" fmla="*/ 0 w 10009"/>
              <a:gd name="connsiteY2" fmla="*/ 1667 h 10581"/>
              <a:gd name="connsiteX0" fmla="*/ 0 w 10009"/>
              <a:gd name="connsiteY0" fmla="*/ 1667 h 10581"/>
              <a:gd name="connsiteX1" fmla="*/ 5000 w 10009"/>
              <a:gd name="connsiteY1" fmla="*/ 0 h 10581"/>
              <a:gd name="connsiteX2" fmla="*/ 10000 w 10009"/>
              <a:gd name="connsiteY2" fmla="*/ 1667 h 10581"/>
              <a:gd name="connsiteX3" fmla="*/ 10000 w 10009"/>
              <a:gd name="connsiteY3" fmla="*/ 4712 h 10581"/>
              <a:gd name="connsiteX4" fmla="*/ 4959 w 10009"/>
              <a:gd name="connsiteY4" fmla="*/ 6064 h 10581"/>
              <a:gd name="connsiteX5" fmla="*/ 0 w 10009"/>
              <a:gd name="connsiteY5" fmla="*/ 4742 h 10581"/>
              <a:gd name="connsiteX6" fmla="*/ 0 w 10009"/>
              <a:gd name="connsiteY6" fmla="*/ 1667 h 10581"/>
              <a:gd name="connsiteX0" fmla="*/ 0 w 10009"/>
              <a:gd name="connsiteY0" fmla="*/ 1667 h 9283"/>
              <a:gd name="connsiteX1" fmla="*/ 5000 w 10009"/>
              <a:gd name="connsiteY1" fmla="*/ 0 h 9283"/>
              <a:gd name="connsiteX2" fmla="*/ 10000 w 10009"/>
              <a:gd name="connsiteY2" fmla="*/ 1667 h 9283"/>
              <a:gd name="connsiteX3" fmla="*/ 9982 w 10009"/>
              <a:gd name="connsiteY3" fmla="*/ 4696 h 9283"/>
              <a:gd name="connsiteX4" fmla="*/ 4959 w 10009"/>
              <a:gd name="connsiteY4" fmla="*/ 6052 h 9283"/>
              <a:gd name="connsiteX5" fmla="*/ 96 w 10009"/>
              <a:gd name="connsiteY5" fmla="*/ 9146 h 9283"/>
              <a:gd name="connsiteX6" fmla="*/ 0 w 10009"/>
              <a:gd name="connsiteY6" fmla="*/ 1667 h 9283"/>
              <a:gd name="connsiteX0" fmla="*/ 10000 w 10009"/>
              <a:gd name="connsiteY0" fmla="*/ 1667 h 9283"/>
              <a:gd name="connsiteX1" fmla="*/ 5000 w 10009"/>
              <a:gd name="connsiteY1" fmla="*/ 3334 h 9283"/>
              <a:gd name="connsiteX2" fmla="*/ 0 w 10009"/>
              <a:gd name="connsiteY2" fmla="*/ 1667 h 9283"/>
              <a:gd name="connsiteX0" fmla="*/ 0 w 10009"/>
              <a:gd name="connsiteY0" fmla="*/ 1667 h 9283"/>
              <a:gd name="connsiteX1" fmla="*/ 5000 w 10009"/>
              <a:gd name="connsiteY1" fmla="*/ 0 h 9283"/>
              <a:gd name="connsiteX2" fmla="*/ 10000 w 10009"/>
              <a:gd name="connsiteY2" fmla="*/ 1667 h 9283"/>
              <a:gd name="connsiteX3" fmla="*/ 10000 w 10009"/>
              <a:gd name="connsiteY3" fmla="*/ 4712 h 9283"/>
              <a:gd name="connsiteX4" fmla="*/ 4959 w 10009"/>
              <a:gd name="connsiteY4" fmla="*/ 6064 h 9283"/>
              <a:gd name="connsiteX5" fmla="*/ 0 w 10009"/>
              <a:gd name="connsiteY5" fmla="*/ 4742 h 9283"/>
              <a:gd name="connsiteX6" fmla="*/ 0 w 10009"/>
              <a:gd name="connsiteY6" fmla="*/ 1667 h 9283"/>
              <a:gd name="connsiteX0" fmla="*/ 18 w 10018"/>
              <a:gd name="connsiteY0" fmla="*/ 1796 h 6532"/>
              <a:gd name="connsiteX1" fmla="*/ 5014 w 10018"/>
              <a:gd name="connsiteY1" fmla="*/ 0 h 6532"/>
              <a:gd name="connsiteX2" fmla="*/ 10009 w 10018"/>
              <a:gd name="connsiteY2" fmla="*/ 1796 h 6532"/>
              <a:gd name="connsiteX3" fmla="*/ 9991 w 10018"/>
              <a:gd name="connsiteY3" fmla="*/ 5059 h 6532"/>
              <a:gd name="connsiteX4" fmla="*/ 4973 w 10018"/>
              <a:gd name="connsiteY4" fmla="*/ 6519 h 6532"/>
              <a:gd name="connsiteX5" fmla="*/ 0 w 10018"/>
              <a:gd name="connsiteY5" fmla="*/ 5131 h 6532"/>
              <a:gd name="connsiteX6" fmla="*/ 18 w 10018"/>
              <a:gd name="connsiteY6" fmla="*/ 1796 h 6532"/>
              <a:gd name="connsiteX0" fmla="*/ 10009 w 10018"/>
              <a:gd name="connsiteY0" fmla="*/ 1796 h 6532"/>
              <a:gd name="connsiteX1" fmla="*/ 5014 w 10018"/>
              <a:gd name="connsiteY1" fmla="*/ 3592 h 6532"/>
              <a:gd name="connsiteX2" fmla="*/ 18 w 10018"/>
              <a:gd name="connsiteY2" fmla="*/ 1796 h 6532"/>
              <a:gd name="connsiteX0" fmla="*/ 18 w 10018"/>
              <a:gd name="connsiteY0" fmla="*/ 1796 h 6532"/>
              <a:gd name="connsiteX1" fmla="*/ 5014 w 10018"/>
              <a:gd name="connsiteY1" fmla="*/ 0 h 6532"/>
              <a:gd name="connsiteX2" fmla="*/ 10009 w 10018"/>
              <a:gd name="connsiteY2" fmla="*/ 1796 h 6532"/>
              <a:gd name="connsiteX3" fmla="*/ 10009 w 10018"/>
              <a:gd name="connsiteY3" fmla="*/ 5076 h 6532"/>
              <a:gd name="connsiteX4" fmla="*/ 4973 w 10018"/>
              <a:gd name="connsiteY4" fmla="*/ 6532 h 6532"/>
              <a:gd name="connsiteX5" fmla="*/ 18 w 10018"/>
              <a:gd name="connsiteY5" fmla="*/ 5108 h 6532"/>
              <a:gd name="connsiteX6" fmla="*/ 18 w 10018"/>
              <a:gd name="connsiteY6" fmla="*/ 1796 h 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8" h="6532" stroke="0" extrusionOk="0">
                <a:moveTo>
                  <a:pt x="18" y="1796"/>
                </a:moveTo>
                <a:cubicBezTo>
                  <a:pt x="18" y="804"/>
                  <a:pt x="2255" y="0"/>
                  <a:pt x="5014" y="0"/>
                </a:cubicBezTo>
                <a:cubicBezTo>
                  <a:pt x="7772" y="0"/>
                  <a:pt x="10009" y="804"/>
                  <a:pt x="10009" y="1796"/>
                </a:cubicBezTo>
                <a:cubicBezTo>
                  <a:pt x="10041" y="4502"/>
                  <a:pt x="9959" y="2353"/>
                  <a:pt x="9991" y="5059"/>
                </a:cubicBezTo>
                <a:cubicBezTo>
                  <a:pt x="9991" y="6051"/>
                  <a:pt x="7731" y="6519"/>
                  <a:pt x="4973" y="6519"/>
                </a:cubicBezTo>
                <a:cubicBezTo>
                  <a:pt x="2214" y="6519"/>
                  <a:pt x="0" y="6124"/>
                  <a:pt x="0" y="5131"/>
                </a:cubicBezTo>
                <a:cubicBezTo>
                  <a:pt x="6" y="4019"/>
                  <a:pt x="12" y="2908"/>
                  <a:pt x="18" y="1796"/>
                </a:cubicBezTo>
                <a:close/>
              </a:path>
              <a:path w="10018" h="6532" fill="none" extrusionOk="0">
                <a:moveTo>
                  <a:pt x="10009" y="1796"/>
                </a:moveTo>
                <a:cubicBezTo>
                  <a:pt x="10009" y="2788"/>
                  <a:pt x="7772" y="3592"/>
                  <a:pt x="5014" y="3592"/>
                </a:cubicBezTo>
                <a:cubicBezTo>
                  <a:pt x="2255" y="3592"/>
                  <a:pt x="18" y="2788"/>
                  <a:pt x="18" y="1796"/>
                </a:cubicBezTo>
              </a:path>
              <a:path w="10018" h="6532" fill="none">
                <a:moveTo>
                  <a:pt x="18" y="1796"/>
                </a:moveTo>
                <a:cubicBezTo>
                  <a:pt x="18" y="804"/>
                  <a:pt x="2255" y="0"/>
                  <a:pt x="5014" y="0"/>
                </a:cubicBezTo>
                <a:cubicBezTo>
                  <a:pt x="7772" y="0"/>
                  <a:pt x="10009" y="804"/>
                  <a:pt x="10009" y="1796"/>
                </a:cubicBezTo>
                <a:cubicBezTo>
                  <a:pt x="9977" y="4461"/>
                  <a:pt x="10041" y="2411"/>
                  <a:pt x="10009" y="5076"/>
                </a:cubicBezTo>
                <a:cubicBezTo>
                  <a:pt x="10009" y="6068"/>
                  <a:pt x="7731" y="6532"/>
                  <a:pt x="4973" y="6532"/>
                </a:cubicBezTo>
                <a:cubicBezTo>
                  <a:pt x="2214" y="6532"/>
                  <a:pt x="18" y="6100"/>
                  <a:pt x="18" y="5108"/>
                </a:cubicBezTo>
                <a:lnTo>
                  <a:pt x="18" y="1796"/>
                </a:lnTo>
                <a:close/>
              </a:path>
            </a:pathLst>
          </a:custGeom>
          <a:solidFill>
            <a:srgbClr val="FFFF00">
              <a:alpha val="32157"/>
            </a:srgbClr>
          </a:solidFill>
          <a:ln w="38100">
            <a:solidFill>
              <a:srgbClr val="FFEF08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8" name="Flowchart: Magnetic Disk 40"/>
          <p:cNvSpPr/>
          <p:nvPr/>
        </p:nvSpPr>
        <p:spPr>
          <a:xfrm flipH="1">
            <a:off x="7570757" y="4390433"/>
            <a:ext cx="1261049" cy="1509451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192 w 10000"/>
              <a:gd name="connsiteY4" fmla="*/ 19873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288 w 10000"/>
              <a:gd name="connsiteY4" fmla="*/ 19873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288 w 10000"/>
              <a:gd name="connsiteY4" fmla="*/ 19873 h 19873"/>
              <a:gd name="connsiteX5" fmla="*/ 0 w 10000"/>
              <a:gd name="connsiteY5" fmla="*/ 18206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18264 h 19873"/>
              <a:gd name="connsiteX4" fmla="*/ 5288 w 10000"/>
              <a:gd name="connsiteY4" fmla="*/ 19873 h 19873"/>
              <a:gd name="connsiteX5" fmla="*/ 0 w 10000"/>
              <a:gd name="connsiteY5" fmla="*/ 18206 h 19873"/>
              <a:gd name="connsiteX6" fmla="*/ 0 w 10000"/>
              <a:gd name="connsiteY6" fmla="*/ 1667 h 19873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8333 h 19931"/>
              <a:gd name="connsiteX4" fmla="*/ 5384 w 10000"/>
              <a:gd name="connsiteY4" fmla="*/ 19931 h 19931"/>
              <a:gd name="connsiteX5" fmla="*/ 0 w 10000"/>
              <a:gd name="connsiteY5" fmla="*/ 8333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8333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4807 w 10000"/>
              <a:gd name="connsiteY4" fmla="*/ 10697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96 w 10096"/>
              <a:gd name="connsiteY0" fmla="*/ 1667 h 19931"/>
              <a:gd name="connsiteX1" fmla="*/ 5096 w 10096"/>
              <a:gd name="connsiteY1" fmla="*/ 0 h 19931"/>
              <a:gd name="connsiteX2" fmla="*/ 10096 w 10096"/>
              <a:gd name="connsiteY2" fmla="*/ 1667 h 19931"/>
              <a:gd name="connsiteX3" fmla="*/ 10096 w 10096"/>
              <a:gd name="connsiteY3" fmla="*/ 18264 h 19931"/>
              <a:gd name="connsiteX4" fmla="*/ 5480 w 10096"/>
              <a:gd name="connsiteY4" fmla="*/ 19931 h 19931"/>
              <a:gd name="connsiteX5" fmla="*/ 96 w 10096"/>
              <a:gd name="connsiteY5" fmla="*/ 18322 h 19931"/>
              <a:gd name="connsiteX6" fmla="*/ 96 w 10096"/>
              <a:gd name="connsiteY6" fmla="*/ 1667 h 19931"/>
              <a:gd name="connsiteX0" fmla="*/ 10096 w 10096"/>
              <a:gd name="connsiteY0" fmla="*/ 1667 h 19931"/>
              <a:gd name="connsiteX1" fmla="*/ 5096 w 10096"/>
              <a:gd name="connsiteY1" fmla="*/ 3334 h 19931"/>
              <a:gd name="connsiteX2" fmla="*/ 96 w 10096"/>
              <a:gd name="connsiteY2" fmla="*/ 1667 h 19931"/>
              <a:gd name="connsiteX0" fmla="*/ 96 w 10096"/>
              <a:gd name="connsiteY0" fmla="*/ 1667 h 19931"/>
              <a:gd name="connsiteX1" fmla="*/ 5096 w 10096"/>
              <a:gd name="connsiteY1" fmla="*/ 0 h 19931"/>
              <a:gd name="connsiteX2" fmla="*/ 10096 w 10096"/>
              <a:gd name="connsiteY2" fmla="*/ 1667 h 19931"/>
              <a:gd name="connsiteX3" fmla="*/ 10096 w 10096"/>
              <a:gd name="connsiteY3" fmla="*/ 18264 h 19931"/>
              <a:gd name="connsiteX4" fmla="*/ 4903 w 10096"/>
              <a:gd name="connsiteY4" fmla="*/ 10697 h 19931"/>
              <a:gd name="connsiteX5" fmla="*/ 0 w 10096"/>
              <a:gd name="connsiteY5" fmla="*/ 9146 h 19931"/>
              <a:gd name="connsiteX6" fmla="*/ 96 w 10096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4807 w 10000"/>
              <a:gd name="connsiteY4" fmla="*/ 10697 h 19931"/>
              <a:gd name="connsiteX5" fmla="*/ 0 w 10000"/>
              <a:gd name="connsiteY5" fmla="*/ 914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9904 w 10000"/>
              <a:gd name="connsiteY3" fmla="*/ 9088 h 19931"/>
              <a:gd name="connsiteX4" fmla="*/ 4807 w 10000"/>
              <a:gd name="connsiteY4" fmla="*/ 10697 h 19931"/>
              <a:gd name="connsiteX5" fmla="*/ 0 w 10000"/>
              <a:gd name="connsiteY5" fmla="*/ 9146 h 19931"/>
              <a:gd name="connsiteX6" fmla="*/ 0 w 10000"/>
              <a:gd name="connsiteY6" fmla="*/ 1667 h 19931"/>
              <a:gd name="connsiteX0" fmla="*/ 0 w 10000"/>
              <a:gd name="connsiteY0" fmla="*/ 1667 h 18390"/>
              <a:gd name="connsiteX1" fmla="*/ 5000 w 10000"/>
              <a:gd name="connsiteY1" fmla="*/ 0 h 18390"/>
              <a:gd name="connsiteX2" fmla="*/ 10000 w 10000"/>
              <a:gd name="connsiteY2" fmla="*/ 1667 h 18390"/>
              <a:gd name="connsiteX3" fmla="*/ 10000 w 10000"/>
              <a:gd name="connsiteY3" fmla="*/ 18264 h 18390"/>
              <a:gd name="connsiteX4" fmla="*/ 4807 w 10000"/>
              <a:gd name="connsiteY4" fmla="*/ 10581 h 18390"/>
              <a:gd name="connsiteX5" fmla="*/ 0 w 10000"/>
              <a:gd name="connsiteY5" fmla="*/ 18322 h 18390"/>
              <a:gd name="connsiteX6" fmla="*/ 0 w 10000"/>
              <a:gd name="connsiteY6" fmla="*/ 1667 h 18390"/>
              <a:gd name="connsiteX0" fmla="*/ 10000 w 10000"/>
              <a:gd name="connsiteY0" fmla="*/ 1667 h 18390"/>
              <a:gd name="connsiteX1" fmla="*/ 5000 w 10000"/>
              <a:gd name="connsiteY1" fmla="*/ 3334 h 18390"/>
              <a:gd name="connsiteX2" fmla="*/ 0 w 10000"/>
              <a:gd name="connsiteY2" fmla="*/ 1667 h 18390"/>
              <a:gd name="connsiteX0" fmla="*/ 0 w 10000"/>
              <a:gd name="connsiteY0" fmla="*/ 1667 h 18390"/>
              <a:gd name="connsiteX1" fmla="*/ 5000 w 10000"/>
              <a:gd name="connsiteY1" fmla="*/ 0 h 18390"/>
              <a:gd name="connsiteX2" fmla="*/ 10000 w 10000"/>
              <a:gd name="connsiteY2" fmla="*/ 1667 h 18390"/>
              <a:gd name="connsiteX3" fmla="*/ 9904 w 10000"/>
              <a:gd name="connsiteY3" fmla="*/ 9088 h 18390"/>
              <a:gd name="connsiteX4" fmla="*/ 4807 w 10000"/>
              <a:gd name="connsiteY4" fmla="*/ 10697 h 18390"/>
              <a:gd name="connsiteX5" fmla="*/ 0 w 10000"/>
              <a:gd name="connsiteY5" fmla="*/ 9146 h 18390"/>
              <a:gd name="connsiteX6" fmla="*/ 0 w 10000"/>
              <a:gd name="connsiteY6" fmla="*/ 1667 h 18390"/>
              <a:gd name="connsiteX0" fmla="*/ 0 w 10000"/>
              <a:gd name="connsiteY0" fmla="*/ 1667 h 18332"/>
              <a:gd name="connsiteX1" fmla="*/ 5000 w 10000"/>
              <a:gd name="connsiteY1" fmla="*/ 0 h 18332"/>
              <a:gd name="connsiteX2" fmla="*/ 10000 w 10000"/>
              <a:gd name="connsiteY2" fmla="*/ 1667 h 18332"/>
              <a:gd name="connsiteX3" fmla="*/ 10000 w 10000"/>
              <a:gd name="connsiteY3" fmla="*/ 18264 h 18332"/>
              <a:gd name="connsiteX4" fmla="*/ 4807 w 10000"/>
              <a:gd name="connsiteY4" fmla="*/ 10581 h 18332"/>
              <a:gd name="connsiteX5" fmla="*/ 96 w 10000"/>
              <a:gd name="connsiteY5" fmla="*/ 9146 h 18332"/>
              <a:gd name="connsiteX6" fmla="*/ 0 w 10000"/>
              <a:gd name="connsiteY6" fmla="*/ 1667 h 18332"/>
              <a:gd name="connsiteX0" fmla="*/ 10000 w 10000"/>
              <a:gd name="connsiteY0" fmla="*/ 1667 h 18332"/>
              <a:gd name="connsiteX1" fmla="*/ 5000 w 10000"/>
              <a:gd name="connsiteY1" fmla="*/ 3334 h 18332"/>
              <a:gd name="connsiteX2" fmla="*/ 0 w 10000"/>
              <a:gd name="connsiteY2" fmla="*/ 1667 h 18332"/>
              <a:gd name="connsiteX0" fmla="*/ 0 w 10000"/>
              <a:gd name="connsiteY0" fmla="*/ 1667 h 18332"/>
              <a:gd name="connsiteX1" fmla="*/ 5000 w 10000"/>
              <a:gd name="connsiteY1" fmla="*/ 0 h 18332"/>
              <a:gd name="connsiteX2" fmla="*/ 10000 w 10000"/>
              <a:gd name="connsiteY2" fmla="*/ 1667 h 18332"/>
              <a:gd name="connsiteX3" fmla="*/ 9904 w 10000"/>
              <a:gd name="connsiteY3" fmla="*/ 9088 h 18332"/>
              <a:gd name="connsiteX4" fmla="*/ 4807 w 10000"/>
              <a:gd name="connsiteY4" fmla="*/ 10697 h 18332"/>
              <a:gd name="connsiteX5" fmla="*/ 0 w 10000"/>
              <a:gd name="connsiteY5" fmla="*/ 9146 h 18332"/>
              <a:gd name="connsiteX6" fmla="*/ 0 w 10000"/>
              <a:gd name="connsiteY6" fmla="*/ 1667 h 18332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96 w 10096"/>
              <a:gd name="connsiteY3" fmla="*/ 9204 h 10697"/>
              <a:gd name="connsiteX4" fmla="*/ 4807 w 10096"/>
              <a:gd name="connsiteY4" fmla="*/ 10581 h 10697"/>
              <a:gd name="connsiteX5" fmla="*/ 96 w 10096"/>
              <a:gd name="connsiteY5" fmla="*/ 9146 h 10697"/>
              <a:gd name="connsiteX6" fmla="*/ 0 w 10096"/>
              <a:gd name="connsiteY6" fmla="*/ 1667 h 10697"/>
              <a:gd name="connsiteX0" fmla="*/ 10000 w 10096"/>
              <a:gd name="connsiteY0" fmla="*/ 1667 h 10697"/>
              <a:gd name="connsiteX1" fmla="*/ 5000 w 10096"/>
              <a:gd name="connsiteY1" fmla="*/ 3334 h 10697"/>
              <a:gd name="connsiteX2" fmla="*/ 0 w 10096"/>
              <a:gd name="connsiteY2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9904 w 10096"/>
              <a:gd name="connsiteY3" fmla="*/ 9088 h 10697"/>
              <a:gd name="connsiteX4" fmla="*/ 4807 w 10096"/>
              <a:gd name="connsiteY4" fmla="*/ 10697 h 10697"/>
              <a:gd name="connsiteX5" fmla="*/ 0 w 10096"/>
              <a:gd name="connsiteY5" fmla="*/ 9146 h 10697"/>
              <a:gd name="connsiteX6" fmla="*/ 0 w 10096"/>
              <a:gd name="connsiteY6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96 w 10096"/>
              <a:gd name="connsiteY3" fmla="*/ 9204 h 10697"/>
              <a:gd name="connsiteX4" fmla="*/ 4807 w 10096"/>
              <a:gd name="connsiteY4" fmla="*/ 10581 h 10697"/>
              <a:gd name="connsiteX5" fmla="*/ 96 w 10096"/>
              <a:gd name="connsiteY5" fmla="*/ 9146 h 10697"/>
              <a:gd name="connsiteX6" fmla="*/ 0 w 10096"/>
              <a:gd name="connsiteY6" fmla="*/ 1667 h 10697"/>
              <a:gd name="connsiteX0" fmla="*/ 10000 w 10096"/>
              <a:gd name="connsiteY0" fmla="*/ 1667 h 10697"/>
              <a:gd name="connsiteX1" fmla="*/ 5000 w 10096"/>
              <a:gd name="connsiteY1" fmla="*/ 3334 h 10697"/>
              <a:gd name="connsiteX2" fmla="*/ 0 w 10096"/>
              <a:gd name="connsiteY2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00 w 10096"/>
              <a:gd name="connsiteY3" fmla="*/ 9262 h 10697"/>
              <a:gd name="connsiteX4" fmla="*/ 4807 w 10096"/>
              <a:gd name="connsiteY4" fmla="*/ 10697 h 10697"/>
              <a:gd name="connsiteX5" fmla="*/ 0 w 10096"/>
              <a:gd name="connsiteY5" fmla="*/ 9146 h 10697"/>
              <a:gd name="connsiteX6" fmla="*/ 0 w 10096"/>
              <a:gd name="connsiteY6" fmla="*/ 1667 h 10697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97 w 10096"/>
              <a:gd name="connsiteY4" fmla="*/ 4770 h 10581"/>
              <a:gd name="connsiteX5" fmla="*/ 0 w 10096"/>
              <a:gd name="connsiteY5" fmla="*/ 9146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97 w 10096"/>
              <a:gd name="connsiteY4" fmla="*/ 4770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59 w 10096"/>
              <a:gd name="connsiteY4" fmla="*/ 6064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4712 h 10581"/>
              <a:gd name="connsiteX4" fmla="*/ 4959 w 10096"/>
              <a:gd name="connsiteY4" fmla="*/ 6064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09"/>
              <a:gd name="connsiteY0" fmla="*/ 1667 h 10581"/>
              <a:gd name="connsiteX1" fmla="*/ 5000 w 10009"/>
              <a:gd name="connsiteY1" fmla="*/ 0 h 10581"/>
              <a:gd name="connsiteX2" fmla="*/ 10000 w 10009"/>
              <a:gd name="connsiteY2" fmla="*/ 1667 h 10581"/>
              <a:gd name="connsiteX3" fmla="*/ 9982 w 10009"/>
              <a:gd name="connsiteY3" fmla="*/ 4696 h 10581"/>
              <a:gd name="connsiteX4" fmla="*/ 4807 w 10009"/>
              <a:gd name="connsiteY4" fmla="*/ 10581 h 10581"/>
              <a:gd name="connsiteX5" fmla="*/ 96 w 10009"/>
              <a:gd name="connsiteY5" fmla="*/ 9146 h 10581"/>
              <a:gd name="connsiteX6" fmla="*/ 0 w 10009"/>
              <a:gd name="connsiteY6" fmla="*/ 1667 h 10581"/>
              <a:gd name="connsiteX0" fmla="*/ 10000 w 10009"/>
              <a:gd name="connsiteY0" fmla="*/ 1667 h 10581"/>
              <a:gd name="connsiteX1" fmla="*/ 5000 w 10009"/>
              <a:gd name="connsiteY1" fmla="*/ 3334 h 10581"/>
              <a:gd name="connsiteX2" fmla="*/ 0 w 10009"/>
              <a:gd name="connsiteY2" fmla="*/ 1667 h 10581"/>
              <a:gd name="connsiteX0" fmla="*/ 0 w 10009"/>
              <a:gd name="connsiteY0" fmla="*/ 1667 h 10581"/>
              <a:gd name="connsiteX1" fmla="*/ 5000 w 10009"/>
              <a:gd name="connsiteY1" fmla="*/ 0 h 10581"/>
              <a:gd name="connsiteX2" fmla="*/ 10000 w 10009"/>
              <a:gd name="connsiteY2" fmla="*/ 1667 h 10581"/>
              <a:gd name="connsiteX3" fmla="*/ 10000 w 10009"/>
              <a:gd name="connsiteY3" fmla="*/ 4712 h 10581"/>
              <a:gd name="connsiteX4" fmla="*/ 4959 w 10009"/>
              <a:gd name="connsiteY4" fmla="*/ 6064 h 10581"/>
              <a:gd name="connsiteX5" fmla="*/ 0 w 10009"/>
              <a:gd name="connsiteY5" fmla="*/ 4742 h 10581"/>
              <a:gd name="connsiteX6" fmla="*/ 0 w 10009"/>
              <a:gd name="connsiteY6" fmla="*/ 1667 h 10581"/>
              <a:gd name="connsiteX0" fmla="*/ 0 w 10009"/>
              <a:gd name="connsiteY0" fmla="*/ 1667 h 9283"/>
              <a:gd name="connsiteX1" fmla="*/ 5000 w 10009"/>
              <a:gd name="connsiteY1" fmla="*/ 0 h 9283"/>
              <a:gd name="connsiteX2" fmla="*/ 10000 w 10009"/>
              <a:gd name="connsiteY2" fmla="*/ 1667 h 9283"/>
              <a:gd name="connsiteX3" fmla="*/ 9982 w 10009"/>
              <a:gd name="connsiteY3" fmla="*/ 4696 h 9283"/>
              <a:gd name="connsiteX4" fmla="*/ 4959 w 10009"/>
              <a:gd name="connsiteY4" fmla="*/ 6052 h 9283"/>
              <a:gd name="connsiteX5" fmla="*/ 96 w 10009"/>
              <a:gd name="connsiteY5" fmla="*/ 9146 h 9283"/>
              <a:gd name="connsiteX6" fmla="*/ 0 w 10009"/>
              <a:gd name="connsiteY6" fmla="*/ 1667 h 9283"/>
              <a:gd name="connsiteX0" fmla="*/ 10000 w 10009"/>
              <a:gd name="connsiteY0" fmla="*/ 1667 h 9283"/>
              <a:gd name="connsiteX1" fmla="*/ 5000 w 10009"/>
              <a:gd name="connsiteY1" fmla="*/ 3334 h 9283"/>
              <a:gd name="connsiteX2" fmla="*/ 0 w 10009"/>
              <a:gd name="connsiteY2" fmla="*/ 1667 h 9283"/>
              <a:gd name="connsiteX0" fmla="*/ 0 w 10009"/>
              <a:gd name="connsiteY0" fmla="*/ 1667 h 9283"/>
              <a:gd name="connsiteX1" fmla="*/ 5000 w 10009"/>
              <a:gd name="connsiteY1" fmla="*/ 0 h 9283"/>
              <a:gd name="connsiteX2" fmla="*/ 10000 w 10009"/>
              <a:gd name="connsiteY2" fmla="*/ 1667 h 9283"/>
              <a:gd name="connsiteX3" fmla="*/ 10000 w 10009"/>
              <a:gd name="connsiteY3" fmla="*/ 4712 h 9283"/>
              <a:gd name="connsiteX4" fmla="*/ 4959 w 10009"/>
              <a:gd name="connsiteY4" fmla="*/ 6064 h 9283"/>
              <a:gd name="connsiteX5" fmla="*/ 0 w 10009"/>
              <a:gd name="connsiteY5" fmla="*/ 4742 h 9283"/>
              <a:gd name="connsiteX6" fmla="*/ 0 w 10009"/>
              <a:gd name="connsiteY6" fmla="*/ 1667 h 9283"/>
              <a:gd name="connsiteX0" fmla="*/ 18 w 10018"/>
              <a:gd name="connsiteY0" fmla="*/ 1796 h 6532"/>
              <a:gd name="connsiteX1" fmla="*/ 5014 w 10018"/>
              <a:gd name="connsiteY1" fmla="*/ 0 h 6532"/>
              <a:gd name="connsiteX2" fmla="*/ 10009 w 10018"/>
              <a:gd name="connsiteY2" fmla="*/ 1796 h 6532"/>
              <a:gd name="connsiteX3" fmla="*/ 9991 w 10018"/>
              <a:gd name="connsiteY3" fmla="*/ 5059 h 6532"/>
              <a:gd name="connsiteX4" fmla="*/ 4973 w 10018"/>
              <a:gd name="connsiteY4" fmla="*/ 6519 h 6532"/>
              <a:gd name="connsiteX5" fmla="*/ 0 w 10018"/>
              <a:gd name="connsiteY5" fmla="*/ 5131 h 6532"/>
              <a:gd name="connsiteX6" fmla="*/ 18 w 10018"/>
              <a:gd name="connsiteY6" fmla="*/ 1796 h 6532"/>
              <a:gd name="connsiteX0" fmla="*/ 10009 w 10018"/>
              <a:gd name="connsiteY0" fmla="*/ 1796 h 6532"/>
              <a:gd name="connsiteX1" fmla="*/ 5014 w 10018"/>
              <a:gd name="connsiteY1" fmla="*/ 3592 h 6532"/>
              <a:gd name="connsiteX2" fmla="*/ 18 w 10018"/>
              <a:gd name="connsiteY2" fmla="*/ 1796 h 6532"/>
              <a:gd name="connsiteX0" fmla="*/ 18 w 10018"/>
              <a:gd name="connsiteY0" fmla="*/ 1796 h 6532"/>
              <a:gd name="connsiteX1" fmla="*/ 5014 w 10018"/>
              <a:gd name="connsiteY1" fmla="*/ 0 h 6532"/>
              <a:gd name="connsiteX2" fmla="*/ 10009 w 10018"/>
              <a:gd name="connsiteY2" fmla="*/ 1796 h 6532"/>
              <a:gd name="connsiteX3" fmla="*/ 10009 w 10018"/>
              <a:gd name="connsiteY3" fmla="*/ 5076 h 6532"/>
              <a:gd name="connsiteX4" fmla="*/ 4973 w 10018"/>
              <a:gd name="connsiteY4" fmla="*/ 6532 h 6532"/>
              <a:gd name="connsiteX5" fmla="*/ 18 w 10018"/>
              <a:gd name="connsiteY5" fmla="*/ 5108 h 6532"/>
              <a:gd name="connsiteX6" fmla="*/ 18 w 10018"/>
              <a:gd name="connsiteY6" fmla="*/ 1796 h 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8" h="6532" stroke="0" extrusionOk="0">
                <a:moveTo>
                  <a:pt x="18" y="1796"/>
                </a:moveTo>
                <a:cubicBezTo>
                  <a:pt x="18" y="804"/>
                  <a:pt x="2255" y="0"/>
                  <a:pt x="5014" y="0"/>
                </a:cubicBezTo>
                <a:cubicBezTo>
                  <a:pt x="7772" y="0"/>
                  <a:pt x="10009" y="804"/>
                  <a:pt x="10009" y="1796"/>
                </a:cubicBezTo>
                <a:cubicBezTo>
                  <a:pt x="10041" y="4502"/>
                  <a:pt x="9959" y="2353"/>
                  <a:pt x="9991" y="5059"/>
                </a:cubicBezTo>
                <a:cubicBezTo>
                  <a:pt x="9991" y="6051"/>
                  <a:pt x="7731" y="6519"/>
                  <a:pt x="4973" y="6519"/>
                </a:cubicBezTo>
                <a:cubicBezTo>
                  <a:pt x="2214" y="6519"/>
                  <a:pt x="0" y="6124"/>
                  <a:pt x="0" y="5131"/>
                </a:cubicBezTo>
                <a:cubicBezTo>
                  <a:pt x="6" y="4019"/>
                  <a:pt x="12" y="2908"/>
                  <a:pt x="18" y="1796"/>
                </a:cubicBezTo>
                <a:close/>
              </a:path>
              <a:path w="10018" h="6532" fill="none" extrusionOk="0">
                <a:moveTo>
                  <a:pt x="10009" y="1796"/>
                </a:moveTo>
                <a:cubicBezTo>
                  <a:pt x="10009" y="2788"/>
                  <a:pt x="7772" y="3592"/>
                  <a:pt x="5014" y="3592"/>
                </a:cubicBezTo>
                <a:cubicBezTo>
                  <a:pt x="2255" y="3592"/>
                  <a:pt x="18" y="2788"/>
                  <a:pt x="18" y="1796"/>
                </a:cubicBezTo>
              </a:path>
              <a:path w="10018" h="6532" fill="none">
                <a:moveTo>
                  <a:pt x="18" y="1796"/>
                </a:moveTo>
                <a:cubicBezTo>
                  <a:pt x="18" y="804"/>
                  <a:pt x="2255" y="0"/>
                  <a:pt x="5014" y="0"/>
                </a:cubicBezTo>
                <a:cubicBezTo>
                  <a:pt x="7772" y="0"/>
                  <a:pt x="10009" y="804"/>
                  <a:pt x="10009" y="1796"/>
                </a:cubicBezTo>
                <a:cubicBezTo>
                  <a:pt x="9977" y="4461"/>
                  <a:pt x="10041" y="2411"/>
                  <a:pt x="10009" y="5076"/>
                </a:cubicBezTo>
                <a:cubicBezTo>
                  <a:pt x="10009" y="6068"/>
                  <a:pt x="7731" y="6532"/>
                  <a:pt x="4973" y="6532"/>
                </a:cubicBezTo>
                <a:cubicBezTo>
                  <a:pt x="2214" y="6532"/>
                  <a:pt x="18" y="6100"/>
                  <a:pt x="18" y="5108"/>
                </a:cubicBezTo>
                <a:lnTo>
                  <a:pt x="18" y="1796"/>
                </a:lnTo>
                <a:close/>
              </a:path>
            </a:pathLst>
          </a:custGeom>
          <a:solidFill>
            <a:srgbClr val="087B39">
              <a:alpha val="32157"/>
            </a:srgbClr>
          </a:solidFill>
          <a:ln w="38100">
            <a:solidFill>
              <a:srgbClr val="087B39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2" name="Flowchart: Magnetic Disk 40"/>
          <p:cNvSpPr/>
          <p:nvPr/>
        </p:nvSpPr>
        <p:spPr>
          <a:xfrm flipH="1">
            <a:off x="5432589" y="4395375"/>
            <a:ext cx="1261049" cy="1509451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192 w 10000"/>
              <a:gd name="connsiteY4" fmla="*/ 19873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288 w 10000"/>
              <a:gd name="connsiteY4" fmla="*/ 19873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288 w 10000"/>
              <a:gd name="connsiteY4" fmla="*/ 19873 h 19873"/>
              <a:gd name="connsiteX5" fmla="*/ 0 w 10000"/>
              <a:gd name="connsiteY5" fmla="*/ 18206 h 19873"/>
              <a:gd name="connsiteX6" fmla="*/ 0 w 10000"/>
              <a:gd name="connsiteY6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8333 h 19873"/>
              <a:gd name="connsiteX4" fmla="*/ 5000 w 10000"/>
              <a:gd name="connsiteY4" fmla="*/ 10000 h 19873"/>
              <a:gd name="connsiteX5" fmla="*/ 0 w 10000"/>
              <a:gd name="connsiteY5" fmla="*/ 8333 h 19873"/>
              <a:gd name="connsiteX6" fmla="*/ 0 w 10000"/>
              <a:gd name="connsiteY6" fmla="*/ 1667 h 19873"/>
              <a:gd name="connsiteX0" fmla="*/ 10000 w 10000"/>
              <a:gd name="connsiteY0" fmla="*/ 1667 h 19873"/>
              <a:gd name="connsiteX1" fmla="*/ 5000 w 10000"/>
              <a:gd name="connsiteY1" fmla="*/ 3334 h 19873"/>
              <a:gd name="connsiteX2" fmla="*/ 0 w 10000"/>
              <a:gd name="connsiteY2" fmla="*/ 1667 h 19873"/>
              <a:gd name="connsiteX0" fmla="*/ 0 w 10000"/>
              <a:gd name="connsiteY0" fmla="*/ 1667 h 19873"/>
              <a:gd name="connsiteX1" fmla="*/ 5000 w 10000"/>
              <a:gd name="connsiteY1" fmla="*/ 0 h 19873"/>
              <a:gd name="connsiteX2" fmla="*/ 10000 w 10000"/>
              <a:gd name="connsiteY2" fmla="*/ 1667 h 19873"/>
              <a:gd name="connsiteX3" fmla="*/ 10000 w 10000"/>
              <a:gd name="connsiteY3" fmla="*/ 18264 h 19873"/>
              <a:gd name="connsiteX4" fmla="*/ 5288 w 10000"/>
              <a:gd name="connsiteY4" fmla="*/ 19873 h 19873"/>
              <a:gd name="connsiteX5" fmla="*/ 0 w 10000"/>
              <a:gd name="connsiteY5" fmla="*/ 18206 h 19873"/>
              <a:gd name="connsiteX6" fmla="*/ 0 w 10000"/>
              <a:gd name="connsiteY6" fmla="*/ 1667 h 19873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8333 h 19931"/>
              <a:gd name="connsiteX4" fmla="*/ 5384 w 10000"/>
              <a:gd name="connsiteY4" fmla="*/ 19931 h 19931"/>
              <a:gd name="connsiteX5" fmla="*/ 0 w 10000"/>
              <a:gd name="connsiteY5" fmla="*/ 8333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8333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288 w 10000"/>
              <a:gd name="connsiteY4" fmla="*/ 19873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4807 w 10000"/>
              <a:gd name="connsiteY4" fmla="*/ 10697 h 19931"/>
              <a:gd name="connsiteX5" fmla="*/ 0 w 10000"/>
              <a:gd name="connsiteY5" fmla="*/ 18206 h 19931"/>
              <a:gd name="connsiteX6" fmla="*/ 0 w 10000"/>
              <a:gd name="connsiteY6" fmla="*/ 1667 h 19931"/>
              <a:gd name="connsiteX0" fmla="*/ 96 w 10096"/>
              <a:gd name="connsiteY0" fmla="*/ 1667 h 19931"/>
              <a:gd name="connsiteX1" fmla="*/ 5096 w 10096"/>
              <a:gd name="connsiteY1" fmla="*/ 0 h 19931"/>
              <a:gd name="connsiteX2" fmla="*/ 10096 w 10096"/>
              <a:gd name="connsiteY2" fmla="*/ 1667 h 19931"/>
              <a:gd name="connsiteX3" fmla="*/ 10096 w 10096"/>
              <a:gd name="connsiteY3" fmla="*/ 18264 h 19931"/>
              <a:gd name="connsiteX4" fmla="*/ 5480 w 10096"/>
              <a:gd name="connsiteY4" fmla="*/ 19931 h 19931"/>
              <a:gd name="connsiteX5" fmla="*/ 96 w 10096"/>
              <a:gd name="connsiteY5" fmla="*/ 18322 h 19931"/>
              <a:gd name="connsiteX6" fmla="*/ 96 w 10096"/>
              <a:gd name="connsiteY6" fmla="*/ 1667 h 19931"/>
              <a:gd name="connsiteX0" fmla="*/ 10096 w 10096"/>
              <a:gd name="connsiteY0" fmla="*/ 1667 h 19931"/>
              <a:gd name="connsiteX1" fmla="*/ 5096 w 10096"/>
              <a:gd name="connsiteY1" fmla="*/ 3334 h 19931"/>
              <a:gd name="connsiteX2" fmla="*/ 96 w 10096"/>
              <a:gd name="connsiteY2" fmla="*/ 1667 h 19931"/>
              <a:gd name="connsiteX0" fmla="*/ 96 w 10096"/>
              <a:gd name="connsiteY0" fmla="*/ 1667 h 19931"/>
              <a:gd name="connsiteX1" fmla="*/ 5096 w 10096"/>
              <a:gd name="connsiteY1" fmla="*/ 0 h 19931"/>
              <a:gd name="connsiteX2" fmla="*/ 10096 w 10096"/>
              <a:gd name="connsiteY2" fmla="*/ 1667 h 19931"/>
              <a:gd name="connsiteX3" fmla="*/ 10096 w 10096"/>
              <a:gd name="connsiteY3" fmla="*/ 18264 h 19931"/>
              <a:gd name="connsiteX4" fmla="*/ 4903 w 10096"/>
              <a:gd name="connsiteY4" fmla="*/ 10697 h 19931"/>
              <a:gd name="connsiteX5" fmla="*/ 0 w 10096"/>
              <a:gd name="connsiteY5" fmla="*/ 9146 h 19931"/>
              <a:gd name="connsiteX6" fmla="*/ 96 w 10096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4807 w 10000"/>
              <a:gd name="connsiteY4" fmla="*/ 10697 h 19931"/>
              <a:gd name="connsiteX5" fmla="*/ 0 w 10000"/>
              <a:gd name="connsiteY5" fmla="*/ 9146 h 19931"/>
              <a:gd name="connsiteX6" fmla="*/ 0 w 10000"/>
              <a:gd name="connsiteY6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10000 w 10000"/>
              <a:gd name="connsiteY3" fmla="*/ 18264 h 19931"/>
              <a:gd name="connsiteX4" fmla="*/ 5384 w 10000"/>
              <a:gd name="connsiteY4" fmla="*/ 19931 h 19931"/>
              <a:gd name="connsiteX5" fmla="*/ 0 w 10000"/>
              <a:gd name="connsiteY5" fmla="*/ 18322 h 19931"/>
              <a:gd name="connsiteX6" fmla="*/ 0 w 10000"/>
              <a:gd name="connsiteY6" fmla="*/ 1667 h 19931"/>
              <a:gd name="connsiteX0" fmla="*/ 10000 w 10000"/>
              <a:gd name="connsiteY0" fmla="*/ 1667 h 19931"/>
              <a:gd name="connsiteX1" fmla="*/ 5000 w 10000"/>
              <a:gd name="connsiteY1" fmla="*/ 3334 h 19931"/>
              <a:gd name="connsiteX2" fmla="*/ 0 w 10000"/>
              <a:gd name="connsiteY2" fmla="*/ 1667 h 19931"/>
              <a:gd name="connsiteX0" fmla="*/ 0 w 10000"/>
              <a:gd name="connsiteY0" fmla="*/ 1667 h 19931"/>
              <a:gd name="connsiteX1" fmla="*/ 5000 w 10000"/>
              <a:gd name="connsiteY1" fmla="*/ 0 h 19931"/>
              <a:gd name="connsiteX2" fmla="*/ 10000 w 10000"/>
              <a:gd name="connsiteY2" fmla="*/ 1667 h 19931"/>
              <a:gd name="connsiteX3" fmla="*/ 9904 w 10000"/>
              <a:gd name="connsiteY3" fmla="*/ 9088 h 19931"/>
              <a:gd name="connsiteX4" fmla="*/ 4807 w 10000"/>
              <a:gd name="connsiteY4" fmla="*/ 10697 h 19931"/>
              <a:gd name="connsiteX5" fmla="*/ 0 w 10000"/>
              <a:gd name="connsiteY5" fmla="*/ 9146 h 19931"/>
              <a:gd name="connsiteX6" fmla="*/ 0 w 10000"/>
              <a:gd name="connsiteY6" fmla="*/ 1667 h 19931"/>
              <a:gd name="connsiteX0" fmla="*/ 0 w 10000"/>
              <a:gd name="connsiteY0" fmla="*/ 1667 h 18390"/>
              <a:gd name="connsiteX1" fmla="*/ 5000 w 10000"/>
              <a:gd name="connsiteY1" fmla="*/ 0 h 18390"/>
              <a:gd name="connsiteX2" fmla="*/ 10000 w 10000"/>
              <a:gd name="connsiteY2" fmla="*/ 1667 h 18390"/>
              <a:gd name="connsiteX3" fmla="*/ 10000 w 10000"/>
              <a:gd name="connsiteY3" fmla="*/ 18264 h 18390"/>
              <a:gd name="connsiteX4" fmla="*/ 4807 w 10000"/>
              <a:gd name="connsiteY4" fmla="*/ 10581 h 18390"/>
              <a:gd name="connsiteX5" fmla="*/ 0 w 10000"/>
              <a:gd name="connsiteY5" fmla="*/ 18322 h 18390"/>
              <a:gd name="connsiteX6" fmla="*/ 0 w 10000"/>
              <a:gd name="connsiteY6" fmla="*/ 1667 h 18390"/>
              <a:gd name="connsiteX0" fmla="*/ 10000 w 10000"/>
              <a:gd name="connsiteY0" fmla="*/ 1667 h 18390"/>
              <a:gd name="connsiteX1" fmla="*/ 5000 w 10000"/>
              <a:gd name="connsiteY1" fmla="*/ 3334 h 18390"/>
              <a:gd name="connsiteX2" fmla="*/ 0 w 10000"/>
              <a:gd name="connsiteY2" fmla="*/ 1667 h 18390"/>
              <a:gd name="connsiteX0" fmla="*/ 0 w 10000"/>
              <a:gd name="connsiteY0" fmla="*/ 1667 h 18390"/>
              <a:gd name="connsiteX1" fmla="*/ 5000 w 10000"/>
              <a:gd name="connsiteY1" fmla="*/ 0 h 18390"/>
              <a:gd name="connsiteX2" fmla="*/ 10000 w 10000"/>
              <a:gd name="connsiteY2" fmla="*/ 1667 h 18390"/>
              <a:gd name="connsiteX3" fmla="*/ 9904 w 10000"/>
              <a:gd name="connsiteY3" fmla="*/ 9088 h 18390"/>
              <a:gd name="connsiteX4" fmla="*/ 4807 w 10000"/>
              <a:gd name="connsiteY4" fmla="*/ 10697 h 18390"/>
              <a:gd name="connsiteX5" fmla="*/ 0 w 10000"/>
              <a:gd name="connsiteY5" fmla="*/ 9146 h 18390"/>
              <a:gd name="connsiteX6" fmla="*/ 0 w 10000"/>
              <a:gd name="connsiteY6" fmla="*/ 1667 h 18390"/>
              <a:gd name="connsiteX0" fmla="*/ 0 w 10000"/>
              <a:gd name="connsiteY0" fmla="*/ 1667 h 18332"/>
              <a:gd name="connsiteX1" fmla="*/ 5000 w 10000"/>
              <a:gd name="connsiteY1" fmla="*/ 0 h 18332"/>
              <a:gd name="connsiteX2" fmla="*/ 10000 w 10000"/>
              <a:gd name="connsiteY2" fmla="*/ 1667 h 18332"/>
              <a:gd name="connsiteX3" fmla="*/ 10000 w 10000"/>
              <a:gd name="connsiteY3" fmla="*/ 18264 h 18332"/>
              <a:gd name="connsiteX4" fmla="*/ 4807 w 10000"/>
              <a:gd name="connsiteY4" fmla="*/ 10581 h 18332"/>
              <a:gd name="connsiteX5" fmla="*/ 96 w 10000"/>
              <a:gd name="connsiteY5" fmla="*/ 9146 h 18332"/>
              <a:gd name="connsiteX6" fmla="*/ 0 w 10000"/>
              <a:gd name="connsiteY6" fmla="*/ 1667 h 18332"/>
              <a:gd name="connsiteX0" fmla="*/ 10000 w 10000"/>
              <a:gd name="connsiteY0" fmla="*/ 1667 h 18332"/>
              <a:gd name="connsiteX1" fmla="*/ 5000 w 10000"/>
              <a:gd name="connsiteY1" fmla="*/ 3334 h 18332"/>
              <a:gd name="connsiteX2" fmla="*/ 0 w 10000"/>
              <a:gd name="connsiteY2" fmla="*/ 1667 h 18332"/>
              <a:gd name="connsiteX0" fmla="*/ 0 w 10000"/>
              <a:gd name="connsiteY0" fmla="*/ 1667 h 18332"/>
              <a:gd name="connsiteX1" fmla="*/ 5000 w 10000"/>
              <a:gd name="connsiteY1" fmla="*/ 0 h 18332"/>
              <a:gd name="connsiteX2" fmla="*/ 10000 w 10000"/>
              <a:gd name="connsiteY2" fmla="*/ 1667 h 18332"/>
              <a:gd name="connsiteX3" fmla="*/ 9904 w 10000"/>
              <a:gd name="connsiteY3" fmla="*/ 9088 h 18332"/>
              <a:gd name="connsiteX4" fmla="*/ 4807 w 10000"/>
              <a:gd name="connsiteY4" fmla="*/ 10697 h 18332"/>
              <a:gd name="connsiteX5" fmla="*/ 0 w 10000"/>
              <a:gd name="connsiteY5" fmla="*/ 9146 h 18332"/>
              <a:gd name="connsiteX6" fmla="*/ 0 w 10000"/>
              <a:gd name="connsiteY6" fmla="*/ 1667 h 18332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96 w 10096"/>
              <a:gd name="connsiteY3" fmla="*/ 9204 h 10697"/>
              <a:gd name="connsiteX4" fmla="*/ 4807 w 10096"/>
              <a:gd name="connsiteY4" fmla="*/ 10581 h 10697"/>
              <a:gd name="connsiteX5" fmla="*/ 96 w 10096"/>
              <a:gd name="connsiteY5" fmla="*/ 9146 h 10697"/>
              <a:gd name="connsiteX6" fmla="*/ 0 w 10096"/>
              <a:gd name="connsiteY6" fmla="*/ 1667 h 10697"/>
              <a:gd name="connsiteX0" fmla="*/ 10000 w 10096"/>
              <a:gd name="connsiteY0" fmla="*/ 1667 h 10697"/>
              <a:gd name="connsiteX1" fmla="*/ 5000 w 10096"/>
              <a:gd name="connsiteY1" fmla="*/ 3334 h 10697"/>
              <a:gd name="connsiteX2" fmla="*/ 0 w 10096"/>
              <a:gd name="connsiteY2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9904 w 10096"/>
              <a:gd name="connsiteY3" fmla="*/ 9088 h 10697"/>
              <a:gd name="connsiteX4" fmla="*/ 4807 w 10096"/>
              <a:gd name="connsiteY4" fmla="*/ 10697 h 10697"/>
              <a:gd name="connsiteX5" fmla="*/ 0 w 10096"/>
              <a:gd name="connsiteY5" fmla="*/ 9146 h 10697"/>
              <a:gd name="connsiteX6" fmla="*/ 0 w 10096"/>
              <a:gd name="connsiteY6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96 w 10096"/>
              <a:gd name="connsiteY3" fmla="*/ 9204 h 10697"/>
              <a:gd name="connsiteX4" fmla="*/ 4807 w 10096"/>
              <a:gd name="connsiteY4" fmla="*/ 10581 h 10697"/>
              <a:gd name="connsiteX5" fmla="*/ 96 w 10096"/>
              <a:gd name="connsiteY5" fmla="*/ 9146 h 10697"/>
              <a:gd name="connsiteX6" fmla="*/ 0 w 10096"/>
              <a:gd name="connsiteY6" fmla="*/ 1667 h 10697"/>
              <a:gd name="connsiteX0" fmla="*/ 10000 w 10096"/>
              <a:gd name="connsiteY0" fmla="*/ 1667 h 10697"/>
              <a:gd name="connsiteX1" fmla="*/ 5000 w 10096"/>
              <a:gd name="connsiteY1" fmla="*/ 3334 h 10697"/>
              <a:gd name="connsiteX2" fmla="*/ 0 w 10096"/>
              <a:gd name="connsiteY2" fmla="*/ 1667 h 10697"/>
              <a:gd name="connsiteX0" fmla="*/ 0 w 10096"/>
              <a:gd name="connsiteY0" fmla="*/ 1667 h 10697"/>
              <a:gd name="connsiteX1" fmla="*/ 5000 w 10096"/>
              <a:gd name="connsiteY1" fmla="*/ 0 h 10697"/>
              <a:gd name="connsiteX2" fmla="*/ 10000 w 10096"/>
              <a:gd name="connsiteY2" fmla="*/ 1667 h 10697"/>
              <a:gd name="connsiteX3" fmla="*/ 10000 w 10096"/>
              <a:gd name="connsiteY3" fmla="*/ 9262 h 10697"/>
              <a:gd name="connsiteX4" fmla="*/ 4807 w 10096"/>
              <a:gd name="connsiteY4" fmla="*/ 10697 h 10697"/>
              <a:gd name="connsiteX5" fmla="*/ 0 w 10096"/>
              <a:gd name="connsiteY5" fmla="*/ 9146 h 10697"/>
              <a:gd name="connsiteX6" fmla="*/ 0 w 10096"/>
              <a:gd name="connsiteY6" fmla="*/ 1667 h 10697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97 w 10096"/>
              <a:gd name="connsiteY4" fmla="*/ 4770 h 10581"/>
              <a:gd name="connsiteX5" fmla="*/ 0 w 10096"/>
              <a:gd name="connsiteY5" fmla="*/ 9146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97 w 10096"/>
              <a:gd name="connsiteY4" fmla="*/ 4770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9262 h 10581"/>
              <a:gd name="connsiteX4" fmla="*/ 4959 w 10096"/>
              <a:gd name="connsiteY4" fmla="*/ 6064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96 w 10096"/>
              <a:gd name="connsiteY3" fmla="*/ 9204 h 10581"/>
              <a:gd name="connsiteX4" fmla="*/ 4807 w 10096"/>
              <a:gd name="connsiteY4" fmla="*/ 10581 h 10581"/>
              <a:gd name="connsiteX5" fmla="*/ 96 w 10096"/>
              <a:gd name="connsiteY5" fmla="*/ 9146 h 10581"/>
              <a:gd name="connsiteX6" fmla="*/ 0 w 10096"/>
              <a:gd name="connsiteY6" fmla="*/ 1667 h 10581"/>
              <a:gd name="connsiteX0" fmla="*/ 10000 w 10096"/>
              <a:gd name="connsiteY0" fmla="*/ 1667 h 10581"/>
              <a:gd name="connsiteX1" fmla="*/ 5000 w 10096"/>
              <a:gd name="connsiteY1" fmla="*/ 3334 h 10581"/>
              <a:gd name="connsiteX2" fmla="*/ 0 w 10096"/>
              <a:gd name="connsiteY2" fmla="*/ 1667 h 10581"/>
              <a:gd name="connsiteX0" fmla="*/ 0 w 10096"/>
              <a:gd name="connsiteY0" fmla="*/ 1667 h 10581"/>
              <a:gd name="connsiteX1" fmla="*/ 5000 w 10096"/>
              <a:gd name="connsiteY1" fmla="*/ 0 h 10581"/>
              <a:gd name="connsiteX2" fmla="*/ 10000 w 10096"/>
              <a:gd name="connsiteY2" fmla="*/ 1667 h 10581"/>
              <a:gd name="connsiteX3" fmla="*/ 10000 w 10096"/>
              <a:gd name="connsiteY3" fmla="*/ 4712 h 10581"/>
              <a:gd name="connsiteX4" fmla="*/ 4959 w 10096"/>
              <a:gd name="connsiteY4" fmla="*/ 6064 h 10581"/>
              <a:gd name="connsiteX5" fmla="*/ 0 w 10096"/>
              <a:gd name="connsiteY5" fmla="*/ 4742 h 10581"/>
              <a:gd name="connsiteX6" fmla="*/ 0 w 10096"/>
              <a:gd name="connsiteY6" fmla="*/ 1667 h 10581"/>
              <a:gd name="connsiteX0" fmla="*/ 0 w 10009"/>
              <a:gd name="connsiteY0" fmla="*/ 1667 h 10581"/>
              <a:gd name="connsiteX1" fmla="*/ 5000 w 10009"/>
              <a:gd name="connsiteY1" fmla="*/ 0 h 10581"/>
              <a:gd name="connsiteX2" fmla="*/ 10000 w 10009"/>
              <a:gd name="connsiteY2" fmla="*/ 1667 h 10581"/>
              <a:gd name="connsiteX3" fmla="*/ 9982 w 10009"/>
              <a:gd name="connsiteY3" fmla="*/ 4696 h 10581"/>
              <a:gd name="connsiteX4" fmla="*/ 4807 w 10009"/>
              <a:gd name="connsiteY4" fmla="*/ 10581 h 10581"/>
              <a:gd name="connsiteX5" fmla="*/ 96 w 10009"/>
              <a:gd name="connsiteY5" fmla="*/ 9146 h 10581"/>
              <a:gd name="connsiteX6" fmla="*/ 0 w 10009"/>
              <a:gd name="connsiteY6" fmla="*/ 1667 h 10581"/>
              <a:gd name="connsiteX0" fmla="*/ 10000 w 10009"/>
              <a:gd name="connsiteY0" fmla="*/ 1667 h 10581"/>
              <a:gd name="connsiteX1" fmla="*/ 5000 w 10009"/>
              <a:gd name="connsiteY1" fmla="*/ 3334 h 10581"/>
              <a:gd name="connsiteX2" fmla="*/ 0 w 10009"/>
              <a:gd name="connsiteY2" fmla="*/ 1667 h 10581"/>
              <a:gd name="connsiteX0" fmla="*/ 0 w 10009"/>
              <a:gd name="connsiteY0" fmla="*/ 1667 h 10581"/>
              <a:gd name="connsiteX1" fmla="*/ 5000 w 10009"/>
              <a:gd name="connsiteY1" fmla="*/ 0 h 10581"/>
              <a:gd name="connsiteX2" fmla="*/ 10000 w 10009"/>
              <a:gd name="connsiteY2" fmla="*/ 1667 h 10581"/>
              <a:gd name="connsiteX3" fmla="*/ 10000 w 10009"/>
              <a:gd name="connsiteY3" fmla="*/ 4712 h 10581"/>
              <a:gd name="connsiteX4" fmla="*/ 4959 w 10009"/>
              <a:gd name="connsiteY4" fmla="*/ 6064 h 10581"/>
              <a:gd name="connsiteX5" fmla="*/ 0 w 10009"/>
              <a:gd name="connsiteY5" fmla="*/ 4742 h 10581"/>
              <a:gd name="connsiteX6" fmla="*/ 0 w 10009"/>
              <a:gd name="connsiteY6" fmla="*/ 1667 h 10581"/>
              <a:gd name="connsiteX0" fmla="*/ 0 w 10009"/>
              <a:gd name="connsiteY0" fmla="*/ 1667 h 9283"/>
              <a:gd name="connsiteX1" fmla="*/ 5000 w 10009"/>
              <a:gd name="connsiteY1" fmla="*/ 0 h 9283"/>
              <a:gd name="connsiteX2" fmla="*/ 10000 w 10009"/>
              <a:gd name="connsiteY2" fmla="*/ 1667 h 9283"/>
              <a:gd name="connsiteX3" fmla="*/ 9982 w 10009"/>
              <a:gd name="connsiteY3" fmla="*/ 4696 h 9283"/>
              <a:gd name="connsiteX4" fmla="*/ 4959 w 10009"/>
              <a:gd name="connsiteY4" fmla="*/ 6052 h 9283"/>
              <a:gd name="connsiteX5" fmla="*/ 96 w 10009"/>
              <a:gd name="connsiteY5" fmla="*/ 9146 h 9283"/>
              <a:gd name="connsiteX6" fmla="*/ 0 w 10009"/>
              <a:gd name="connsiteY6" fmla="*/ 1667 h 9283"/>
              <a:gd name="connsiteX0" fmla="*/ 10000 w 10009"/>
              <a:gd name="connsiteY0" fmla="*/ 1667 h 9283"/>
              <a:gd name="connsiteX1" fmla="*/ 5000 w 10009"/>
              <a:gd name="connsiteY1" fmla="*/ 3334 h 9283"/>
              <a:gd name="connsiteX2" fmla="*/ 0 w 10009"/>
              <a:gd name="connsiteY2" fmla="*/ 1667 h 9283"/>
              <a:gd name="connsiteX0" fmla="*/ 0 w 10009"/>
              <a:gd name="connsiteY0" fmla="*/ 1667 h 9283"/>
              <a:gd name="connsiteX1" fmla="*/ 5000 w 10009"/>
              <a:gd name="connsiteY1" fmla="*/ 0 h 9283"/>
              <a:gd name="connsiteX2" fmla="*/ 10000 w 10009"/>
              <a:gd name="connsiteY2" fmla="*/ 1667 h 9283"/>
              <a:gd name="connsiteX3" fmla="*/ 10000 w 10009"/>
              <a:gd name="connsiteY3" fmla="*/ 4712 h 9283"/>
              <a:gd name="connsiteX4" fmla="*/ 4959 w 10009"/>
              <a:gd name="connsiteY4" fmla="*/ 6064 h 9283"/>
              <a:gd name="connsiteX5" fmla="*/ 0 w 10009"/>
              <a:gd name="connsiteY5" fmla="*/ 4742 h 9283"/>
              <a:gd name="connsiteX6" fmla="*/ 0 w 10009"/>
              <a:gd name="connsiteY6" fmla="*/ 1667 h 9283"/>
              <a:gd name="connsiteX0" fmla="*/ 18 w 10018"/>
              <a:gd name="connsiteY0" fmla="*/ 1796 h 6532"/>
              <a:gd name="connsiteX1" fmla="*/ 5014 w 10018"/>
              <a:gd name="connsiteY1" fmla="*/ 0 h 6532"/>
              <a:gd name="connsiteX2" fmla="*/ 10009 w 10018"/>
              <a:gd name="connsiteY2" fmla="*/ 1796 h 6532"/>
              <a:gd name="connsiteX3" fmla="*/ 9991 w 10018"/>
              <a:gd name="connsiteY3" fmla="*/ 5059 h 6532"/>
              <a:gd name="connsiteX4" fmla="*/ 4973 w 10018"/>
              <a:gd name="connsiteY4" fmla="*/ 6519 h 6532"/>
              <a:gd name="connsiteX5" fmla="*/ 0 w 10018"/>
              <a:gd name="connsiteY5" fmla="*/ 5131 h 6532"/>
              <a:gd name="connsiteX6" fmla="*/ 18 w 10018"/>
              <a:gd name="connsiteY6" fmla="*/ 1796 h 6532"/>
              <a:gd name="connsiteX0" fmla="*/ 10009 w 10018"/>
              <a:gd name="connsiteY0" fmla="*/ 1796 h 6532"/>
              <a:gd name="connsiteX1" fmla="*/ 5014 w 10018"/>
              <a:gd name="connsiteY1" fmla="*/ 3592 h 6532"/>
              <a:gd name="connsiteX2" fmla="*/ 18 w 10018"/>
              <a:gd name="connsiteY2" fmla="*/ 1796 h 6532"/>
              <a:gd name="connsiteX0" fmla="*/ 18 w 10018"/>
              <a:gd name="connsiteY0" fmla="*/ 1796 h 6532"/>
              <a:gd name="connsiteX1" fmla="*/ 5014 w 10018"/>
              <a:gd name="connsiteY1" fmla="*/ 0 h 6532"/>
              <a:gd name="connsiteX2" fmla="*/ 10009 w 10018"/>
              <a:gd name="connsiteY2" fmla="*/ 1796 h 6532"/>
              <a:gd name="connsiteX3" fmla="*/ 10009 w 10018"/>
              <a:gd name="connsiteY3" fmla="*/ 5076 h 6532"/>
              <a:gd name="connsiteX4" fmla="*/ 4973 w 10018"/>
              <a:gd name="connsiteY4" fmla="*/ 6532 h 6532"/>
              <a:gd name="connsiteX5" fmla="*/ 18 w 10018"/>
              <a:gd name="connsiteY5" fmla="*/ 5108 h 6532"/>
              <a:gd name="connsiteX6" fmla="*/ 18 w 10018"/>
              <a:gd name="connsiteY6" fmla="*/ 1796 h 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8" h="6532" stroke="0" extrusionOk="0">
                <a:moveTo>
                  <a:pt x="18" y="1796"/>
                </a:moveTo>
                <a:cubicBezTo>
                  <a:pt x="18" y="804"/>
                  <a:pt x="2255" y="0"/>
                  <a:pt x="5014" y="0"/>
                </a:cubicBezTo>
                <a:cubicBezTo>
                  <a:pt x="7772" y="0"/>
                  <a:pt x="10009" y="804"/>
                  <a:pt x="10009" y="1796"/>
                </a:cubicBezTo>
                <a:cubicBezTo>
                  <a:pt x="10041" y="4502"/>
                  <a:pt x="9959" y="2353"/>
                  <a:pt x="9991" y="5059"/>
                </a:cubicBezTo>
                <a:cubicBezTo>
                  <a:pt x="9991" y="6051"/>
                  <a:pt x="7731" y="6519"/>
                  <a:pt x="4973" y="6519"/>
                </a:cubicBezTo>
                <a:cubicBezTo>
                  <a:pt x="2214" y="6519"/>
                  <a:pt x="0" y="6124"/>
                  <a:pt x="0" y="5131"/>
                </a:cubicBezTo>
                <a:cubicBezTo>
                  <a:pt x="6" y="4019"/>
                  <a:pt x="12" y="2908"/>
                  <a:pt x="18" y="1796"/>
                </a:cubicBezTo>
                <a:close/>
              </a:path>
              <a:path w="10018" h="6532" fill="none" extrusionOk="0">
                <a:moveTo>
                  <a:pt x="10009" y="1796"/>
                </a:moveTo>
                <a:cubicBezTo>
                  <a:pt x="10009" y="2788"/>
                  <a:pt x="7772" y="3592"/>
                  <a:pt x="5014" y="3592"/>
                </a:cubicBezTo>
                <a:cubicBezTo>
                  <a:pt x="2255" y="3592"/>
                  <a:pt x="18" y="2788"/>
                  <a:pt x="18" y="1796"/>
                </a:cubicBezTo>
              </a:path>
              <a:path w="10018" h="6532" fill="none">
                <a:moveTo>
                  <a:pt x="18" y="1796"/>
                </a:moveTo>
                <a:cubicBezTo>
                  <a:pt x="18" y="804"/>
                  <a:pt x="2255" y="0"/>
                  <a:pt x="5014" y="0"/>
                </a:cubicBezTo>
                <a:cubicBezTo>
                  <a:pt x="7772" y="0"/>
                  <a:pt x="10009" y="804"/>
                  <a:pt x="10009" y="1796"/>
                </a:cubicBezTo>
                <a:cubicBezTo>
                  <a:pt x="9977" y="4461"/>
                  <a:pt x="10041" y="2411"/>
                  <a:pt x="10009" y="5076"/>
                </a:cubicBezTo>
                <a:cubicBezTo>
                  <a:pt x="10009" y="6068"/>
                  <a:pt x="7731" y="6532"/>
                  <a:pt x="4973" y="6532"/>
                </a:cubicBezTo>
                <a:cubicBezTo>
                  <a:pt x="2214" y="6532"/>
                  <a:pt x="18" y="6100"/>
                  <a:pt x="18" y="5108"/>
                </a:cubicBezTo>
                <a:lnTo>
                  <a:pt x="18" y="1796"/>
                </a:lnTo>
                <a:close/>
              </a:path>
            </a:pathLst>
          </a:custGeom>
          <a:solidFill>
            <a:srgbClr val="FF0000">
              <a:alpha val="32157"/>
            </a:srgbClr>
          </a:solidFill>
          <a:ln w="38100">
            <a:solidFill>
              <a:srgbClr val="DE1818"/>
            </a:solidFill>
          </a:ln>
          <a:effectLst>
            <a:glow rad="508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466485" y="6036828"/>
            <a:ext cx="7617503" cy="307777"/>
            <a:chOff x="2466483" y="6274372"/>
            <a:chExt cx="7617503" cy="307779"/>
          </a:xfrm>
        </p:grpSpPr>
        <p:cxnSp>
          <p:nvCxnSpPr>
            <p:cNvPr id="93" name="Straight Arrow Connector 92"/>
            <p:cNvCxnSpPr/>
            <p:nvPr/>
          </p:nvCxnSpPr>
          <p:spPr>
            <a:xfrm>
              <a:off x="2466483" y="6298416"/>
              <a:ext cx="7617503" cy="9709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5118724" y="6274372"/>
              <a:ext cx="2093843" cy="307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Interaction and relations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06892" y="5349423"/>
            <a:ext cx="105028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latin typeface="Arial" charset="0"/>
                <a:ea typeface="Arial" charset="0"/>
                <a:cs typeface="Arial" charset="0"/>
              </a:rPr>
              <a:t>Security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657057" y="5349423"/>
            <a:ext cx="97174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latin typeface="Arial" charset="0"/>
                <a:ea typeface="Arial" charset="0"/>
                <a:cs typeface="Arial" charset="0"/>
              </a:rPr>
              <a:t>Privacy</a:t>
            </a:r>
            <a:endParaRPr lang="en-US" sz="1867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599982" y="5349423"/>
            <a:ext cx="86273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>
                <a:latin typeface="Arial" charset="0"/>
                <a:ea typeface="Arial" charset="0"/>
                <a:cs typeface="Arial" charset="0"/>
              </a:rPr>
              <a:t>Safety</a:t>
            </a:r>
            <a:endParaRPr lang="en-US" sz="1867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631503" y="5349423"/>
            <a:ext cx="120738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rial" charset="0"/>
                <a:ea typeface="Arial" charset="0"/>
                <a:cs typeface="Arial" charset="0"/>
              </a:rPr>
              <a:t>Reliability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782875" y="5349423"/>
            <a:ext cx="128913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rial" charset="0"/>
                <a:ea typeface="Arial" charset="0"/>
                <a:cs typeface="Arial" charset="0"/>
              </a:rPr>
              <a:t>Resilience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676" y="147408"/>
            <a:ext cx="8603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bg1"/>
                </a:solidFill>
                <a:latin typeface="Arial Narrow" panose="020B0604020202020204" pitchFamily="34" charset="0"/>
                <a:ea typeface="Arial" charset="0"/>
                <a:cs typeface="Arial Narrow" panose="020B0604020202020204" pitchFamily="34" charset="0"/>
              </a:rPr>
              <a:t>Trustworthiness as a Quality Measure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792686" y="1107398"/>
            <a:ext cx="3748665" cy="3117795"/>
            <a:chOff x="3759479" y="663787"/>
            <a:chExt cx="4414164" cy="3817623"/>
          </a:xfrm>
          <a:effectLst>
            <a:glow rad="12700">
              <a:schemeClr val="bg1"/>
            </a:glow>
          </a:effectLst>
        </p:grpSpPr>
        <p:sp>
          <p:nvSpPr>
            <p:cNvPr id="28" name="Abgerundetes Rechteck 93">
              <a:extLst>
                <a:ext uri="{FF2B5EF4-FFF2-40B4-BE49-F238E27FC236}">
                  <a16:creationId xmlns:a16="http://schemas.microsoft.com/office/drawing/2014/main" id="{02B826A1-497D-824B-9052-5BB39ABF698E}"/>
                </a:ext>
              </a:extLst>
            </p:cNvPr>
            <p:cNvSpPr/>
            <p:nvPr/>
          </p:nvSpPr>
          <p:spPr>
            <a:xfrm>
              <a:off x="4102320" y="741149"/>
              <a:ext cx="3820427" cy="3497578"/>
            </a:xfrm>
            <a:prstGeom prst="roundRect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DE" sz="2133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graphicFrame>
          <p:nvGraphicFramePr>
            <p:cNvPr id="20" name="Diagramm 6"/>
            <p:cNvGraphicFramePr>
              <a:graphicFrameLocks/>
            </p:cNvGraphicFramePr>
            <p:nvPr>
              <p:extLst/>
            </p:nvPr>
          </p:nvGraphicFramePr>
          <p:xfrm>
            <a:off x="3759479" y="663787"/>
            <a:ext cx="4414164" cy="38176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1" name="Textfeld 3"/>
            <p:cNvSpPr txBox="1"/>
            <p:nvPr/>
          </p:nvSpPr>
          <p:spPr>
            <a:xfrm>
              <a:off x="3924014" y="3477210"/>
              <a:ext cx="4224469" cy="414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charset="0"/>
                  <a:ea typeface="Arial" charset="0"/>
                  <a:cs typeface="Arial" charset="0"/>
                </a:rPr>
                <a:t>Trustworthiness Measure</a:t>
              </a:r>
            </a:p>
          </p:txBody>
        </p:sp>
        <p:sp>
          <p:nvSpPr>
            <p:cNvPr id="22" name="Abgerundetes Rechteck 93"/>
            <p:cNvSpPr/>
            <p:nvPr/>
          </p:nvSpPr>
          <p:spPr>
            <a:xfrm>
              <a:off x="4131043" y="740868"/>
              <a:ext cx="3820427" cy="3497578"/>
            </a:xfrm>
            <a:prstGeom prst="round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DE" sz="2133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4" name="Textplatzhalter 5"/>
          <p:cNvSpPr txBox="1">
            <a:spLocks/>
          </p:cNvSpPr>
          <p:nvPr/>
        </p:nvSpPr>
        <p:spPr>
          <a:xfrm>
            <a:off x="380196" y="953518"/>
            <a:ext cx="6728035" cy="37497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4513" indent="-154513">
              <a:lnSpc>
                <a:spcPct val="85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ea typeface="Arial" charset="0"/>
                <a:cs typeface="Arial Narrow" panose="020B0604020202020204" pitchFamily="34" charset="0"/>
              </a:rPr>
              <a:t>Industrial IoT Quality is a continuum of system characteristics</a:t>
            </a:r>
          </a:p>
          <a:p>
            <a:pPr marL="459306" lvl="1" indent="-154513">
              <a:lnSpc>
                <a:spcPct val="85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ea typeface="Arial" charset="0"/>
                <a:cs typeface="Arial Narrow" panose="020B0604020202020204" pitchFamily="34" charset="0"/>
              </a:rPr>
              <a:t>OT Security (IEC 62443*) meets IT Security	 (ISO 27000*) </a:t>
            </a:r>
          </a:p>
          <a:p>
            <a:pPr marL="459306" lvl="1" indent="-154513">
              <a:lnSpc>
                <a:spcPct val="85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ea typeface="Arial" charset="0"/>
                <a:cs typeface="Arial Narrow" panose="020B0604020202020204" pitchFamily="34" charset="0"/>
              </a:rPr>
              <a:t>Privacy (GDPR*), Resilience (ISO*, IEC*), Reliability (NIS*) are quality features in both OT and IT</a:t>
            </a:r>
          </a:p>
          <a:p>
            <a:pPr marL="459306" lvl="1" indent="-154513">
              <a:lnSpc>
                <a:spcPct val="85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Arial Narrow" panose="020B0604020202020204" pitchFamily="34" charset="0"/>
                <a:ea typeface="Arial" charset="0"/>
                <a:cs typeface="Arial Narrow" panose="020B0604020202020204" pitchFamily="34" charset="0"/>
              </a:rPr>
              <a:t>Determine and ensure quality measures per vertical, e.g. audit, certification</a:t>
            </a:r>
          </a:p>
        </p:txBody>
      </p:sp>
      <p:sp>
        <p:nvSpPr>
          <p:cNvPr id="25" name="Textfeld 2"/>
          <p:cNvSpPr txBox="1"/>
          <p:nvPr/>
        </p:nvSpPr>
        <p:spPr>
          <a:xfrm>
            <a:off x="708625" y="6009998"/>
            <a:ext cx="875561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67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* </a:t>
            </a:r>
            <a:r>
              <a:rPr lang="de-DE" sz="1067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Examples</a:t>
            </a:r>
            <a:endParaRPr lang="de-DE" sz="1067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9" name="Picture 28" descr="TRUSTWORTHINESS">
            <a:extLst>
              <a:ext uri="{FF2B5EF4-FFF2-40B4-BE49-F238E27FC236}">
                <a16:creationId xmlns:a16="http://schemas.microsoft.com/office/drawing/2014/main" id="{08C3A3BE-DF3E-5944-B4F3-03845020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01" y="62133"/>
            <a:ext cx="2184499" cy="10828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ilm">
            <a:extLst>
              <a:ext uri="{FF2B5EF4-FFF2-40B4-BE49-F238E27FC236}">
                <a16:creationId xmlns:a16="http://schemas.microsoft.com/office/drawing/2014/main" id="{5C68CC2A-AC33-AA4C-A1A2-6C87D80B6E5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6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idx="4294967295"/>
          </p:nvPr>
        </p:nvSpPr>
        <p:spPr>
          <a:xfrm>
            <a:off x="352190" y="762583"/>
            <a:ext cx="4854575" cy="5911851"/>
          </a:xfrm>
          <a:effectLst>
            <a:glow rad="127000">
              <a:schemeClr val="bg1"/>
            </a:glow>
          </a:effectLst>
        </p:spPr>
        <p:txBody>
          <a:bodyPr>
            <a:noAutofit/>
          </a:bodyPr>
          <a:lstStyle/>
          <a:p>
            <a:pPr marL="167870" indent="-167870">
              <a:lnSpc>
                <a:spcPct val="85000"/>
              </a:lnSpc>
              <a:spcBef>
                <a:spcPts val="0"/>
              </a:spcBef>
              <a:spcAft>
                <a:spcPts val="451"/>
              </a:spcAft>
            </a:pPr>
            <a:r>
              <a:rPr lang="en-US" sz="1867" b="1" dirty="0">
                <a:solidFill>
                  <a:schemeClr val="bg1"/>
                </a:solidFill>
              </a:rPr>
              <a:t>Weakness: </a:t>
            </a:r>
            <a:r>
              <a:rPr lang="en-US" sz="1600" b="1" dirty="0">
                <a:solidFill>
                  <a:schemeClr val="bg1"/>
                </a:solidFill>
              </a:rPr>
              <a:t> mistake or flaw condition in ICT architecture, design, code, or process that, if left unaddressed, could under the proper conditions contribute to a </a:t>
            </a:r>
            <a:r>
              <a:rPr lang="en-US" sz="1600" b="1" u="sng" dirty="0">
                <a:solidFill>
                  <a:schemeClr val="bg1"/>
                </a:solidFill>
              </a:rPr>
              <a:t>cyber-enabled capability</a:t>
            </a:r>
            <a:r>
              <a:rPr lang="en-US" sz="1600" b="1" dirty="0">
                <a:solidFill>
                  <a:schemeClr val="bg1"/>
                </a:solidFill>
              </a:rPr>
              <a:t> being vulnerable to exploitation; represents potential source vectors for zero-day exploits -- Common Weakness Enumeration (CWE) </a:t>
            </a:r>
            <a:r>
              <a:rPr lang="en-US" sz="1600" b="1" u="sng" dirty="0">
                <a:solidFill>
                  <a:schemeClr val="bg1"/>
                </a:solidFill>
              </a:rPr>
              <a:t>https://cwe.mitre.org/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  <a:p>
            <a:pPr marL="167870" indent="-167870">
              <a:lnSpc>
                <a:spcPct val="85000"/>
              </a:lnSpc>
              <a:spcBef>
                <a:spcPts val="0"/>
              </a:spcBef>
              <a:spcAft>
                <a:spcPts val="451"/>
              </a:spcAft>
            </a:pPr>
            <a:endParaRPr lang="en-US" sz="1867" b="1" dirty="0">
              <a:solidFill>
                <a:schemeClr val="bg1"/>
              </a:solidFill>
            </a:endParaRPr>
          </a:p>
          <a:p>
            <a:pPr marL="167870" indent="-167870">
              <a:lnSpc>
                <a:spcPct val="85000"/>
              </a:lnSpc>
              <a:spcBef>
                <a:spcPts val="0"/>
              </a:spcBef>
              <a:spcAft>
                <a:spcPts val="451"/>
              </a:spcAft>
            </a:pPr>
            <a:r>
              <a:rPr lang="en-US" sz="1867" b="1" dirty="0">
                <a:solidFill>
                  <a:schemeClr val="bg1"/>
                </a:solidFill>
              </a:rPr>
              <a:t>Vulnerability: </a:t>
            </a:r>
            <a:r>
              <a:rPr lang="en-US" sz="1600" b="1" dirty="0">
                <a:solidFill>
                  <a:schemeClr val="bg1"/>
                </a:solidFill>
              </a:rPr>
              <a:t>mistake in software that can be directly used by a hacker to gain access to a system or network; </a:t>
            </a:r>
            <a:r>
              <a:rPr lang="en-US" sz="1867" b="1" dirty="0">
                <a:solidFill>
                  <a:schemeClr val="bg1"/>
                </a:solidFill>
              </a:rPr>
              <a:t>Exposure: </a:t>
            </a:r>
            <a:r>
              <a:rPr lang="en-US" sz="1600" b="1" dirty="0">
                <a:solidFill>
                  <a:schemeClr val="bg1"/>
                </a:solidFill>
              </a:rPr>
              <a:t>configuration issue of a mistake in logic that allows unauthorized access or exploitation – Common Vulnerability and Exposure (CVE) </a:t>
            </a:r>
            <a:r>
              <a:rPr lang="en-US" sz="1600" b="1" u="sng" dirty="0">
                <a:solidFill>
                  <a:schemeClr val="bg1"/>
                </a:solidFill>
              </a:rPr>
              <a:t>https://cve.mitre.org/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</a:p>
          <a:p>
            <a:pPr marL="167870" indent="-167870">
              <a:lnSpc>
                <a:spcPct val="85000"/>
              </a:lnSpc>
              <a:spcBef>
                <a:spcPts val="0"/>
              </a:spcBef>
              <a:spcAft>
                <a:spcPts val="451"/>
              </a:spcAft>
            </a:pPr>
            <a:endParaRPr lang="en-US" sz="1600" b="1" dirty="0">
              <a:solidFill>
                <a:schemeClr val="bg1"/>
              </a:solidFill>
            </a:endParaRPr>
          </a:p>
          <a:p>
            <a:pPr marL="167870" indent="-167870">
              <a:lnSpc>
                <a:spcPct val="85000"/>
              </a:lnSpc>
              <a:spcBef>
                <a:spcPts val="0"/>
              </a:spcBef>
              <a:spcAft>
                <a:spcPts val="451"/>
              </a:spcAft>
            </a:pPr>
            <a:r>
              <a:rPr lang="en-US" sz="1867" b="1" dirty="0">
                <a:solidFill>
                  <a:schemeClr val="bg1"/>
                </a:solidFill>
              </a:rPr>
              <a:t>Exploit: </a:t>
            </a:r>
            <a:r>
              <a:rPr lang="en-US" sz="1600" b="1" dirty="0">
                <a:solidFill>
                  <a:schemeClr val="bg1"/>
                </a:solidFill>
              </a:rPr>
              <a:t>take advantage of a weakness (or multiple weaknesses) to achieve a </a:t>
            </a:r>
            <a:r>
              <a:rPr lang="en-US" sz="1600" b="1" u="sng" dirty="0">
                <a:solidFill>
                  <a:schemeClr val="bg1"/>
                </a:solidFill>
              </a:rPr>
              <a:t>negative technical impact</a:t>
            </a:r>
            <a:r>
              <a:rPr lang="en-US" sz="1600" b="1" dirty="0">
                <a:solidFill>
                  <a:schemeClr val="bg1"/>
                </a:solidFill>
              </a:rPr>
              <a:t> -- attack approaches from the set of known exploits are used in the Common Attack Pattern Enumeration and Classification (CAPEC) </a:t>
            </a:r>
            <a:r>
              <a:rPr lang="en-US" sz="1600" b="1" u="sng" dirty="0">
                <a:solidFill>
                  <a:schemeClr val="bg1"/>
                </a:solidFill>
              </a:rPr>
              <a:t>https://capec.mitre.org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658081" y="1310823"/>
            <a:ext cx="4895835" cy="4204989"/>
          </a:xfrm>
          <a:prstGeom prst="ellipse">
            <a:avLst/>
          </a:prstGeom>
          <a:noFill/>
          <a:ln w="63500"/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96583" y="1846061"/>
            <a:ext cx="3280516" cy="3107531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 rot="16200000">
            <a:off x="6783075" y="1759572"/>
            <a:ext cx="3107533" cy="3280513"/>
          </a:xfrm>
          <a:prstGeom prst="ellipse">
            <a:avLst/>
          </a:prstGeom>
          <a:solidFill>
            <a:srgbClr val="FFFFFF">
              <a:alpha val="29020"/>
            </a:srgbClr>
          </a:solidFill>
          <a:ln w="635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65235" y="1881776"/>
            <a:ext cx="33604" cy="30075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3740" y="2885483"/>
            <a:ext cx="988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/>
              </a:rPr>
              <a:t>CVEs</a:t>
            </a:r>
          </a:p>
          <a:p>
            <a:r>
              <a:rPr lang="en-US" sz="900" b="1" dirty="0">
                <a:latin typeface="Calibri"/>
              </a:rPr>
              <a:t>(reported, publicly known vulnerabilities and exposures)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56076" y="2156814"/>
            <a:ext cx="269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/>
              </a:rPr>
              <a:t>VULNERABILITIES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25697" y="1428143"/>
            <a:ext cx="2250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/>
              </a:rPr>
              <a:t>WEAKNESSES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50910" y="3260901"/>
            <a:ext cx="115140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/>
              </a:rPr>
              <a:t>CWEs</a:t>
            </a:r>
          </a:p>
          <a:p>
            <a:r>
              <a:rPr lang="en-US" sz="900" b="1" dirty="0">
                <a:solidFill>
                  <a:schemeClr val="bg1"/>
                </a:solidFill>
                <a:latin typeface="Calibri"/>
              </a:rPr>
              <a:t>(characterized, discoverable, possibly exploitable weaknesses with mitigations)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18120" y="3220187"/>
            <a:ext cx="1303533" cy="1108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b="1" dirty="0">
                <a:latin typeface="Calibri"/>
              </a:rPr>
              <a:t>Zero-Day Vulnerabilities</a:t>
            </a:r>
          </a:p>
          <a:p>
            <a:r>
              <a:rPr lang="en-US" sz="900" b="1" dirty="0">
                <a:latin typeface="Calibri"/>
              </a:rPr>
              <a:t>(previously unmitigated weaknesses that are exploited with little         or no warning)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77101" y="2799391"/>
            <a:ext cx="1517657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dirty="0">
                <a:solidFill>
                  <a:schemeClr val="bg1"/>
                </a:solidFill>
                <a:latin typeface="Calibri"/>
              </a:rPr>
              <a:t>Uncharacterized Weaknesses</a:t>
            </a:r>
            <a:endParaRPr lang="en-US" sz="788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48083" y="2556801"/>
            <a:ext cx="1113551" cy="57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1" b="1" dirty="0">
                <a:latin typeface="Calibri"/>
              </a:rPr>
              <a:t>Unreported or undiscovered Vulnerabilities</a:t>
            </a:r>
            <a:endParaRPr lang="en-US" sz="788" b="1" dirty="0"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11799" y="-41417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079" y="3071198"/>
            <a:ext cx="1065543" cy="58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50800">
              <a:schemeClr val="bg1"/>
            </a:glow>
          </a:effectLst>
        </p:spPr>
      </p:pic>
      <p:pic>
        <p:nvPicPr>
          <p:cNvPr id="24" name="Picture 23" descr="20110625_cwss.gif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1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553" y="1688611"/>
            <a:ext cx="1012163" cy="288236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5" name="Picture 24" descr="cve.eps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27116"/>
          <a:stretch/>
        </p:blipFill>
        <p:spPr>
          <a:xfrm>
            <a:off x="4949588" y="2240530"/>
            <a:ext cx="1046240" cy="48894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9" name="Picture 13" descr="capec_logo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393" y="4042376"/>
            <a:ext cx="1302355" cy="45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50800">
              <a:schemeClr val="bg1"/>
            </a:glow>
          </a:effectLst>
        </p:spPr>
      </p:pic>
      <p:sp>
        <p:nvSpPr>
          <p:cNvPr id="3" name="Rectangle 2"/>
          <p:cNvSpPr/>
          <p:nvPr/>
        </p:nvSpPr>
        <p:spPr>
          <a:xfrm>
            <a:off x="552449" y="6011534"/>
            <a:ext cx="11404691" cy="477823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Aft>
                <a:spcPts val="451"/>
              </a:spcAft>
            </a:pPr>
            <a:r>
              <a:rPr lang="en-US" sz="1467" dirty="0">
                <a:solidFill>
                  <a:schemeClr val="bg1"/>
                </a:solidFill>
              </a:rPr>
              <a:t>The existence (even if only </a:t>
            </a:r>
            <a:r>
              <a:rPr lang="en-US" sz="1400" dirty="0">
                <a:solidFill>
                  <a:schemeClr val="bg1"/>
                </a:solidFill>
              </a:rPr>
              <a:t>theoretical</a:t>
            </a:r>
            <a:r>
              <a:rPr lang="en-US" sz="1467" dirty="0">
                <a:solidFill>
                  <a:schemeClr val="bg1"/>
                </a:solidFill>
              </a:rPr>
              <a:t>) of an exploit designed to take advantage of a </a:t>
            </a:r>
            <a:r>
              <a:rPr lang="en-US" sz="1467" u="sng" dirty="0">
                <a:solidFill>
                  <a:schemeClr val="bg1"/>
                </a:solidFill>
              </a:rPr>
              <a:t>weakness</a:t>
            </a:r>
            <a:r>
              <a:rPr lang="en-US" sz="1467" dirty="0">
                <a:solidFill>
                  <a:schemeClr val="bg1"/>
                </a:solidFill>
              </a:rPr>
              <a:t> (or multiple weaknesses) and achieve a </a:t>
            </a:r>
            <a:r>
              <a:rPr lang="en-US" sz="1467" u="sng" dirty="0">
                <a:solidFill>
                  <a:schemeClr val="bg1"/>
                </a:solidFill>
              </a:rPr>
              <a:t>negative technical impact</a:t>
            </a:r>
            <a:r>
              <a:rPr lang="en-US" sz="1467" dirty="0">
                <a:solidFill>
                  <a:schemeClr val="bg1"/>
                </a:solidFill>
              </a:rPr>
              <a:t> is what makes a weakness a </a:t>
            </a:r>
            <a:r>
              <a:rPr lang="en-US" sz="1467" u="sng" dirty="0">
                <a:solidFill>
                  <a:schemeClr val="bg1"/>
                </a:solidFill>
              </a:rPr>
              <a:t>vulnerability</a:t>
            </a:r>
            <a:r>
              <a:rPr lang="en-US" sz="1467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13426" y="2685342"/>
            <a:ext cx="601447" cy="3385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1999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86788" y="3675498"/>
            <a:ext cx="601447" cy="3385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2002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296472" y="1311647"/>
            <a:ext cx="601447" cy="3385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22574" y="4464303"/>
            <a:ext cx="601447" cy="3385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2005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90666" y="1967168"/>
            <a:ext cx="601447" cy="3385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5" name="Rectangle 4"/>
          <p:cNvSpPr/>
          <p:nvPr/>
        </p:nvSpPr>
        <p:spPr>
          <a:xfrm>
            <a:off x="352189" y="98607"/>
            <a:ext cx="11839812" cy="625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67" b="1" dirty="0">
                <a:solidFill>
                  <a:schemeClr val="bg1"/>
                </a:solidFill>
              </a:rPr>
              <a:t>Exploitable Weaknesses, Vulnerabilities &amp; Exposures</a:t>
            </a:r>
          </a:p>
        </p:txBody>
      </p:sp>
      <p:pic>
        <p:nvPicPr>
          <p:cNvPr id="27" name="Picture 5" descr="Picture 8 10-15-19">
            <a:extLst>
              <a:ext uri="{FF2B5EF4-FFF2-40B4-BE49-F238E27FC236}">
                <a16:creationId xmlns:a16="http://schemas.microsoft.com/office/drawing/2014/main" id="{5C30DA9C-C518-D34C-AE56-E452205CF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58"/>
          <a:stretch/>
        </p:blipFill>
        <p:spPr bwMode="auto">
          <a:xfrm>
            <a:off x="5694225" y="974330"/>
            <a:ext cx="977286" cy="36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48932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1"/>
            <a:ext cx="12192000" cy="944033"/>
          </a:xfrm>
        </p:spPr>
        <p:txBody>
          <a:bodyPr>
            <a:norm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Common Vulnerabilities and Exposures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1" y="0"/>
            <a:ext cx="5299364" cy="6858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59447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800600" y="4833583"/>
            <a:ext cx="2667872" cy="666750"/>
            <a:chOff x="2283" y="3170"/>
            <a:chExt cx="1275" cy="420"/>
          </a:xfrm>
          <a:effectLst>
            <a:glow rad="127000">
              <a:schemeClr val="bg1"/>
            </a:glow>
          </a:effectLst>
        </p:grpSpPr>
        <p:sp>
          <p:nvSpPr>
            <p:cNvPr id="22724" name="Line 4"/>
            <p:cNvSpPr>
              <a:spLocks noChangeShapeType="1"/>
            </p:cNvSpPr>
            <p:nvPr/>
          </p:nvSpPr>
          <p:spPr bwMode="auto">
            <a:xfrm flipH="1" flipV="1">
              <a:off x="2283" y="3247"/>
              <a:ext cx="1275" cy="161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865" y="3170"/>
              <a:ext cx="307" cy="420"/>
              <a:chOff x="1753" y="2992"/>
              <a:chExt cx="485" cy="404"/>
            </a:xfrm>
          </p:grpSpPr>
          <p:sp>
            <p:nvSpPr>
              <p:cNvPr id="261126" name="Text Box 6"/>
              <p:cNvSpPr txBox="1">
                <a:spLocks noChangeArrowheads="1"/>
              </p:cNvSpPr>
              <p:nvPr/>
            </p:nvSpPr>
            <p:spPr bwMode="auto">
              <a:xfrm>
                <a:off x="1753" y="2992"/>
                <a:ext cx="461" cy="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600">
                    <a:solidFill>
                      <a:srgbClr val="FFFFFF"/>
                    </a:solidFill>
                  </a:rPr>
                  <a:t>?</a:t>
                </a:r>
              </a:p>
            </p:txBody>
          </p:sp>
          <p:sp>
            <p:nvSpPr>
              <p:cNvPr id="261127" name="Text Box 7"/>
              <p:cNvSpPr txBox="1">
                <a:spLocks noChangeArrowheads="1"/>
              </p:cNvSpPr>
              <p:nvPr/>
            </p:nvSpPr>
            <p:spPr bwMode="auto">
              <a:xfrm>
                <a:off x="1775" y="3002"/>
                <a:ext cx="461" cy="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600">
                    <a:solidFill>
                      <a:srgbClr val="FFFFFF"/>
                    </a:solidFill>
                  </a:rPr>
                  <a:t>?</a:t>
                </a:r>
              </a:p>
            </p:txBody>
          </p:sp>
          <p:sp>
            <p:nvSpPr>
              <p:cNvPr id="261128" name="Text Box 8"/>
              <p:cNvSpPr txBox="1">
                <a:spLocks noChangeArrowheads="1"/>
              </p:cNvSpPr>
              <p:nvPr/>
            </p:nvSpPr>
            <p:spPr bwMode="auto">
              <a:xfrm>
                <a:off x="1777" y="3004"/>
                <a:ext cx="461" cy="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600">
                    <a:solidFill>
                      <a:srgbClr val="FFFFFF"/>
                    </a:solidFill>
                  </a:rPr>
                  <a:t>?</a:t>
                </a:r>
              </a:p>
            </p:txBody>
          </p:sp>
          <p:sp>
            <p:nvSpPr>
              <p:cNvPr id="261129" name="Text Box 9"/>
              <p:cNvSpPr txBox="1">
                <a:spLocks noChangeArrowheads="1"/>
              </p:cNvSpPr>
              <p:nvPr/>
            </p:nvSpPr>
            <p:spPr bwMode="auto">
              <a:xfrm>
                <a:off x="1769" y="2998"/>
                <a:ext cx="461" cy="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600">
                    <a:solidFill>
                      <a:srgbClr val="FFFFFF"/>
                    </a:solidFill>
                  </a:rPr>
                  <a:t>?</a:t>
                </a:r>
              </a:p>
            </p:txBody>
          </p:sp>
          <p:sp>
            <p:nvSpPr>
              <p:cNvPr id="22730" name="Text Box 10"/>
              <p:cNvSpPr txBox="1">
                <a:spLocks noChangeArrowheads="1"/>
              </p:cNvSpPr>
              <p:nvPr/>
            </p:nvSpPr>
            <p:spPr bwMode="auto">
              <a:xfrm>
                <a:off x="1771" y="2998"/>
                <a:ext cx="461" cy="3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600"/>
                  <a:t>?</a:t>
                </a:r>
              </a:p>
            </p:txBody>
          </p:sp>
        </p:grp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861053" y="2011020"/>
            <a:ext cx="504825" cy="3454400"/>
            <a:chOff x="2732" y="1348"/>
            <a:chExt cx="318" cy="2220"/>
          </a:xfrm>
          <a:effectLst>
            <a:glow rad="127000">
              <a:schemeClr val="bg1"/>
            </a:glow>
          </a:effectLst>
        </p:grpSpPr>
        <p:sp>
          <p:nvSpPr>
            <p:cNvPr id="22717" name="Line 21"/>
            <p:cNvSpPr>
              <a:spLocks noChangeShapeType="1"/>
            </p:cNvSpPr>
            <p:nvPr/>
          </p:nvSpPr>
          <p:spPr bwMode="auto">
            <a:xfrm flipV="1">
              <a:off x="2879" y="1348"/>
              <a:ext cx="7" cy="222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grpSp>
          <p:nvGrpSpPr>
            <p:cNvPr id="5" name="Group 22"/>
            <p:cNvGrpSpPr>
              <a:grpSpLocks/>
            </p:cNvGrpSpPr>
            <p:nvPr/>
          </p:nvGrpSpPr>
          <p:grpSpPr bwMode="auto">
            <a:xfrm>
              <a:off x="2732" y="1970"/>
              <a:ext cx="318" cy="428"/>
              <a:chOff x="1754" y="2992"/>
              <a:chExt cx="318" cy="346"/>
            </a:xfrm>
          </p:grpSpPr>
          <p:sp>
            <p:nvSpPr>
              <p:cNvPr id="261143" name="Text Box 23"/>
              <p:cNvSpPr txBox="1">
                <a:spLocks noChangeArrowheads="1"/>
              </p:cNvSpPr>
              <p:nvPr/>
            </p:nvSpPr>
            <p:spPr bwMode="auto">
              <a:xfrm>
                <a:off x="1754" y="2992"/>
                <a:ext cx="29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600">
                    <a:solidFill>
                      <a:srgbClr val="FFFFFF"/>
                    </a:solidFill>
                  </a:rPr>
                  <a:t>?</a:t>
                </a:r>
              </a:p>
            </p:txBody>
          </p:sp>
          <p:sp>
            <p:nvSpPr>
              <p:cNvPr id="261144" name="Text Box 24"/>
              <p:cNvSpPr txBox="1">
                <a:spLocks noChangeArrowheads="1"/>
              </p:cNvSpPr>
              <p:nvPr/>
            </p:nvSpPr>
            <p:spPr bwMode="auto">
              <a:xfrm>
                <a:off x="1779" y="3002"/>
                <a:ext cx="29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600">
                    <a:solidFill>
                      <a:srgbClr val="FFFFFF"/>
                    </a:solidFill>
                  </a:rPr>
                  <a:t>?</a:t>
                </a:r>
              </a:p>
            </p:txBody>
          </p:sp>
          <p:sp>
            <p:nvSpPr>
              <p:cNvPr id="261145" name="Text Box 25"/>
              <p:cNvSpPr txBox="1">
                <a:spLocks noChangeArrowheads="1"/>
              </p:cNvSpPr>
              <p:nvPr/>
            </p:nvSpPr>
            <p:spPr bwMode="auto">
              <a:xfrm>
                <a:off x="1780" y="3002"/>
                <a:ext cx="292" cy="3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600">
                    <a:solidFill>
                      <a:srgbClr val="FFFFFF"/>
                    </a:solidFill>
                  </a:rPr>
                  <a:t>?</a:t>
                </a:r>
              </a:p>
            </p:txBody>
          </p:sp>
          <p:sp>
            <p:nvSpPr>
              <p:cNvPr id="261146" name="Text Box 26"/>
              <p:cNvSpPr txBox="1">
                <a:spLocks noChangeArrowheads="1"/>
              </p:cNvSpPr>
              <p:nvPr/>
            </p:nvSpPr>
            <p:spPr bwMode="auto">
              <a:xfrm>
                <a:off x="1773" y="2995"/>
                <a:ext cx="29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1">
                    <a:alpha val="74998"/>
                  </a:schemeClr>
                </a:outerShdw>
              </a:effectLst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600">
                    <a:solidFill>
                      <a:srgbClr val="FFFFFF"/>
                    </a:solidFill>
                  </a:rPr>
                  <a:t>?</a:t>
                </a:r>
              </a:p>
            </p:txBody>
          </p:sp>
          <p:sp>
            <p:nvSpPr>
              <p:cNvPr id="22723" name="Text Box 27"/>
              <p:cNvSpPr txBox="1">
                <a:spLocks noChangeArrowheads="1"/>
              </p:cNvSpPr>
              <p:nvPr/>
            </p:nvSpPr>
            <p:spPr bwMode="auto">
              <a:xfrm>
                <a:off x="1774" y="2995"/>
                <a:ext cx="29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600"/>
                  <a:t>?</a:t>
                </a:r>
              </a:p>
            </p:txBody>
          </p:sp>
        </p:grp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5065715" y="1852117"/>
            <a:ext cx="2859087" cy="3713317"/>
            <a:chOff x="2231" y="1347"/>
            <a:chExt cx="1729" cy="2284"/>
          </a:xfrm>
          <a:effectLst>
            <a:glow rad="127000">
              <a:schemeClr val="bg1"/>
            </a:glow>
          </a:effectLst>
        </p:grpSpPr>
        <p:grpSp>
          <p:nvGrpSpPr>
            <p:cNvPr id="7" name="Group 29"/>
            <p:cNvGrpSpPr>
              <a:grpSpLocks/>
            </p:cNvGrpSpPr>
            <p:nvPr/>
          </p:nvGrpSpPr>
          <p:grpSpPr bwMode="auto">
            <a:xfrm>
              <a:off x="2276" y="1430"/>
              <a:ext cx="1315" cy="410"/>
              <a:chOff x="1060" y="934"/>
              <a:chExt cx="1315" cy="410"/>
            </a:xfrm>
          </p:grpSpPr>
          <p:sp>
            <p:nvSpPr>
              <p:cNvPr id="22710" name="Line 30"/>
              <p:cNvSpPr>
                <a:spLocks noChangeShapeType="1"/>
              </p:cNvSpPr>
              <p:nvPr/>
            </p:nvSpPr>
            <p:spPr bwMode="auto">
              <a:xfrm flipH="1">
                <a:off x="1060" y="1089"/>
                <a:ext cx="1315" cy="36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8" name="Group 31"/>
              <p:cNvGrpSpPr>
                <a:grpSpLocks/>
              </p:cNvGrpSpPr>
              <p:nvPr/>
            </p:nvGrpSpPr>
            <p:grpSpPr bwMode="auto">
              <a:xfrm>
                <a:off x="1178" y="934"/>
                <a:ext cx="307" cy="410"/>
                <a:chOff x="1753" y="2992"/>
                <a:chExt cx="485" cy="394"/>
              </a:xfrm>
            </p:grpSpPr>
            <p:sp>
              <p:nvSpPr>
                <p:cNvPr id="261152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1753" y="2992"/>
                  <a:ext cx="461" cy="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53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775" y="3002"/>
                  <a:ext cx="461" cy="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54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777" y="3004"/>
                  <a:ext cx="461" cy="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5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769" y="2998"/>
                  <a:ext cx="461" cy="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71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1771" y="2998"/>
                  <a:ext cx="461" cy="3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9" name="Group 37"/>
            <p:cNvGrpSpPr>
              <a:grpSpLocks/>
            </p:cNvGrpSpPr>
            <p:nvPr/>
          </p:nvGrpSpPr>
          <p:grpSpPr bwMode="auto">
            <a:xfrm>
              <a:off x="3050" y="2608"/>
              <a:ext cx="910" cy="1023"/>
              <a:chOff x="3050" y="2608"/>
              <a:chExt cx="910" cy="1023"/>
            </a:xfrm>
          </p:grpSpPr>
          <p:sp>
            <p:nvSpPr>
              <p:cNvPr id="22703" name="Line 38"/>
              <p:cNvSpPr>
                <a:spLocks noChangeShapeType="1"/>
              </p:cNvSpPr>
              <p:nvPr/>
            </p:nvSpPr>
            <p:spPr bwMode="auto">
              <a:xfrm flipH="1">
                <a:off x="3050" y="2608"/>
                <a:ext cx="910" cy="1023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10" name="Group 39"/>
              <p:cNvGrpSpPr>
                <a:grpSpLocks/>
              </p:cNvGrpSpPr>
              <p:nvPr/>
            </p:nvGrpSpPr>
            <p:grpSpPr bwMode="auto">
              <a:xfrm>
                <a:off x="3163" y="3109"/>
                <a:ext cx="317" cy="407"/>
                <a:chOff x="1754" y="2992"/>
                <a:chExt cx="325" cy="485"/>
              </a:xfrm>
            </p:grpSpPr>
            <p:sp>
              <p:nvSpPr>
                <p:cNvPr id="261160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299" cy="4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61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1779" y="3002"/>
                  <a:ext cx="299" cy="4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6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780" y="3004"/>
                  <a:ext cx="299" cy="4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63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1773" y="2998"/>
                  <a:ext cx="289" cy="4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709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1773" y="2998"/>
                  <a:ext cx="300" cy="4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11" name="Group 45"/>
            <p:cNvGrpSpPr>
              <a:grpSpLocks/>
            </p:cNvGrpSpPr>
            <p:nvPr/>
          </p:nvGrpSpPr>
          <p:grpSpPr bwMode="auto">
            <a:xfrm>
              <a:off x="3046" y="1347"/>
              <a:ext cx="903" cy="850"/>
              <a:chOff x="3046" y="1347"/>
              <a:chExt cx="903" cy="850"/>
            </a:xfrm>
          </p:grpSpPr>
          <p:sp>
            <p:nvSpPr>
              <p:cNvPr id="22696" name="Line 46"/>
              <p:cNvSpPr>
                <a:spLocks noChangeShapeType="1"/>
              </p:cNvSpPr>
              <p:nvPr/>
            </p:nvSpPr>
            <p:spPr bwMode="auto">
              <a:xfrm>
                <a:off x="3046" y="1351"/>
                <a:ext cx="903" cy="846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12" name="Group 47"/>
              <p:cNvGrpSpPr>
                <a:grpSpLocks/>
              </p:cNvGrpSpPr>
              <p:nvPr/>
            </p:nvGrpSpPr>
            <p:grpSpPr bwMode="auto">
              <a:xfrm>
                <a:off x="3146" y="1347"/>
                <a:ext cx="319" cy="406"/>
                <a:chOff x="1754" y="2992"/>
                <a:chExt cx="305" cy="611"/>
              </a:xfrm>
            </p:grpSpPr>
            <p:sp>
              <p:nvSpPr>
                <p:cNvPr id="261168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279" cy="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69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1779" y="3002"/>
                  <a:ext cx="279" cy="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70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1780" y="3004"/>
                  <a:ext cx="279" cy="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71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1773" y="2998"/>
                  <a:ext cx="279" cy="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702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1775" y="2998"/>
                  <a:ext cx="279" cy="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13" name="Group 53"/>
            <p:cNvGrpSpPr>
              <a:grpSpLocks/>
            </p:cNvGrpSpPr>
            <p:nvPr/>
          </p:nvGrpSpPr>
          <p:grpSpPr bwMode="auto">
            <a:xfrm>
              <a:off x="2231" y="1710"/>
              <a:ext cx="1599" cy="687"/>
              <a:chOff x="2231" y="1710"/>
              <a:chExt cx="1599" cy="687"/>
            </a:xfrm>
          </p:grpSpPr>
          <p:sp>
            <p:nvSpPr>
              <p:cNvPr id="22689" name="Line 54"/>
              <p:cNvSpPr>
                <a:spLocks noChangeShapeType="1"/>
              </p:cNvSpPr>
              <p:nvPr/>
            </p:nvSpPr>
            <p:spPr bwMode="auto">
              <a:xfrm>
                <a:off x="2231" y="1710"/>
                <a:ext cx="1599" cy="636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14" name="Group 55"/>
              <p:cNvGrpSpPr>
                <a:grpSpLocks/>
              </p:cNvGrpSpPr>
              <p:nvPr/>
            </p:nvGrpSpPr>
            <p:grpSpPr bwMode="auto">
              <a:xfrm>
                <a:off x="3321" y="1991"/>
                <a:ext cx="312" cy="406"/>
                <a:chOff x="1754" y="2992"/>
                <a:chExt cx="403" cy="593"/>
              </a:xfrm>
            </p:grpSpPr>
            <p:sp>
              <p:nvSpPr>
                <p:cNvPr id="261176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377" cy="5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7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1779" y="3002"/>
                  <a:ext cx="377" cy="5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78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1780" y="3004"/>
                  <a:ext cx="377" cy="5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79" name="Text Box 59"/>
                <p:cNvSpPr txBox="1">
                  <a:spLocks noChangeArrowheads="1"/>
                </p:cNvSpPr>
                <p:nvPr/>
              </p:nvSpPr>
              <p:spPr bwMode="auto">
                <a:xfrm>
                  <a:off x="1773" y="2998"/>
                  <a:ext cx="377" cy="5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695" name="Text Box 60"/>
                <p:cNvSpPr txBox="1">
                  <a:spLocks noChangeArrowheads="1"/>
                </p:cNvSpPr>
                <p:nvPr/>
              </p:nvSpPr>
              <p:spPr bwMode="auto">
                <a:xfrm>
                  <a:off x="1773" y="2998"/>
                  <a:ext cx="378" cy="5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</p:grpSp>
      <p:grpSp>
        <p:nvGrpSpPr>
          <p:cNvPr id="15" name="Group 61"/>
          <p:cNvGrpSpPr>
            <a:grpSpLocks/>
          </p:cNvGrpSpPr>
          <p:nvPr/>
        </p:nvGrpSpPr>
        <p:grpSpPr bwMode="auto">
          <a:xfrm>
            <a:off x="4038093" y="2011647"/>
            <a:ext cx="3734311" cy="3809374"/>
            <a:chOff x="1782" y="1392"/>
            <a:chExt cx="2027" cy="2329"/>
          </a:xfrm>
          <a:effectLst>
            <a:glow rad="127000">
              <a:schemeClr val="bg1"/>
            </a:glow>
          </a:effectLst>
        </p:grpSpPr>
        <p:grpSp>
          <p:nvGrpSpPr>
            <p:cNvPr id="16" name="Group 62"/>
            <p:cNvGrpSpPr>
              <a:grpSpLocks/>
            </p:cNvGrpSpPr>
            <p:nvPr/>
          </p:nvGrpSpPr>
          <p:grpSpPr bwMode="auto">
            <a:xfrm>
              <a:off x="2011" y="1392"/>
              <a:ext cx="683" cy="1618"/>
              <a:chOff x="2105" y="1392"/>
              <a:chExt cx="597" cy="1698"/>
            </a:xfrm>
          </p:grpSpPr>
          <p:sp>
            <p:nvSpPr>
              <p:cNvPr id="22678" name="Line 63"/>
              <p:cNvSpPr>
                <a:spLocks noChangeShapeType="1"/>
              </p:cNvSpPr>
              <p:nvPr/>
            </p:nvSpPr>
            <p:spPr bwMode="auto">
              <a:xfrm flipH="1">
                <a:off x="2105" y="1392"/>
                <a:ext cx="597" cy="1698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17" name="Group 64"/>
              <p:cNvGrpSpPr>
                <a:grpSpLocks/>
              </p:cNvGrpSpPr>
              <p:nvPr/>
            </p:nvGrpSpPr>
            <p:grpSpPr bwMode="auto">
              <a:xfrm>
                <a:off x="2266" y="2068"/>
                <a:ext cx="272" cy="431"/>
                <a:chOff x="1754" y="2992"/>
                <a:chExt cx="384" cy="305"/>
              </a:xfrm>
            </p:grpSpPr>
            <p:sp>
              <p:nvSpPr>
                <p:cNvPr id="261185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361" cy="2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86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1777" y="3001"/>
                  <a:ext cx="361" cy="2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87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1777" y="3003"/>
                  <a:ext cx="361" cy="2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88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1772" y="2998"/>
                  <a:ext cx="358" cy="2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684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1774" y="2998"/>
                  <a:ext cx="360" cy="2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18" name="Group 70"/>
            <p:cNvGrpSpPr>
              <a:grpSpLocks/>
            </p:cNvGrpSpPr>
            <p:nvPr/>
          </p:nvGrpSpPr>
          <p:grpSpPr bwMode="auto">
            <a:xfrm>
              <a:off x="1824" y="2213"/>
              <a:ext cx="1985" cy="407"/>
              <a:chOff x="1824" y="2213"/>
              <a:chExt cx="1985" cy="407"/>
            </a:xfrm>
          </p:grpSpPr>
          <p:sp>
            <p:nvSpPr>
              <p:cNvPr id="22671" name="Line 71"/>
              <p:cNvSpPr>
                <a:spLocks noChangeShapeType="1"/>
              </p:cNvSpPr>
              <p:nvPr/>
            </p:nvSpPr>
            <p:spPr bwMode="auto">
              <a:xfrm flipH="1" flipV="1">
                <a:off x="1824" y="2370"/>
                <a:ext cx="1985" cy="51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19" name="Group 72"/>
              <p:cNvGrpSpPr>
                <a:grpSpLocks/>
              </p:cNvGrpSpPr>
              <p:nvPr/>
            </p:nvGrpSpPr>
            <p:grpSpPr bwMode="auto">
              <a:xfrm>
                <a:off x="3075" y="2213"/>
                <a:ext cx="317" cy="407"/>
                <a:chOff x="1754" y="2992"/>
                <a:chExt cx="349" cy="407"/>
              </a:xfrm>
            </p:grpSpPr>
            <p:sp>
              <p:nvSpPr>
                <p:cNvPr id="261193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321" cy="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94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1779" y="3002"/>
                  <a:ext cx="318" cy="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95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1782" y="3004"/>
                  <a:ext cx="321" cy="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196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1773" y="2998"/>
                  <a:ext cx="321" cy="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677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1774" y="2998"/>
                  <a:ext cx="321" cy="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20" name="Group 78"/>
            <p:cNvGrpSpPr>
              <a:grpSpLocks/>
            </p:cNvGrpSpPr>
            <p:nvPr/>
          </p:nvGrpSpPr>
          <p:grpSpPr bwMode="auto">
            <a:xfrm>
              <a:off x="2109" y="3257"/>
              <a:ext cx="351" cy="464"/>
              <a:chOff x="2109" y="3257"/>
              <a:chExt cx="351" cy="464"/>
            </a:xfrm>
          </p:grpSpPr>
          <p:sp>
            <p:nvSpPr>
              <p:cNvPr id="22664" name="Line 79"/>
              <p:cNvSpPr>
                <a:spLocks noChangeShapeType="1"/>
              </p:cNvSpPr>
              <p:nvPr/>
            </p:nvSpPr>
            <p:spPr bwMode="auto">
              <a:xfrm>
                <a:off x="2109" y="3436"/>
                <a:ext cx="308" cy="285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1" name="Group 80"/>
              <p:cNvGrpSpPr>
                <a:grpSpLocks/>
              </p:cNvGrpSpPr>
              <p:nvPr/>
            </p:nvGrpSpPr>
            <p:grpSpPr bwMode="auto">
              <a:xfrm>
                <a:off x="2155" y="3257"/>
                <a:ext cx="305" cy="405"/>
                <a:chOff x="1754" y="2992"/>
                <a:chExt cx="614" cy="490"/>
              </a:xfrm>
            </p:grpSpPr>
            <p:sp>
              <p:nvSpPr>
                <p:cNvPr id="261201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588" cy="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02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1778" y="3002"/>
                  <a:ext cx="588" cy="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03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1780" y="3004"/>
                  <a:ext cx="588" cy="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04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1772" y="2998"/>
                  <a:ext cx="588" cy="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670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1774" y="2998"/>
                  <a:ext cx="588" cy="4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22" name="Group 86"/>
            <p:cNvGrpSpPr>
              <a:grpSpLocks/>
            </p:cNvGrpSpPr>
            <p:nvPr/>
          </p:nvGrpSpPr>
          <p:grpSpPr bwMode="auto">
            <a:xfrm>
              <a:off x="1782" y="1625"/>
              <a:ext cx="1820" cy="606"/>
              <a:chOff x="1782" y="1625"/>
              <a:chExt cx="1820" cy="606"/>
            </a:xfrm>
          </p:grpSpPr>
          <p:sp>
            <p:nvSpPr>
              <p:cNvPr id="22657" name="Line 87"/>
              <p:cNvSpPr>
                <a:spLocks noChangeShapeType="1"/>
              </p:cNvSpPr>
              <p:nvPr/>
            </p:nvSpPr>
            <p:spPr bwMode="auto">
              <a:xfrm flipH="1">
                <a:off x="1782" y="1625"/>
                <a:ext cx="1820" cy="606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3" name="Group 88"/>
              <p:cNvGrpSpPr>
                <a:grpSpLocks/>
              </p:cNvGrpSpPr>
              <p:nvPr/>
            </p:nvGrpSpPr>
            <p:grpSpPr bwMode="auto">
              <a:xfrm>
                <a:off x="3252" y="1647"/>
                <a:ext cx="346" cy="399"/>
                <a:chOff x="1754" y="2993"/>
                <a:chExt cx="170" cy="1085"/>
              </a:xfrm>
            </p:grpSpPr>
            <p:sp>
              <p:nvSpPr>
                <p:cNvPr id="261209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1754" y="2993"/>
                  <a:ext cx="143" cy="10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10" name="Text Box 90"/>
                <p:cNvSpPr txBox="1">
                  <a:spLocks noChangeArrowheads="1"/>
                </p:cNvSpPr>
                <p:nvPr/>
              </p:nvSpPr>
              <p:spPr bwMode="auto">
                <a:xfrm>
                  <a:off x="1780" y="3004"/>
                  <a:ext cx="144" cy="10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11" name="Text Box 91"/>
                <p:cNvSpPr txBox="1">
                  <a:spLocks noChangeArrowheads="1"/>
                </p:cNvSpPr>
                <p:nvPr/>
              </p:nvSpPr>
              <p:spPr bwMode="auto">
                <a:xfrm>
                  <a:off x="1780" y="3004"/>
                  <a:ext cx="144" cy="10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12" name="Text Box 92"/>
                <p:cNvSpPr txBox="1">
                  <a:spLocks noChangeArrowheads="1"/>
                </p:cNvSpPr>
                <p:nvPr/>
              </p:nvSpPr>
              <p:spPr bwMode="auto">
                <a:xfrm>
                  <a:off x="1772" y="2998"/>
                  <a:ext cx="144" cy="10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663" name="Text Box 93"/>
                <p:cNvSpPr txBox="1">
                  <a:spLocks noChangeArrowheads="1"/>
                </p:cNvSpPr>
                <p:nvPr/>
              </p:nvSpPr>
              <p:spPr bwMode="auto">
                <a:xfrm>
                  <a:off x="1774" y="2998"/>
                  <a:ext cx="144" cy="10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</p:grpSp>
      <p:grpSp>
        <p:nvGrpSpPr>
          <p:cNvPr id="24" name="Group 94"/>
          <p:cNvGrpSpPr>
            <a:grpSpLocks/>
          </p:cNvGrpSpPr>
          <p:nvPr/>
        </p:nvGrpSpPr>
        <p:grpSpPr bwMode="auto">
          <a:xfrm>
            <a:off x="4419600" y="1479157"/>
            <a:ext cx="3124200" cy="4189465"/>
            <a:chOff x="1961" y="1185"/>
            <a:chExt cx="1863" cy="2407"/>
          </a:xfrm>
          <a:effectLst>
            <a:glow rad="127000">
              <a:schemeClr val="bg1"/>
            </a:glow>
          </a:effectLst>
        </p:grpSpPr>
        <p:grpSp>
          <p:nvGrpSpPr>
            <p:cNvPr id="25" name="Group 95"/>
            <p:cNvGrpSpPr>
              <a:grpSpLocks/>
            </p:cNvGrpSpPr>
            <p:nvPr/>
          </p:nvGrpSpPr>
          <p:grpSpPr bwMode="auto">
            <a:xfrm>
              <a:off x="2186" y="2537"/>
              <a:ext cx="1638" cy="663"/>
              <a:chOff x="1882" y="2018"/>
              <a:chExt cx="2094" cy="1124"/>
            </a:xfrm>
          </p:grpSpPr>
          <p:sp>
            <p:nvSpPr>
              <p:cNvPr id="22646" name="Line 96"/>
              <p:cNvSpPr>
                <a:spLocks noChangeShapeType="1"/>
              </p:cNvSpPr>
              <p:nvPr/>
            </p:nvSpPr>
            <p:spPr bwMode="auto">
              <a:xfrm flipV="1">
                <a:off x="1882" y="2018"/>
                <a:ext cx="2094" cy="965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6" name="Group 97"/>
              <p:cNvGrpSpPr>
                <a:grpSpLocks/>
              </p:cNvGrpSpPr>
              <p:nvPr/>
            </p:nvGrpSpPr>
            <p:grpSpPr bwMode="auto">
              <a:xfrm>
                <a:off x="2346" y="2501"/>
                <a:ext cx="399" cy="641"/>
                <a:chOff x="1753" y="2993"/>
                <a:chExt cx="399" cy="641"/>
              </a:xfrm>
            </p:grpSpPr>
            <p:sp>
              <p:nvSpPr>
                <p:cNvPr id="261218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1753" y="2993"/>
                  <a:ext cx="373" cy="6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19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1779" y="3003"/>
                  <a:ext cx="373" cy="6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20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1779" y="3005"/>
                  <a:ext cx="373" cy="6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21" name="Text Box 101"/>
                <p:cNvSpPr txBox="1">
                  <a:spLocks noChangeArrowheads="1"/>
                </p:cNvSpPr>
                <p:nvPr/>
              </p:nvSpPr>
              <p:spPr bwMode="auto">
                <a:xfrm>
                  <a:off x="1774" y="2998"/>
                  <a:ext cx="373" cy="6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652" name="Text Box 102"/>
                <p:cNvSpPr txBox="1">
                  <a:spLocks noChangeArrowheads="1"/>
                </p:cNvSpPr>
                <p:nvPr/>
              </p:nvSpPr>
              <p:spPr bwMode="auto">
                <a:xfrm>
                  <a:off x="1774" y="2998"/>
                  <a:ext cx="373" cy="62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27" name="Group 103"/>
            <p:cNvGrpSpPr>
              <a:grpSpLocks/>
            </p:cNvGrpSpPr>
            <p:nvPr/>
          </p:nvGrpSpPr>
          <p:grpSpPr bwMode="auto">
            <a:xfrm>
              <a:off x="1961" y="1826"/>
              <a:ext cx="751" cy="1766"/>
              <a:chOff x="1961" y="1826"/>
              <a:chExt cx="751" cy="1766"/>
            </a:xfrm>
          </p:grpSpPr>
          <p:sp>
            <p:nvSpPr>
              <p:cNvPr id="22639" name="Line 104"/>
              <p:cNvSpPr>
                <a:spLocks noChangeShapeType="1"/>
              </p:cNvSpPr>
              <p:nvPr/>
            </p:nvSpPr>
            <p:spPr bwMode="auto">
              <a:xfrm>
                <a:off x="1961" y="1826"/>
                <a:ext cx="751" cy="1766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8" name="Group 105"/>
              <p:cNvGrpSpPr>
                <a:grpSpLocks/>
              </p:cNvGrpSpPr>
              <p:nvPr/>
            </p:nvGrpSpPr>
            <p:grpSpPr bwMode="auto">
              <a:xfrm>
                <a:off x="2387" y="3059"/>
                <a:ext cx="315" cy="389"/>
                <a:chOff x="1754" y="2992"/>
                <a:chExt cx="362" cy="280"/>
              </a:xfrm>
            </p:grpSpPr>
            <p:sp>
              <p:nvSpPr>
                <p:cNvPr id="261226" name="Text Box 106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336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27" name="Text Box 107"/>
                <p:cNvSpPr txBox="1">
                  <a:spLocks noChangeArrowheads="1"/>
                </p:cNvSpPr>
                <p:nvPr/>
              </p:nvSpPr>
              <p:spPr bwMode="auto">
                <a:xfrm>
                  <a:off x="1779" y="3002"/>
                  <a:ext cx="336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28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1780" y="3004"/>
                  <a:ext cx="336" cy="2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29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1774" y="2995"/>
                  <a:ext cx="339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645" name="Text Box 110"/>
                <p:cNvSpPr txBox="1">
                  <a:spLocks noChangeArrowheads="1"/>
                </p:cNvSpPr>
                <p:nvPr/>
              </p:nvSpPr>
              <p:spPr bwMode="auto">
                <a:xfrm>
                  <a:off x="1774" y="2995"/>
                  <a:ext cx="335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29" name="Group 111"/>
            <p:cNvGrpSpPr>
              <a:grpSpLocks/>
            </p:cNvGrpSpPr>
            <p:nvPr/>
          </p:nvGrpSpPr>
          <p:grpSpPr bwMode="auto">
            <a:xfrm>
              <a:off x="3325" y="1185"/>
              <a:ext cx="375" cy="381"/>
              <a:chOff x="1773" y="3200"/>
              <a:chExt cx="755" cy="461"/>
            </a:xfrm>
          </p:grpSpPr>
          <p:sp>
            <p:nvSpPr>
              <p:cNvPr id="22632" name="Line 112"/>
              <p:cNvSpPr>
                <a:spLocks noChangeShapeType="1"/>
              </p:cNvSpPr>
              <p:nvPr/>
            </p:nvSpPr>
            <p:spPr bwMode="auto">
              <a:xfrm>
                <a:off x="1773" y="3234"/>
                <a:ext cx="620" cy="345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30" name="Group 113"/>
              <p:cNvGrpSpPr>
                <a:grpSpLocks/>
              </p:cNvGrpSpPr>
              <p:nvPr/>
            </p:nvGrpSpPr>
            <p:grpSpPr bwMode="auto">
              <a:xfrm>
                <a:off x="1914" y="3200"/>
                <a:ext cx="614" cy="461"/>
                <a:chOff x="1754" y="2992"/>
                <a:chExt cx="614" cy="461"/>
              </a:xfrm>
            </p:grpSpPr>
            <p:sp>
              <p:nvSpPr>
                <p:cNvPr id="261234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588" cy="4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35" name="Text Box 115"/>
                <p:cNvSpPr txBox="1">
                  <a:spLocks noChangeArrowheads="1"/>
                </p:cNvSpPr>
                <p:nvPr/>
              </p:nvSpPr>
              <p:spPr bwMode="auto">
                <a:xfrm>
                  <a:off x="1778" y="3002"/>
                  <a:ext cx="588" cy="4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36" name="Text Box 116"/>
                <p:cNvSpPr txBox="1">
                  <a:spLocks noChangeArrowheads="1"/>
                </p:cNvSpPr>
                <p:nvPr/>
              </p:nvSpPr>
              <p:spPr bwMode="auto">
                <a:xfrm>
                  <a:off x="1780" y="3004"/>
                  <a:ext cx="588" cy="4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37" name="Text Box 117"/>
                <p:cNvSpPr txBox="1">
                  <a:spLocks noChangeArrowheads="1"/>
                </p:cNvSpPr>
                <p:nvPr/>
              </p:nvSpPr>
              <p:spPr bwMode="auto">
                <a:xfrm>
                  <a:off x="1772" y="2998"/>
                  <a:ext cx="588" cy="4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638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1774" y="2998"/>
                  <a:ext cx="588" cy="4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</p:grpSp>
      <p:grpSp>
        <p:nvGrpSpPr>
          <p:cNvPr id="31" name="Group 119"/>
          <p:cNvGrpSpPr>
            <a:grpSpLocks/>
          </p:cNvGrpSpPr>
          <p:nvPr/>
        </p:nvGrpSpPr>
        <p:grpSpPr bwMode="auto">
          <a:xfrm>
            <a:off x="3815296" y="1562088"/>
            <a:ext cx="4566705" cy="4360939"/>
            <a:chOff x="1606" y="1219"/>
            <a:chExt cx="2588" cy="2638"/>
          </a:xfrm>
          <a:effectLst>
            <a:glow rad="127000">
              <a:schemeClr val="bg1"/>
            </a:glow>
          </a:effectLst>
        </p:grpSpPr>
        <p:grpSp>
          <p:nvGrpSpPr>
            <p:cNvPr id="261280" name="Group 120"/>
            <p:cNvGrpSpPr>
              <a:grpSpLocks/>
            </p:cNvGrpSpPr>
            <p:nvPr/>
          </p:nvGrpSpPr>
          <p:grpSpPr bwMode="auto">
            <a:xfrm>
              <a:off x="1606" y="1843"/>
              <a:ext cx="331" cy="452"/>
              <a:chOff x="3406" y="3220"/>
              <a:chExt cx="1376" cy="543"/>
            </a:xfrm>
          </p:grpSpPr>
          <p:sp>
            <p:nvSpPr>
              <p:cNvPr id="22622" name="Line 121"/>
              <p:cNvSpPr>
                <a:spLocks noChangeShapeType="1"/>
              </p:cNvSpPr>
              <p:nvPr/>
            </p:nvSpPr>
            <p:spPr bwMode="auto">
              <a:xfrm flipV="1">
                <a:off x="3406" y="3220"/>
                <a:ext cx="652" cy="40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sp>
            <p:nvSpPr>
              <p:cNvPr id="22628" name="Text Box 127"/>
              <p:cNvSpPr txBox="1">
                <a:spLocks noChangeArrowheads="1"/>
              </p:cNvSpPr>
              <p:nvPr/>
            </p:nvSpPr>
            <p:spPr bwMode="auto">
              <a:xfrm>
                <a:off x="3569" y="3294"/>
                <a:ext cx="1213" cy="4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en-US" sz="3600" dirty="0"/>
                  <a:t>?</a:t>
                </a:r>
              </a:p>
            </p:txBody>
          </p:sp>
        </p:grpSp>
        <p:grpSp>
          <p:nvGrpSpPr>
            <p:cNvPr id="261282" name="Group 128"/>
            <p:cNvGrpSpPr>
              <a:grpSpLocks/>
            </p:cNvGrpSpPr>
            <p:nvPr/>
          </p:nvGrpSpPr>
          <p:grpSpPr bwMode="auto">
            <a:xfrm>
              <a:off x="2141" y="1219"/>
              <a:ext cx="407" cy="407"/>
              <a:chOff x="1757" y="1406"/>
              <a:chExt cx="723" cy="719"/>
            </a:xfrm>
          </p:grpSpPr>
          <p:sp>
            <p:nvSpPr>
              <p:cNvPr id="22615" name="Line 129"/>
              <p:cNvSpPr>
                <a:spLocks noChangeShapeType="1"/>
              </p:cNvSpPr>
              <p:nvPr/>
            </p:nvSpPr>
            <p:spPr bwMode="auto">
              <a:xfrm flipV="1">
                <a:off x="1757" y="1406"/>
                <a:ext cx="652" cy="40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61283" name="Group 130"/>
              <p:cNvGrpSpPr>
                <a:grpSpLocks/>
              </p:cNvGrpSpPr>
              <p:nvPr/>
            </p:nvGrpSpPr>
            <p:grpSpPr bwMode="auto">
              <a:xfrm>
                <a:off x="1935" y="1422"/>
                <a:ext cx="545" cy="703"/>
                <a:chOff x="1754" y="2992"/>
                <a:chExt cx="545" cy="703"/>
              </a:xfrm>
            </p:grpSpPr>
            <p:sp>
              <p:nvSpPr>
                <p:cNvPr id="261251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519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52" name="Text Box 132"/>
                <p:cNvSpPr txBox="1">
                  <a:spLocks noChangeArrowheads="1"/>
                </p:cNvSpPr>
                <p:nvPr/>
              </p:nvSpPr>
              <p:spPr bwMode="auto">
                <a:xfrm>
                  <a:off x="1779" y="3003"/>
                  <a:ext cx="519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53" name="Text Box 133"/>
                <p:cNvSpPr txBox="1">
                  <a:spLocks noChangeArrowheads="1"/>
                </p:cNvSpPr>
                <p:nvPr/>
              </p:nvSpPr>
              <p:spPr bwMode="auto">
                <a:xfrm>
                  <a:off x="1780" y="3004"/>
                  <a:ext cx="519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54" name="Text Box 134"/>
                <p:cNvSpPr txBox="1">
                  <a:spLocks noChangeArrowheads="1"/>
                </p:cNvSpPr>
                <p:nvPr/>
              </p:nvSpPr>
              <p:spPr bwMode="auto">
                <a:xfrm>
                  <a:off x="1773" y="2997"/>
                  <a:ext cx="519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621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1775" y="2997"/>
                  <a:ext cx="519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261288" name="Group 136"/>
            <p:cNvGrpSpPr>
              <a:grpSpLocks/>
            </p:cNvGrpSpPr>
            <p:nvPr/>
          </p:nvGrpSpPr>
          <p:grpSpPr bwMode="auto">
            <a:xfrm>
              <a:off x="3317" y="3449"/>
              <a:ext cx="425" cy="408"/>
              <a:chOff x="1757" y="1406"/>
              <a:chExt cx="652" cy="664"/>
            </a:xfrm>
          </p:grpSpPr>
          <p:sp>
            <p:nvSpPr>
              <p:cNvPr id="22608" name="Line 137"/>
              <p:cNvSpPr>
                <a:spLocks noChangeShapeType="1"/>
              </p:cNvSpPr>
              <p:nvPr/>
            </p:nvSpPr>
            <p:spPr bwMode="auto">
              <a:xfrm flipV="1">
                <a:off x="1757" y="1406"/>
                <a:ext cx="652" cy="40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61289" name="Group 138"/>
              <p:cNvGrpSpPr>
                <a:grpSpLocks/>
              </p:cNvGrpSpPr>
              <p:nvPr/>
            </p:nvGrpSpPr>
            <p:grpSpPr bwMode="auto">
              <a:xfrm>
                <a:off x="1935" y="1422"/>
                <a:ext cx="474" cy="648"/>
                <a:chOff x="1754" y="2992"/>
                <a:chExt cx="474" cy="648"/>
              </a:xfrm>
            </p:grpSpPr>
            <p:sp>
              <p:nvSpPr>
                <p:cNvPr id="261259" name="Text Box 139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448" cy="6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60" name="Text Box 140"/>
                <p:cNvSpPr txBox="1">
                  <a:spLocks noChangeArrowheads="1"/>
                </p:cNvSpPr>
                <p:nvPr/>
              </p:nvSpPr>
              <p:spPr bwMode="auto">
                <a:xfrm>
                  <a:off x="1779" y="3004"/>
                  <a:ext cx="448" cy="6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61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1780" y="3004"/>
                  <a:ext cx="448" cy="6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62" name="Text Box 142"/>
                <p:cNvSpPr txBox="1">
                  <a:spLocks noChangeArrowheads="1"/>
                </p:cNvSpPr>
                <p:nvPr/>
              </p:nvSpPr>
              <p:spPr bwMode="auto">
                <a:xfrm>
                  <a:off x="1772" y="2997"/>
                  <a:ext cx="448" cy="6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614" name="Text Box 143"/>
                <p:cNvSpPr txBox="1">
                  <a:spLocks noChangeArrowheads="1"/>
                </p:cNvSpPr>
                <p:nvPr/>
              </p:nvSpPr>
              <p:spPr bwMode="auto">
                <a:xfrm>
                  <a:off x="1776" y="2997"/>
                  <a:ext cx="448" cy="6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261290" name="Group 144"/>
            <p:cNvGrpSpPr>
              <a:grpSpLocks/>
            </p:cNvGrpSpPr>
            <p:nvPr/>
          </p:nvGrpSpPr>
          <p:grpSpPr bwMode="auto">
            <a:xfrm flipH="1">
              <a:off x="3871" y="1834"/>
              <a:ext cx="323" cy="401"/>
              <a:chOff x="3406" y="3208"/>
              <a:chExt cx="1350" cy="480"/>
            </a:xfrm>
          </p:grpSpPr>
          <p:sp>
            <p:nvSpPr>
              <p:cNvPr id="22601" name="Line 145"/>
              <p:cNvSpPr>
                <a:spLocks noChangeShapeType="1"/>
              </p:cNvSpPr>
              <p:nvPr/>
            </p:nvSpPr>
            <p:spPr bwMode="auto">
              <a:xfrm flipV="1">
                <a:off x="3406" y="3220"/>
                <a:ext cx="652" cy="400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61291" name="Group 146"/>
              <p:cNvGrpSpPr>
                <a:grpSpLocks/>
              </p:cNvGrpSpPr>
              <p:nvPr/>
            </p:nvGrpSpPr>
            <p:grpSpPr bwMode="auto">
              <a:xfrm>
                <a:off x="3510" y="3208"/>
                <a:ext cx="1246" cy="480"/>
                <a:chOff x="1659" y="2992"/>
                <a:chExt cx="1246" cy="480"/>
              </a:xfrm>
            </p:grpSpPr>
            <p:sp>
              <p:nvSpPr>
                <p:cNvPr id="261267" name="Text Box 147"/>
                <p:cNvSpPr txBox="1">
                  <a:spLocks noChangeArrowheads="1"/>
                </p:cNvSpPr>
                <p:nvPr/>
              </p:nvSpPr>
              <p:spPr bwMode="auto">
                <a:xfrm>
                  <a:off x="1659" y="2992"/>
                  <a:ext cx="1220" cy="4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68" name="Text Box 148"/>
                <p:cNvSpPr txBox="1">
                  <a:spLocks noChangeArrowheads="1"/>
                </p:cNvSpPr>
                <p:nvPr/>
              </p:nvSpPr>
              <p:spPr bwMode="auto">
                <a:xfrm>
                  <a:off x="1685" y="3002"/>
                  <a:ext cx="1220" cy="4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69" name="Text Box 149"/>
                <p:cNvSpPr txBox="1">
                  <a:spLocks noChangeArrowheads="1"/>
                </p:cNvSpPr>
                <p:nvPr/>
              </p:nvSpPr>
              <p:spPr bwMode="auto">
                <a:xfrm>
                  <a:off x="1685" y="3004"/>
                  <a:ext cx="1220" cy="4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70" name="Text Box 150"/>
                <p:cNvSpPr txBox="1">
                  <a:spLocks noChangeArrowheads="1"/>
                </p:cNvSpPr>
                <p:nvPr/>
              </p:nvSpPr>
              <p:spPr bwMode="auto">
                <a:xfrm>
                  <a:off x="1676" y="2998"/>
                  <a:ext cx="1220" cy="4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607" name="Text Box 151"/>
                <p:cNvSpPr txBox="1">
                  <a:spLocks noChangeArrowheads="1"/>
                </p:cNvSpPr>
                <p:nvPr/>
              </p:nvSpPr>
              <p:spPr bwMode="auto">
                <a:xfrm>
                  <a:off x="1680" y="2998"/>
                  <a:ext cx="1221" cy="4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</p:grpSp>
      <p:grpSp>
        <p:nvGrpSpPr>
          <p:cNvPr id="261296" name="Group 152"/>
          <p:cNvGrpSpPr>
            <a:grpSpLocks/>
          </p:cNvGrpSpPr>
          <p:nvPr/>
        </p:nvGrpSpPr>
        <p:grpSpPr bwMode="auto">
          <a:xfrm>
            <a:off x="3733803" y="3838646"/>
            <a:ext cx="4800599" cy="1250677"/>
            <a:chOff x="1570" y="2542"/>
            <a:chExt cx="2742" cy="736"/>
          </a:xfrm>
          <a:effectLst>
            <a:glow rad="127000">
              <a:schemeClr val="bg1"/>
            </a:glow>
          </a:effectLst>
        </p:grpSpPr>
        <p:grpSp>
          <p:nvGrpSpPr>
            <p:cNvPr id="261297" name="Group 153"/>
            <p:cNvGrpSpPr>
              <a:grpSpLocks/>
            </p:cNvGrpSpPr>
            <p:nvPr/>
          </p:nvGrpSpPr>
          <p:grpSpPr bwMode="auto">
            <a:xfrm>
              <a:off x="1570" y="2606"/>
              <a:ext cx="342" cy="409"/>
              <a:chOff x="1570" y="2606"/>
              <a:chExt cx="342" cy="409"/>
            </a:xfrm>
          </p:grpSpPr>
          <p:sp>
            <p:nvSpPr>
              <p:cNvPr id="22590" name="Line 154"/>
              <p:cNvSpPr>
                <a:spLocks noChangeShapeType="1"/>
              </p:cNvSpPr>
              <p:nvPr/>
            </p:nvSpPr>
            <p:spPr bwMode="auto">
              <a:xfrm>
                <a:off x="1570" y="2653"/>
                <a:ext cx="164" cy="362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61298" name="Group 155"/>
              <p:cNvGrpSpPr>
                <a:grpSpLocks/>
              </p:cNvGrpSpPr>
              <p:nvPr/>
            </p:nvGrpSpPr>
            <p:grpSpPr bwMode="auto">
              <a:xfrm>
                <a:off x="1613" y="2606"/>
                <a:ext cx="299" cy="394"/>
                <a:chOff x="1681" y="2992"/>
                <a:chExt cx="1130" cy="373"/>
              </a:xfrm>
            </p:grpSpPr>
            <p:sp>
              <p:nvSpPr>
                <p:cNvPr id="261276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1681" y="2992"/>
                  <a:ext cx="1104" cy="3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77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1707" y="3002"/>
                  <a:ext cx="1104" cy="3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78" name="Text Box 158"/>
                <p:cNvSpPr txBox="1">
                  <a:spLocks noChangeArrowheads="1"/>
                </p:cNvSpPr>
                <p:nvPr/>
              </p:nvSpPr>
              <p:spPr bwMode="auto">
                <a:xfrm>
                  <a:off x="1707" y="3004"/>
                  <a:ext cx="1104" cy="36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79" name="Text Box 159"/>
                <p:cNvSpPr txBox="1">
                  <a:spLocks noChangeArrowheads="1"/>
                </p:cNvSpPr>
                <p:nvPr/>
              </p:nvSpPr>
              <p:spPr bwMode="auto">
                <a:xfrm>
                  <a:off x="1700" y="2996"/>
                  <a:ext cx="1104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596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1699" y="2995"/>
                  <a:ext cx="1104" cy="3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261299" name="Group 161"/>
            <p:cNvGrpSpPr>
              <a:grpSpLocks/>
            </p:cNvGrpSpPr>
            <p:nvPr/>
          </p:nvGrpSpPr>
          <p:grpSpPr bwMode="auto">
            <a:xfrm>
              <a:off x="3994" y="2607"/>
              <a:ext cx="318" cy="428"/>
              <a:chOff x="4461" y="2280"/>
              <a:chExt cx="318" cy="511"/>
            </a:xfrm>
          </p:grpSpPr>
          <p:sp>
            <p:nvSpPr>
              <p:cNvPr id="22583" name="Line 162"/>
              <p:cNvSpPr>
                <a:spLocks noChangeShapeType="1"/>
              </p:cNvSpPr>
              <p:nvPr/>
            </p:nvSpPr>
            <p:spPr bwMode="auto">
              <a:xfrm flipH="1" flipV="1">
                <a:off x="4504" y="2280"/>
                <a:ext cx="1" cy="502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61300" name="Group 163"/>
              <p:cNvGrpSpPr>
                <a:grpSpLocks/>
              </p:cNvGrpSpPr>
              <p:nvPr/>
            </p:nvGrpSpPr>
            <p:grpSpPr bwMode="auto">
              <a:xfrm>
                <a:off x="4461" y="2325"/>
                <a:ext cx="318" cy="466"/>
                <a:chOff x="1754" y="2992"/>
                <a:chExt cx="318" cy="466"/>
              </a:xfrm>
            </p:grpSpPr>
            <p:sp>
              <p:nvSpPr>
                <p:cNvPr id="261284" name="Text Box 164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292" cy="4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85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1779" y="3002"/>
                  <a:ext cx="292" cy="4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86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1780" y="3004"/>
                  <a:ext cx="292" cy="4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87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1773" y="2998"/>
                  <a:ext cx="292" cy="4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589" name="Text Box 168"/>
                <p:cNvSpPr txBox="1">
                  <a:spLocks noChangeArrowheads="1"/>
                </p:cNvSpPr>
                <p:nvPr/>
              </p:nvSpPr>
              <p:spPr bwMode="auto">
                <a:xfrm>
                  <a:off x="1774" y="2998"/>
                  <a:ext cx="292" cy="4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261305" name="Group 169"/>
            <p:cNvGrpSpPr>
              <a:grpSpLocks/>
            </p:cNvGrpSpPr>
            <p:nvPr/>
          </p:nvGrpSpPr>
          <p:grpSpPr bwMode="auto">
            <a:xfrm flipH="1">
              <a:off x="1788" y="2542"/>
              <a:ext cx="1958" cy="736"/>
              <a:chOff x="1772" y="2045"/>
              <a:chExt cx="2386" cy="968"/>
            </a:xfrm>
          </p:grpSpPr>
          <p:sp>
            <p:nvSpPr>
              <p:cNvPr id="22576" name="Line 170"/>
              <p:cNvSpPr>
                <a:spLocks noChangeShapeType="1"/>
              </p:cNvSpPr>
              <p:nvPr/>
            </p:nvSpPr>
            <p:spPr bwMode="auto">
              <a:xfrm flipV="1">
                <a:off x="1772" y="2045"/>
                <a:ext cx="2386" cy="943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61306" name="Group 171"/>
              <p:cNvGrpSpPr>
                <a:grpSpLocks/>
              </p:cNvGrpSpPr>
              <p:nvPr/>
            </p:nvGrpSpPr>
            <p:grpSpPr bwMode="auto">
              <a:xfrm>
                <a:off x="2367" y="2503"/>
                <a:ext cx="381" cy="510"/>
                <a:chOff x="1774" y="2995"/>
                <a:chExt cx="381" cy="510"/>
              </a:xfrm>
            </p:grpSpPr>
            <p:sp>
              <p:nvSpPr>
                <p:cNvPr id="261292" name="Text Box 172"/>
                <p:cNvSpPr txBox="1">
                  <a:spLocks noChangeArrowheads="1"/>
                </p:cNvSpPr>
                <p:nvPr/>
              </p:nvSpPr>
              <p:spPr bwMode="auto">
                <a:xfrm>
                  <a:off x="1774" y="2995"/>
                  <a:ext cx="35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93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1799" y="3001"/>
                  <a:ext cx="35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94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1799" y="3005"/>
                  <a:ext cx="35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295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1793" y="3001"/>
                  <a:ext cx="35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582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1793" y="3001"/>
                  <a:ext cx="356" cy="5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</p:grpSp>
      <p:grpSp>
        <p:nvGrpSpPr>
          <p:cNvPr id="261307" name="Group 177"/>
          <p:cNvGrpSpPr>
            <a:grpSpLocks/>
          </p:cNvGrpSpPr>
          <p:nvPr/>
        </p:nvGrpSpPr>
        <p:grpSpPr bwMode="auto">
          <a:xfrm>
            <a:off x="4648221" y="1934065"/>
            <a:ext cx="3352779" cy="2972555"/>
            <a:chOff x="1986" y="1399"/>
            <a:chExt cx="1798" cy="1773"/>
          </a:xfrm>
          <a:effectLst>
            <a:glow rad="127000">
              <a:schemeClr val="bg1"/>
            </a:glow>
          </a:effectLst>
        </p:grpSpPr>
        <p:grpSp>
          <p:nvGrpSpPr>
            <p:cNvPr id="261308" name="Group 178"/>
            <p:cNvGrpSpPr>
              <a:grpSpLocks/>
            </p:cNvGrpSpPr>
            <p:nvPr/>
          </p:nvGrpSpPr>
          <p:grpSpPr bwMode="auto">
            <a:xfrm>
              <a:off x="2153" y="1762"/>
              <a:ext cx="1521" cy="1410"/>
              <a:chOff x="2145" y="1762"/>
              <a:chExt cx="1527" cy="1518"/>
            </a:xfrm>
          </p:grpSpPr>
          <p:sp>
            <p:nvSpPr>
              <p:cNvPr id="22566" name="Line 179"/>
              <p:cNvSpPr>
                <a:spLocks noChangeShapeType="1"/>
              </p:cNvSpPr>
              <p:nvPr/>
            </p:nvSpPr>
            <p:spPr bwMode="auto">
              <a:xfrm>
                <a:off x="2145" y="1762"/>
                <a:ext cx="1527" cy="1518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61313" name="Group 180"/>
              <p:cNvGrpSpPr>
                <a:grpSpLocks/>
              </p:cNvGrpSpPr>
              <p:nvPr/>
            </p:nvGrpSpPr>
            <p:grpSpPr bwMode="auto">
              <a:xfrm>
                <a:off x="2857" y="2424"/>
                <a:ext cx="340" cy="429"/>
                <a:chOff x="1754" y="2992"/>
                <a:chExt cx="192" cy="358"/>
              </a:xfrm>
            </p:grpSpPr>
            <p:sp>
              <p:nvSpPr>
                <p:cNvPr id="261301" name="Text Box 181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166" cy="3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302" name="Text Box 182"/>
                <p:cNvSpPr txBox="1">
                  <a:spLocks noChangeArrowheads="1"/>
                </p:cNvSpPr>
                <p:nvPr/>
              </p:nvSpPr>
              <p:spPr bwMode="auto">
                <a:xfrm>
                  <a:off x="1779" y="3002"/>
                  <a:ext cx="165" cy="3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303" name="Text Box 183"/>
                <p:cNvSpPr txBox="1">
                  <a:spLocks noChangeArrowheads="1"/>
                </p:cNvSpPr>
                <p:nvPr/>
              </p:nvSpPr>
              <p:spPr bwMode="auto">
                <a:xfrm>
                  <a:off x="1780" y="3003"/>
                  <a:ext cx="166" cy="3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304" name="Text Box 184"/>
                <p:cNvSpPr txBox="1">
                  <a:spLocks noChangeArrowheads="1"/>
                </p:cNvSpPr>
                <p:nvPr/>
              </p:nvSpPr>
              <p:spPr bwMode="auto">
                <a:xfrm>
                  <a:off x="1773" y="2997"/>
                  <a:ext cx="166" cy="3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572" name="Text Box 185"/>
                <p:cNvSpPr txBox="1">
                  <a:spLocks noChangeArrowheads="1"/>
                </p:cNvSpPr>
                <p:nvPr/>
              </p:nvSpPr>
              <p:spPr bwMode="auto">
                <a:xfrm>
                  <a:off x="1773" y="2995"/>
                  <a:ext cx="166" cy="3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261314" name="Group 186"/>
            <p:cNvGrpSpPr>
              <a:grpSpLocks/>
            </p:cNvGrpSpPr>
            <p:nvPr/>
          </p:nvGrpSpPr>
          <p:grpSpPr bwMode="auto">
            <a:xfrm>
              <a:off x="2844" y="1399"/>
              <a:ext cx="940" cy="1713"/>
              <a:chOff x="2844" y="1399"/>
              <a:chExt cx="940" cy="1713"/>
            </a:xfrm>
          </p:grpSpPr>
          <p:sp>
            <p:nvSpPr>
              <p:cNvPr id="22559" name="Line 187"/>
              <p:cNvSpPr>
                <a:spLocks noChangeShapeType="1"/>
              </p:cNvSpPr>
              <p:nvPr/>
            </p:nvSpPr>
            <p:spPr bwMode="auto">
              <a:xfrm>
                <a:off x="2844" y="1399"/>
                <a:ext cx="940" cy="1713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61315" name="Group 188"/>
              <p:cNvGrpSpPr>
                <a:grpSpLocks/>
              </p:cNvGrpSpPr>
              <p:nvPr/>
            </p:nvGrpSpPr>
            <p:grpSpPr bwMode="auto">
              <a:xfrm>
                <a:off x="2965" y="1514"/>
                <a:ext cx="318" cy="403"/>
                <a:chOff x="1754" y="2992"/>
                <a:chExt cx="337" cy="291"/>
              </a:xfrm>
            </p:grpSpPr>
            <p:sp>
              <p:nvSpPr>
                <p:cNvPr id="261309" name="Text Box 189"/>
                <p:cNvSpPr txBox="1">
                  <a:spLocks noChangeArrowheads="1"/>
                </p:cNvSpPr>
                <p:nvPr/>
              </p:nvSpPr>
              <p:spPr bwMode="auto">
                <a:xfrm>
                  <a:off x="1754" y="2992"/>
                  <a:ext cx="309" cy="2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310" name="Text Box 190"/>
                <p:cNvSpPr txBox="1">
                  <a:spLocks noChangeArrowheads="1"/>
                </p:cNvSpPr>
                <p:nvPr/>
              </p:nvSpPr>
              <p:spPr bwMode="auto">
                <a:xfrm>
                  <a:off x="1780" y="3003"/>
                  <a:ext cx="302" cy="2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311" name="Text Box 191"/>
                <p:cNvSpPr txBox="1">
                  <a:spLocks noChangeArrowheads="1"/>
                </p:cNvSpPr>
                <p:nvPr/>
              </p:nvSpPr>
              <p:spPr bwMode="auto">
                <a:xfrm>
                  <a:off x="1782" y="3005"/>
                  <a:ext cx="309" cy="2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312" name="Text Box 192"/>
                <p:cNvSpPr txBox="1">
                  <a:spLocks noChangeArrowheads="1"/>
                </p:cNvSpPr>
                <p:nvPr/>
              </p:nvSpPr>
              <p:spPr bwMode="auto">
                <a:xfrm>
                  <a:off x="1773" y="3000"/>
                  <a:ext cx="309" cy="2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565" name="Text Box 193"/>
                <p:cNvSpPr txBox="1">
                  <a:spLocks noChangeArrowheads="1"/>
                </p:cNvSpPr>
                <p:nvPr/>
              </p:nvSpPr>
              <p:spPr bwMode="auto">
                <a:xfrm>
                  <a:off x="1773" y="3000"/>
                  <a:ext cx="310" cy="2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  <p:grpSp>
          <p:nvGrpSpPr>
            <p:cNvPr id="261316" name="Group 194"/>
            <p:cNvGrpSpPr>
              <a:grpSpLocks/>
            </p:cNvGrpSpPr>
            <p:nvPr/>
          </p:nvGrpSpPr>
          <p:grpSpPr bwMode="auto">
            <a:xfrm>
              <a:off x="1986" y="1763"/>
              <a:ext cx="1553" cy="1318"/>
              <a:chOff x="1986" y="1763"/>
              <a:chExt cx="1553" cy="1318"/>
            </a:xfrm>
          </p:grpSpPr>
          <p:sp>
            <p:nvSpPr>
              <p:cNvPr id="22552" name="Line 195"/>
              <p:cNvSpPr>
                <a:spLocks noChangeShapeType="1"/>
              </p:cNvSpPr>
              <p:nvPr/>
            </p:nvSpPr>
            <p:spPr bwMode="auto">
              <a:xfrm flipH="1">
                <a:off x="1986" y="1763"/>
                <a:ext cx="1553" cy="1318"/>
              </a:xfrm>
              <a:prstGeom prst="line">
                <a:avLst/>
              </a:prstGeom>
              <a:noFill/>
              <a:ln w="57150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/>
              </a:p>
            </p:txBody>
          </p:sp>
          <p:grpSp>
            <p:nvGrpSpPr>
              <p:cNvPr id="261321" name="Group 196"/>
              <p:cNvGrpSpPr>
                <a:grpSpLocks/>
              </p:cNvGrpSpPr>
              <p:nvPr/>
            </p:nvGrpSpPr>
            <p:grpSpPr bwMode="auto">
              <a:xfrm>
                <a:off x="2622" y="2271"/>
                <a:ext cx="310" cy="398"/>
                <a:chOff x="2622" y="2271"/>
                <a:chExt cx="310" cy="398"/>
              </a:xfrm>
            </p:grpSpPr>
            <p:sp>
              <p:nvSpPr>
                <p:cNvPr id="261317" name="Text Box 197"/>
                <p:cNvSpPr txBox="1">
                  <a:spLocks noChangeArrowheads="1"/>
                </p:cNvSpPr>
                <p:nvPr/>
              </p:nvSpPr>
              <p:spPr bwMode="auto">
                <a:xfrm flipH="1">
                  <a:off x="2622" y="2271"/>
                  <a:ext cx="292" cy="3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318" name="Text Box 198"/>
                <p:cNvSpPr txBox="1">
                  <a:spLocks noChangeArrowheads="1"/>
                </p:cNvSpPr>
                <p:nvPr/>
              </p:nvSpPr>
              <p:spPr bwMode="auto">
                <a:xfrm flipH="1">
                  <a:off x="2639" y="2275"/>
                  <a:ext cx="292" cy="3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319" name="Text Box 199"/>
                <p:cNvSpPr txBox="1">
                  <a:spLocks noChangeArrowheads="1"/>
                </p:cNvSpPr>
                <p:nvPr/>
              </p:nvSpPr>
              <p:spPr bwMode="auto">
                <a:xfrm flipH="1">
                  <a:off x="2624" y="2283"/>
                  <a:ext cx="292" cy="3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61320" name="Text Box 200"/>
                <p:cNvSpPr txBox="1">
                  <a:spLocks noChangeArrowheads="1"/>
                </p:cNvSpPr>
                <p:nvPr/>
              </p:nvSpPr>
              <p:spPr bwMode="auto">
                <a:xfrm flipH="1">
                  <a:off x="2633" y="2274"/>
                  <a:ext cx="292" cy="3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>
                  <a:outerShdw blurRad="63500" dist="38099" dir="2700000" algn="ctr" rotWithShape="0">
                    <a:schemeClr val="bg1">
                      <a:alpha val="74998"/>
                    </a:schemeClr>
                  </a:outerShdw>
                </a:effectLst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>
                      <a:solidFill>
                        <a:srgbClr val="FFFFFF"/>
                      </a:solidFill>
                    </a:rPr>
                    <a:t>?</a:t>
                  </a:r>
                </a:p>
              </p:txBody>
            </p:sp>
            <p:sp>
              <p:nvSpPr>
                <p:cNvPr id="22558" name="Text Box 201"/>
                <p:cNvSpPr txBox="1">
                  <a:spLocks noChangeArrowheads="1"/>
                </p:cNvSpPr>
                <p:nvPr/>
              </p:nvSpPr>
              <p:spPr bwMode="auto">
                <a:xfrm flipH="1">
                  <a:off x="2640" y="2274"/>
                  <a:ext cx="292" cy="3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:r>
                    <a:rPr lang="en-US" sz="3600"/>
                    <a:t>?</a:t>
                  </a:r>
                </a:p>
              </p:txBody>
            </p:sp>
          </p:grpSp>
        </p:grpSp>
      </p:grpSp>
      <p:grpSp>
        <p:nvGrpSpPr>
          <p:cNvPr id="233" name="Group 232"/>
          <p:cNvGrpSpPr/>
          <p:nvPr/>
        </p:nvGrpSpPr>
        <p:grpSpPr>
          <a:xfrm>
            <a:off x="2057402" y="3077826"/>
            <a:ext cx="1938940" cy="843043"/>
            <a:chOff x="533400" y="3276600"/>
            <a:chExt cx="1938940" cy="843043"/>
          </a:xfrm>
          <a:effectLst>
            <a:glow rad="127000">
              <a:schemeClr val="bg1"/>
            </a:glow>
          </a:effectLst>
        </p:grpSpPr>
        <p:sp>
          <p:nvSpPr>
            <p:cNvPr id="205" name="Text Box 30"/>
            <p:cNvSpPr txBox="1">
              <a:spLocks noChangeArrowheads="1"/>
            </p:cNvSpPr>
            <p:nvPr/>
          </p:nvSpPr>
          <p:spPr bwMode="auto">
            <a:xfrm>
              <a:off x="533400" y="3352800"/>
              <a:ext cx="1447800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Scanning Tools </a:t>
              </a:r>
            </a:p>
          </p:txBody>
        </p:sp>
        <p:pic>
          <p:nvPicPr>
            <p:cNvPr id="207" name="Picture 65" descr="MCj03234020000[1]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276600"/>
              <a:ext cx="643540" cy="843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8" name="Group 227"/>
          <p:cNvGrpSpPr/>
          <p:nvPr/>
        </p:nvGrpSpPr>
        <p:grpSpPr>
          <a:xfrm>
            <a:off x="7467600" y="1630020"/>
            <a:ext cx="2286000" cy="914400"/>
            <a:chOff x="5943600" y="1828800"/>
            <a:chExt cx="2286000" cy="914400"/>
          </a:xfrm>
          <a:effectLst>
            <a:glow rad="127000">
              <a:schemeClr val="bg1"/>
            </a:glow>
          </a:effectLst>
        </p:grpSpPr>
        <p:sp>
          <p:nvSpPr>
            <p:cNvPr id="206" name="Text Box 31"/>
            <p:cNvSpPr txBox="1">
              <a:spLocks noChangeArrowheads="1"/>
            </p:cNvSpPr>
            <p:nvPr/>
          </p:nvSpPr>
          <p:spPr bwMode="auto">
            <a:xfrm>
              <a:off x="6858000" y="1828800"/>
              <a:ext cx="1371600" cy="584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Vendor Patches</a:t>
              </a:r>
            </a:p>
          </p:txBody>
        </p:sp>
        <p:pic>
          <p:nvPicPr>
            <p:cNvPr id="208" name="Picture 66" descr="MCj03233920000[1]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905000"/>
              <a:ext cx="959981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4" name="Group 233"/>
          <p:cNvGrpSpPr/>
          <p:nvPr/>
        </p:nvGrpSpPr>
        <p:grpSpPr>
          <a:xfrm>
            <a:off x="2895601" y="1858622"/>
            <a:ext cx="2033035" cy="740288"/>
            <a:chOff x="1371600" y="2057400"/>
            <a:chExt cx="2033035" cy="740288"/>
          </a:xfrm>
          <a:effectLst>
            <a:glow rad="127000">
              <a:schemeClr val="bg1"/>
            </a:glow>
          </a:effectLst>
        </p:grpSpPr>
        <p:sp>
          <p:nvSpPr>
            <p:cNvPr id="204" name="Text Box 29"/>
            <p:cNvSpPr txBox="1">
              <a:spLocks noChangeArrowheads="1"/>
            </p:cNvSpPr>
            <p:nvPr/>
          </p:nvSpPr>
          <p:spPr bwMode="auto">
            <a:xfrm>
              <a:off x="1371600" y="2057400"/>
              <a:ext cx="1219199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Priority Lists</a:t>
              </a:r>
            </a:p>
          </p:txBody>
        </p:sp>
        <p:pic>
          <p:nvPicPr>
            <p:cNvPr id="216" name="Picture 95" descr="MCj03079150000[1]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2076099"/>
              <a:ext cx="813835" cy="72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1" name="Group 230"/>
          <p:cNvGrpSpPr/>
          <p:nvPr/>
        </p:nvGrpSpPr>
        <p:grpSpPr>
          <a:xfrm>
            <a:off x="5562600" y="5506191"/>
            <a:ext cx="2057400" cy="1038718"/>
            <a:chOff x="4038600" y="5819280"/>
            <a:chExt cx="2057400" cy="1038719"/>
          </a:xfrm>
          <a:effectLst>
            <a:glow rad="127000">
              <a:schemeClr val="bg1"/>
            </a:glow>
          </a:effectLst>
        </p:grpSpPr>
        <p:sp>
          <p:nvSpPr>
            <p:cNvPr id="203" name="Text Box 28"/>
            <p:cNvSpPr txBox="1">
              <a:spLocks noChangeArrowheads="1"/>
            </p:cNvSpPr>
            <p:nvPr/>
          </p:nvSpPr>
          <p:spPr bwMode="auto">
            <a:xfrm>
              <a:off x="5181600" y="6273224"/>
              <a:ext cx="914400" cy="584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Web Sites</a:t>
              </a:r>
            </a:p>
          </p:txBody>
        </p:sp>
        <p:pic>
          <p:nvPicPr>
            <p:cNvPr id="217" name="Picture 96" descr="MCj03223490000[1]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5819280"/>
              <a:ext cx="1132843" cy="973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0" name="Group 229"/>
          <p:cNvGrpSpPr/>
          <p:nvPr/>
        </p:nvGrpSpPr>
        <p:grpSpPr>
          <a:xfrm>
            <a:off x="7696200" y="4754222"/>
            <a:ext cx="2819400" cy="990600"/>
            <a:chOff x="6172200" y="4953000"/>
            <a:chExt cx="2819400" cy="990600"/>
          </a:xfrm>
          <a:effectLst>
            <a:glow rad="127000">
              <a:schemeClr val="bg1"/>
            </a:glow>
          </a:effectLst>
        </p:grpSpPr>
        <p:grpSp>
          <p:nvGrpSpPr>
            <p:cNvPr id="209" name="Group 94"/>
            <p:cNvGrpSpPr>
              <a:grpSpLocks/>
            </p:cNvGrpSpPr>
            <p:nvPr/>
          </p:nvGrpSpPr>
          <p:grpSpPr bwMode="auto">
            <a:xfrm>
              <a:off x="6172200" y="5181600"/>
              <a:ext cx="923022" cy="762000"/>
              <a:chOff x="2304" y="2208"/>
              <a:chExt cx="508" cy="510"/>
            </a:xfrm>
          </p:grpSpPr>
          <p:sp>
            <p:nvSpPr>
              <p:cNvPr id="210" name="AutoShape 87"/>
              <p:cNvSpPr>
                <a:spLocks noChangeAspect="1" noChangeArrowheads="1" noTextEdit="1"/>
              </p:cNvSpPr>
              <p:nvPr/>
            </p:nvSpPr>
            <p:spPr bwMode="auto">
              <a:xfrm>
                <a:off x="2304" y="2208"/>
                <a:ext cx="508" cy="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2460" y="2232"/>
                <a:ext cx="136" cy="135"/>
              </a:xfrm>
              <a:custGeom>
                <a:avLst/>
                <a:gdLst>
                  <a:gd name="T0" fmla="*/ 542 w 542"/>
                  <a:gd name="T1" fmla="*/ 538 h 538"/>
                  <a:gd name="T2" fmla="*/ 0 w 542"/>
                  <a:gd name="T3" fmla="*/ 537 h 538"/>
                  <a:gd name="T4" fmla="*/ 77 w 542"/>
                  <a:gd name="T5" fmla="*/ 0 h 538"/>
                  <a:gd name="T6" fmla="*/ 126 w 542"/>
                  <a:gd name="T7" fmla="*/ 11 h 538"/>
                  <a:gd name="T8" fmla="*/ 172 w 542"/>
                  <a:gd name="T9" fmla="*/ 27 h 538"/>
                  <a:gd name="T10" fmla="*/ 216 w 542"/>
                  <a:gd name="T11" fmla="*/ 46 h 538"/>
                  <a:gd name="T12" fmla="*/ 258 w 542"/>
                  <a:gd name="T13" fmla="*/ 68 h 538"/>
                  <a:gd name="T14" fmla="*/ 298 w 542"/>
                  <a:gd name="T15" fmla="*/ 94 h 538"/>
                  <a:gd name="T16" fmla="*/ 336 w 542"/>
                  <a:gd name="T17" fmla="*/ 123 h 538"/>
                  <a:gd name="T18" fmla="*/ 371 w 542"/>
                  <a:gd name="T19" fmla="*/ 154 h 538"/>
                  <a:gd name="T20" fmla="*/ 403 w 542"/>
                  <a:gd name="T21" fmla="*/ 188 h 538"/>
                  <a:gd name="T22" fmla="*/ 432 w 542"/>
                  <a:gd name="T23" fmla="*/ 225 h 538"/>
                  <a:gd name="T24" fmla="*/ 458 w 542"/>
                  <a:gd name="T25" fmla="*/ 264 h 538"/>
                  <a:gd name="T26" fmla="*/ 482 w 542"/>
                  <a:gd name="T27" fmla="*/ 305 h 538"/>
                  <a:gd name="T28" fmla="*/ 500 w 542"/>
                  <a:gd name="T29" fmla="*/ 348 h 538"/>
                  <a:gd name="T30" fmla="*/ 516 w 542"/>
                  <a:gd name="T31" fmla="*/ 394 h 538"/>
                  <a:gd name="T32" fmla="*/ 529 w 542"/>
                  <a:gd name="T33" fmla="*/ 440 h 538"/>
                  <a:gd name="T34" fmla="*/ 537 w 542"/>
                  <a:gd name="T35" fmla="*/ 488 h 538"/>
                  <a:gd name="T36" fmla="*/ 542 w 542"/>
                  <a:gd name="T37" fmla="*/ 538 h 53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2"/>
                  <a:gd name="T58" fmla="*/ 0 h 538"/>
                  <a:gd name="T59" fmla="*/ 542 w 542"/>
                  <a:gd name="T60" fmla="*/ 538 h 53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2" h="538">
                    <a:moveTo>
                      <a:pt x="542" y="538"/>
                    </a:moveTo>
                    <a:lnTo>
                      <a:pt x="0" y="537"/>
                    </a:lnTo>
                    <a:lnTo>
                      <a:pt x="77" y="0"/>
                    </a:lnTo>
                    <a:lnTo>
                      <a:pt x="126" y="11"/>
                    </a:lnTo>
                    <a:lnTo>
                      <a:pt x="172" y="27"/>
                    </a:lnTo>
                    <a:lnTo>
                      <a:pt x="216" y="46"/>
                    </a:lnTo>
                    <a:lnTo>
                      <a:pt x="258" y="68"/>
                    </a:lnTo>
                    <a:lnTo>
                      <a:pt x="298" y="94"/>
                    </a:lnTo>
                    <a:lnTo>
                      <a:pt x="336" y="123"/>
                    </a:lnTo>
                    <a:lnTo>
                      <a:pt x="371" y="154"/>
                    </a:lnTo>
                    <a:lnTo>
                      <a:pt x="403" y="188"/>
                    </a:lnTo>
                    <a:lnTo>
                      <a:pt x="432" y="225"/>
                    </a:lnTo>
                    <a:lnTo>
                      <a:pt x="458" y="264"/>
                    </a:lnTo>
                    <a:lnTo>
                      <a:pt x="482" y="305"/>
                    </a:lnTo>
                    <a:lnTo>
                      <a:pt x="500" y="348"/>
                    </a:lnTo>
                    <a:lnTo>
                      <a:pt x="516" y="394"/>
                    </a:lnTo>
                    <a:lnTo>
                      <a:pt x="529" y="440"/>
                    </a:lnTo>
                    <a:lnTo>
                      <a:pt x="537" y="488"/>
                    </a:lnTo>
                    <a:lnTo>
                      <a:pt x="542" y="53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2350" y="2230"/>
                <a:ext cx="114" cy="129"/>
              </a:xfrm>
              <a:custGeom>
                <a:avLst/>
                <a:gdLst>
                  <a:gd name="T0" fmla="*/ 459 w 459"/>
                  <a:gd name="T1" fmla="*/ 2 h 516"/>
                  <a:gd name="T2" fmla="*/ 385 w 459"/>
                  <a:gd name="T3" fmla="*/ 516 h 516"/>
                  <a:gd name="T4" fmla="*/ 0 w 459"/>
                  <a:gd name="T5" fmla="*/ 169 h 516"/>
                  <a:gd name="T6" fmla="*/ 24 w 459"/>
                  <a:gd name="T7" fmla="*/ 147 h 516"/>
                  <a:gd name="T8" fmla="*/ 49 w 459"/>
                  <a:gd name="T9" fmla="*/ 126 h 516"/>
                  <a:gd name="T10" fmla="*/ 74 w 459"/>
                  <a:gd name="T11" fmla="*/ 106 h 516"/>
                  <a:gd name="T12" fmla="*/ 100 w 459"/>
                  <a:gd name="T13" fmla="*/ 88 h 516"/>
                  <a:gd name="T14" fmla="*/ 126 w 459"/>
                  <a:gd name="T15" fmla="*/ 72 h 516"/>
                  <a:gd name="T16" fmla="*/ 154 w 459"/>
                  <a:gd name="T17" fmla="*/ 57 h 516"/>
                  <a:gd name="T18" fmla="*/ 182 w 459"/>
                  <a:gd name="T19" fmla="*/ 45 h 516"/>
                  <a:gd name="T20" fmla="*/ 211 w 459"/>
                  <a:gd name="T21" fmla="*/ 33 h 516"/>
                  <a:gd name="T22" fmla="*/ 240 w 459"/>
                  <a:gd name="T23" fmla="*/ 24 h 516"/>
                  <a:gd name="T24" fmla="*/ 270 w 459"/>
                  <a:gd name="T25" fmla="*/ 15 h 516"/>
                  <a:gd name="T26" fmla="*/ 300 w 459"/>
                  <a:gd name="T27" fmla="*/ 9 h 516"/>
                  <a:gd name="T28" fmla="*/ 331 w 459"/>
                  <a:gd name="T29" fmla="*/ 5 h 516"/>
                  <a:gd name="T30" fmla="*/ 362 w 459"/>
                  <a:gd name="T31" fmla="*/ 1 h 516"/>
                  <a:gd name="T32" fmla="*/ 394 w 459"/>
                  <a:gd name="T33" fmla="*/ 0 h 516"/>
                  <a:gd name="T34" fmla="*/ 427 w 459"/>
                  <a:gd name="T35" fmla="*/ 0 h 516"/>
                  <a:gd name="T36" fmla="*/ 459 w 459"/>
                  <a:gd name="T37" fmla="*/ 2 h 5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59"/>
                  <a:gd name="T58" fmla="*/ 0 h 516"/>
                  <a:gd name="T59" fmla="*/ 459 w 459"/>
                  <a:gd name="T60" fmla="*/ 516 h 51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59" h="516">
                    <a:moveTo>
                      <a:pt x="459" y="2"/>
                    </a:moveTo>
                    <a:lnTo>
                      <a:pt x="385" y="516"/>
                    </a:lnTo>
                    <a:lnTo>
                      <a:pt x="0" y="169"/>
                    </a:lnTo>
                    <a:lnTo>
                      <a:pt x="24" y="147"/>
                    </a:lnTo>
                    <a:lnTo>
                      <a:pt x="49" y="126"/>
                    </a:lnTo>
                    <a:lnTo>
                      <a:pt x="74" y="106"/>
                    </a:lnTo>
                    <a:lnTo>
                      <a:pt x="100" y="88"/>
                    </a:lnTo>
                    <a:lnTo>
                      <a:pt x="126" y="72"/>
                    </a:lnTo>
                    <a:lnTo>
                      <a:pt x="154" y="57"/>
                    </a:lnTo>
                    <a:lnTo>
                      <a:pt x="182" y="45"/>
                    </a:lnTo>
                    <a:lnTo>
                      <a:pt x="211" y="33"/>
                    </a:lnTo>
                    <a:lnTo>
                      <a:pt x="240" y="24"/>
                    </a:lnTo>
                    <a:lnTo>
                      <a:pt x="270" y="15"/>
                    </a:lnTo>
                    <a:lnTo>
                      <a:pt x="300" y="9"/>
                    </a:lnTo>
                    <a:lnTo>
                      <a:pt x="331" y="5"/>
                    </a:lnTo>
                    <a:lnTo>
                      <a:pt x="362" y="1"/>
                    </a:lnTo>
                    <a:lnTo>
                      <a:pt x="394" y="0"/>
                    </a:lnTo>
                    <a:lnTo>
                      <a:pt x="427" y="0"/>
                    </a:lnTo>
                    <a:lnTo>
                      <a:pt x="459" y="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2307" y="2283"/>
                <a:ext cx="149" cy="236"/>
              </a:xfrm>
              <a:custGeom>
                <a:avLst/>
                <a:gdLst>
                  <a:gd name="T0" fmla="*/ 2 w 597"/>
                  <a:gd name="T1" fmla="*/ 414 h 942"/>
                  <a:gd name="T2" fmla="*/ 0 w 597"/>
                  <a:gd name="T3" fmla="*/ 357 h 942"/>
                  <a:gd name="T4" fmla="*/ 2 w 597"/>
                  <a:gd name="T5" fmla="*/ 301 h 942"/>
                  <a:gd name="T6" fmla="*/ 10 w 597"/>
                  <a:gd name="T7" fmla="*/ 246 h 942"/>
                  <a:gd name="T8" fmla="*/ 24 w 597"/>
                  <a:gd name="T9" fmla="*/ 194 h 942"/>
                  <a:gd name="T10" fmla="*/ 43 w 597"/>
                  <a:gd name="T11" fmla="*/ 142 h 942"/>
                  <a:gd name="T12" fmla="*/ 66 w 597"/>
                  <a:gd name="T13" fmla="*/ 93 h 942"/>
                  <a:gd name="T14" fmla="*/ 95 w 597"/>
                  <a:gd name="T15" fmla="*/ 45 h 942"/>
                  <a:gd name="T16" fmla="*/ 129 w 597"/>
                  <a:gd name="T17" fmla="*/ 0 h 942"/>
                  <a:gd name="T18" fmla="*/ 545 w 597"/>
                  <a:gd name="T19" fmla="*/ 377 h 942"/>
                  <a:gd name="T20" fmla="*/ 542 w 597"/>
                  <a:gd name="T21" fmla="*/ 396 h 942"/>
                  <a:gd name="T22" fmla="*/ 549 w 597"/>
                  <a:gd name="T23" fmla="*/ 396 h 942"/>
                  <a:gd name="T24" fmla="*/ 597 w 597"/>
                  <a:gd name="T25" fmla="*/ 942 h 942"/>
                  <a:gd name="T26" fmla="*/ 540 w 597"/>
                  <a:gd name="T27" fmla="*/ 941 h 942"/>
                  <a:gd name="T28" fmla="*/ 484 w 597"/>
                  <a:gd name="T29" fmla="*/ 935 h 942"/>
                  <a:gd name="T30" fmla="*/ 430 w 597"/>
                  <a:gd name="T31" fmla="*/ 923 h 942"/>
                  <a:gd name="T32" fmla="*/ 379 w 597"/>
                  <a:gd name="T33" fmla="*/ 906 h 942"/>
                  <a:gd name="T34" fmla="*/ 328 w 597"/>
                  <a:gd name="T35" fmla="*/ 885 h 942"/>
                  <a:gd name="T36" fmla="*/ 281 w 597"/>
                  <a:gd name="T37" fmla="*/ 860 h 942"/>
                  <a:gd name="T38" fmla="*/ 236 w 597"/>
                  <a:gd name="T39" fmla="*/ 831 h 942"/>
                  <a:gd name="T40" fmla="*/ 194 w 597"/>
                  <a:gd name="T41" fmla="*/ 797 h 942"/>
                  <a:gd name="T42" fmla="*/ 156 w 597"/>
                  <a:gd name="T43" fmla="*/ 759 h 942"/>
                  <a:gd name="T44" fmla="*/ 121 w 597"/>
                  <a:gd name="T45" fmla="*/ 719 h 942"/>
                  <a:gd name="T46" fmla="*/ 90 w 597"/>
                  <a:gd name="T47" fmla="*/ 675 h 942"/>
                  <a:gd name="T48" fmla="*/ 63 w 597"/>
                  <a:gd name="T49" fmla="*/ 627 h 942"/>
                  <a:gd name="T50" fmla="*/ 41 w 597"/>
                  <a:gd name="T51" fmla="*/ 578 h 942"/>
                  <a:gd name="T52" fmla="*/ 23 w 597"/>
                  <a:gd name="T53" fmla="*/ 525 h 942"/>
                  <a:gd name="T54" fmla="*/ 9 w 597"/>
                  <a:gd name="T55" fmla="*/ 471 h 942"/>
                  <a:gd name="T56" fmla="*/ 2 w 597"/>
                  <a:gd name="T57" fmla="*/ 414 h 9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97"/>
                  <a:gd name="T88" fmla="*/ 0 h 942"/>
                  <a:gd name="T89" fmla="*/ 597 w 597"/>
                  <a:gd name="T90" fmla="*/ 942 h 9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97" h="942">
                    <a:moveTo>
                      <a:pt x="2" y="414"/>
                    </a:moveTo>
                    <a:lnTo>
                      <a:pt x="0" y="357"/>
                    </a:lnTo>
                    <a:lnTo>
                      <a:pt x="2" y="301"/>
                    </a:lnTo>
                    <a:lnTo>
                      <a:pt x="10" y="246"/>
                    </a:lnTo>
                    <a:lnTo>
                      <a:pt x="24" y="194"/>
                    </a:lnTo>
                    <a:lnTo>
                      <a:pt x="43" y="142"/>
                    </a:lnTo>
                    <a:lnTo>
                      <a:pt x="66" y="93"/>
                    </a:lnTo>
                    <a:lnTo>
                      <a:pt x="95" y="45"/>
                    </a:lnTo>
                    <a:lnTo>
                      <a:pt x="129" y="0"/>
                    </a:lnTo>
                    <a:lnTo>
                      <a:pt x="545" y="377"/>
                    </a:lnTo>
                    <a:lnTo>
                      <a:pt x="542" y="396"/>
                    </a:lnTo>
                    <a:lnTo>
                      <a:pt x="549" y="396"/>
                    </a:lnTo>
                    <a:lnTo>
                      <a:pt x="597" y="942"/>
                    </a:lnTo>
                    <a:lnTo>
                      <a:pt x="540" y="941"/>
                    </a:lnTo>
                    <a:lnTo>
                      <a:pt x="484" y="935"/>
                    </a:lnTo>
                    <a:lnTo>
                      <a:pt x="430" y="923"/>
                    </a:lnTo>
                    <a:lnTo>
                      <a:pt x="379" y="906"/>
                    </a:lnTo>
                    <a:lnTo>
                      <a:pt x="328" y="885"/>
                    </a:lnTo>
                    <a:lnTo>
                      <a:pt x="281" y="860"/>
                    </a:lnTo>
                    <a:lnTo>
                      <a:pt x="236" y="831"/>
                    </a:lnTo>
                    <a:lnTo>
                      <a:pt x="194" y="797"/>
                    </a:lnTo>
                    <a:lnTo>
                      <a:pt x="156" y="759"/>
                    </a:lnTo>
                    <a:lnTo>
                      <a:pt x="121" y="719"/>
                    </a:lnTo>
                    <a:lnTo>
                      <a:pt x="90" y="675"/>
                    </a:lnTo>
                    <a:lnTo>
                      <a:pt x="63" y="627"/>
                    </a:lnTo>
                    <a:lnTo>
                      <a:pt x="41" y="578"/>
                    </a:lnTo>
                    <a:lnTo>
                      <a:pt x="23" y="525"/>
                    </a:lnTo>
                    <a:lnTo>
                      <a:pt x="9" y="471"/>
                    </a:lnTo>
                    <a:lnTo>
                      <a:pt x="2" y="4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2460" y="2382"/>
                <a:ext cx="136" cy="135"/>
              </a:xfrm>
              <a:custGeom>
                <a:avLst/>
                <a:gdLst>
                  <a:gd name="T0" fmla="*/ 47 w 544"/>
                  <a:gd name="T1" fmla="*/ 541 h 541"/>
                  <a:gd name="T2" fmla="*/ 0 w 544"/>
                  <a:gd name="T3" fmla="*/ 0 h 541"/>
                  <a:gd name="T4" fmla="*/ 544 w 544"/>
                  <a:gd name="T5" fmla="*/ 1 h 541"/>
                  <a:gd name="T6" fmla="*/ 538 w 544"/>
                  <a:gd name="T7" fmla="*/ 52 h 541"/>
                  <a:gd name="T8" fmla="*/ 529 w 544"/>
                  <a:gd name="T9" fmla="*/ 102 h 541"/>
                  <a:gd name="T10" fmla="*/ 516 w 544"/>
                  <a:gd name="T11" fmla="*/ 150 h 541"/>
                  <a:gd name="T12" fmla="*/ 498 w 544"/>
                  <a:gd name="T13" fmla="*/ 197 h 541"/>
                  <a:gd name="T14" fmla="*/ 477 w 544"/>
                  <a:gd name="T15" fmla="*/ 242 h 541"/>
                  <a:gd name="T16" fmla="*/ 453 w 544"/>
                  <a:gd name="T17" fmla="*/ 284 h 541"/>
                  <a:gd name="T18" fmla="*/ 425 w 544"/>
                  <a:gd name="T19" fmla="*/ 324 h 541"/>
                  <a:gd name="T20" fmla="*/ 393 w 544"/>
                  <a:gd name="T21" fmla="*/ 361 h 541"/>
                  <a:gd name="T22" fmla="*/ 358 w 544"/>
                  <a:gd name="T23" fmla="*/ 396 h 541"/>
                  <a:gd name="T24" fmla="*/ 321 w 544"/>
                  <a:gd name="T25" fmla="*/ 426 h 541"/>
                  <a:gd name="T26" fmla="*/ 281 w 544"/>
                  <a:gd name="T27" fmla="*/ 455 h 541"/>
                  <a:gd name="T28" fmla="*/ 238 w 544"/>
                  <a:gd name="T29" fmla="*/ 480 h 541"/>
                  <a:gd name="T30" fmla="*/ 194 w 544"/>
                  <a:gd name="T31" fmla="*/ 501 h 541"/>
                  <a:gd name="T32" fmla="*/ 147 w 544"/>
                  <a:gd name="T33" fmla="*/ 518 h 541"/>
                  <a:gd name="T34" fmla="*/ 97 w 544"/>
                  <a:gd name="T35" fmla="*/ 531 h 541"/>
                  <a:gd name="T36" fmla="*/ 47 w 544"/>
                  <a:gd name="T37" fmla="*/ 541 h 54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4"/>
                  <a:gd name="T58" fmla="*/ 0 h 541"/>
                  <a:gd name="T59" fmla="*/ 544 w 544"/>
                  <a:gd name="T60" fmla="*/ 541 h 54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4" h="541">
                    <a:moveTo>
                      <a:pt x="47" y="541"/>
                    </a:moveTo>
                    <a:lnTo>
                      <a:pt x="0" y="0"/>
                    </a:lnTo>
                    <a:lnTo>
                      <a:pt x="544" y="1"/>
                    </a:lnTo>
                    <a:lnTo>
                      <a:pt x="538" y="52"/>
                    </a:lnTo>
                    <a:lnTo>
                      <a:pt x="529" y="102"/>
                    </a:lnTo>
                    <a:lnTo>
                      <a:pt x="516" y="150"/>
                    </a:lnTo>
                    <a:lnTo>
                      <a:pt x="498" y="197"/>
                    </a:lnTo>
                    <a:lnTo>
                      <a:pt x="477" y="242"/>
                    </a:lnTo>
                    <a:lnTo>
                      <a:pt x="453" y="284"/>
                    </a:lnTo>
                    <a:lnTo>
                      <a:pt x="425" y="324"/>
                    </a:lnTo>
                    <a:lnTo>
                      <a:pt x="393" y="361"/>
                    </a:lnTo>
                    <a:lnTo>
                      <a:pt x="358" y="396"/>
                    </a:lnTo>
                    <a:lnTo>
                      <a:pt x="321" y="426"/>
                    </a:lnTo>
                    <a:lnTo>
                      <a:pt x="281" y="455"/>
                    </a:lnTo>
                    <a:lnTo>
                      <a:pt x="238" y="480"/>
                    </a:lnTo>
                    <a:lnTo>
                      <a:pt x="194" y="501"/>
                    </a:lnTo>
                    <a:lnTo>
                      <a:pt x="147" y="518"/>
                    </a:lnTo>
                    <a:lnTo>
                      <a:pt x="97" y="531"/>
                    </a:lnTo>
                    <a:lnTo>
                      <a:pt x="47" y="54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215" name="Freeform 93"/>
              <p:cNvSpPr>
                <a:spLocks/>
              </p:cNvSpPr>
              <p:nvPr/>
            </p:nvSpPr>
            <p:spPr bwMode="auto">
              <a:xfrm>
                <a:off x="2310" y="2211"/>
                <a:ext cx="501" cy="507"/>
              </a:xfrm>
              <a:custGeom>
                <a:avLst/>
                <a:gdLst>
                  <a:gd name="T0" fmla="*/ 1906 w 2003"/>
                  <a:gd name="T1" fmla="*/ 539 h 2027"/>
                  <a:gd name="T2" fmla="*/ 1847 w 2003"/>
                  <a:gd name="T3" fmla="*/ 425 h 2027"/>
                  <a:gd name="T4" fmla="*/ 1773 w 2003"/>
                  <a:gd name="T5" fmla="*/ 322 h 2027"/>
                  <a:gd name="T6" fmla="*/ 1689 w 2003"/>
                  <a:gd name="T7" fmla="*/ 232 h 2027"/>
                  <a:gd name="T8" fmla="*/ 1594 w 2003"/>
                  <a:gd name="T9" fmla="*/ 154 h 2027"/>
                  <a:gd name="T10" fmla="*/ 1543 w 2003"/>
                  <a:gd name="T11" fmla="*/ 120 h 2027"/>
                  <a:gd name="T12" fmla="*/ 1487 w 2003"/>
                  <a:gd name="T13" fmla="*/ 87 h 2027"/>
                  <a:gd name="T14" fmla="*/ 1429 w 2003"/>
                  <a:gd name="T15" fmla="*/ 58 h 2027"/>
                  <a:gd name="T16" fmla="*/ 1319 w 2003"/>
                  <a:gd name="T17" fmla="*/ 19 h 2027"/>
                  <a:gd name="T18" fmla="*/ 1189 w 2003"/>
                  <a:gd name="T19" fmla="*/ 1 h 2027"/>
                  <a:gd name="T20" fmla="*/ 1053 w 2003"/>
                  <a:gd name="T21" fmla="*/ 7 h 2027"/>
                  <a:gd name="T22" fmla="*/ 965 w 2003"/>
                  <a:gd name="T23" fmla="*/ 22 h 2027"/>
                  <a:gd name="T24" fmla="*/ 909 w 2003"/>
                  <a:gd name="T25" fmla="*/ 35 h 2027"/>
                  <a:gd name="T26" fmla="*/ 854 w 2003"/>
                  <a:gd name="T27" fmla="*/ 53 h 2027"/>
                  <a:gd name="T28" fmla="*/ 900 w 2003"/>
                  <a:gd name="T29" fmla="*/ 106 h 2027"/>
                  <a:gd name="T30" fmla="*/ 1065 w 2003"/>
                  <a:gd name="T31" fmla="*/ 250 h 2027"/>
                  <a:gd name="T32" fmla="*/ 1170 w 2003"/>
                  <a:gd name="T33" fmla="*/ 443 h 2027"/>
                  <a:gd name="T34" fmla="*/ 1205 w 2003"/>
                  <a:gd name="T35" fmla="*/ 623 h 2027"/>
                  <a:gd name="T36" fmla="*/ 1173 w 2003"/>
                  <a:gd name="T37" fmla="*/ 852 h 2027"/>
                  <a:gd name="T38" fmla="*/ 1037 w 2003"/>
                  <a:gd name="T39" fmla="*/ 1087 h 2027"/>
                  <a:gd name="T40" fmla="*/ 814 w 2003"/>
                  <a:gd name="T41" fmla="*/ 1242 h 2027"/>
                  <a:gd name="T42" fmla="*/ 589 w 2003"/>
                  <a:gd name="T43" fmla="*/ 1292 h 2027"/>
                  <a:gd name="T44" fmla="*/ 409 w 2003"/>
                  <a:gd name="T45" fmla="*/ 1272 h 2027"/>
                  <a:gd name="T46" fmla="*/ 209 w 2003"/>
                  <a:gd name="T47" fmla="*/ 1184 h 2027"/>
                  <a:gd name="T48" fmla="*/ 51 w 2003"/>
                  <a:gd name="T49" fmla="*/ 1034 h 2027"/>
                  <a:gd name="T50" fmla="*/ 0 w 2003"/>
                  <a:gd name="T51" fmla="*/ 1002 h 2027"/>
                  <a:gd name="T52" fmla="*/ 24 w 2003"/>
                  <a:gd name="T53" fmla="*/ 1201 h 2027"/>
                  <a:gd name="T54" fmla="*/ 110 w 2003"/>
                  <a:gd name="T55" fmla="*/ 1355 h 2027"/>
                  <a:gd name="T56" fmla="*/ 182 w 2003"/>
                  <a:gd name="T57" fmla="*/ 1419 h 2027"/>
                  <a:gd name="T58" fmla="*/ 271 w 2003"/>
                  <a:gd name="T59" fmla="*/ 1467 h 2027"/>
                  <a:gd name="T60" fmla="*/ 376 w 2003"/>
                  <a:gd name="T61" fmla="*/ 1503 h 2027"/>
                  <a:gd name="T62" fmla="*/ 461 w 2003"/>
                  <a:gd name="T63" fmla="*/ 1521 h 2027"/>
                  <a:gd name="T64" fmla="*/ 553 w 2003"/>
                  <a:gd name="T65" fmla="*/ 1533 h 2027"/>
                  <a:gd name="T66" fmla="*/ 653 w 2003"/>
                  <a:gd name="T67" fmla="*/ 1541 h 2027"/>
                  <a:gd name="T68" fmla="*/ 692 w 2003"/>
                  <a:gd name="T69" fmla="*/ 1543 h 2027"/>
                  <a:gd name="T70" fmla="*/ 709 w 2003"/>
                  <a:gd name="T71" fmla="*/ 1364 h 2027"/>
                  <a:gd name="T72" fmla="*/ 891 w 2003"/>
                  <a:gd name="T73" fmla="*/ 1621 h 2027"/>
                  <a:gd name="T74" fmla="*/ 964 w 2003"/>
                  <a:gd name="T75" fmla="*/ 1686 h 2027"/>
                  <a:gd name="T76" fmla="*/ 1048 w 2003"/>
                  <a:gd name="T77" fmla="*/ 1781 h 2027"/>
                  <a:gd name="T78" fmla="*/ 1117 w 2003"/>
                  <a:gd name="T79" fmla="*/ 1860 h 2027"/>
                  <a:gd name="T80" fmla="*/ 1193 w 2003"/>
                  <a:gd name="T81" fmla="*/ 1932 h 2027"/>
                  <a:gd name="T82" fmla="*/ 1273 w 2003"/>
                  <a:gd name="T83" fmla="*/ 1984 h 2027"/>
                  <a:gd name="T84" fmla="*/ 1328 w 2003"/>
                  <a:gd name="T85" fmla="*/ 2007 h 2027"/>
                  <a:gd name="T86" fmla="*/ 1389 w 2003"/>
                  <a:gd name="T87" fmla="*/ 2022 h 2027"/>
                  <a:gd name="T88" fmla="*/ 1457 w 2003"/>
                  <a:gd name="T89" fmla="*/ 2027 h 2027"/>
                  <a:gd name="T90" fmla="*/ 1524 w 2003"/>
                  <a:gd name="T91" fmla="*/ 2020 h 2027"/>
                  <a:gd name="T92" fmla="*/ 1586 w 2003"/>
                  <a:gd name="T93" fmla="*/ 1996 h 2027"/>
                  <a:gd name="T94" fmla="*/ 1646 w 2003"/>
                  <a:gd name="T95" fmla="*/ 1960 h 2027"/>
                  <a:gd name="T96" fmla="*/ 1745 w 2003"/>
                  <a:gd name="T97" fmla="*/ 1862 h 2027"/>
                  <a:gd name="T98" fmla="*/ 1023 w 2003"/>
                  <a:gd name="T99" fmla="*/ 1748 h 2027"/>
                  <a:gd name="T100" fmla="*/ 1152 w 2003"/>
                  <a:gd name="T101" fmla="*/ 1686 h 2027"/>
                  <a:gd name="T102" fmla="*/ 1611 w 2003"/>
                  <a:gd name="T103" fmla="*/ 1686 h 2027"/>
                  <a:gd name="T104" fmla="*/ 1870 w 2003"/>
                  <a:gd name="T105" fmla="*/ 1652 h 2027"/>
                  <a:gd name="T106" fmla="*/ 1938 w 2003"/>
                  <a:gd name="T107" fmla="*/ 1467 h 2027"/>
                  <a:gd name="T108" fmla="*/ 1983 w 2003"/>
                  <a:gd name="T109" fmla="*/ 1267 h 2027"/>
                  <a:gd name="T110" fmla="*/ 2002 w 2003"/>
                  <a:gd name="T111" fmla="*/ 1065 h 2027"/>
                  <a:gd name="T112" fmla="*/ 1983 w 2003"/>
                  <a:gd name="T113" fmla="*/ 789 h 202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03"/>
                  <a:gd name="T172" fmla="*/ 0 h 2027"/>
                  <a:gd name="T173" fmla="*/ 2003 w 2003"/>
                  <a:gd name="T174" fmla="*/ 2027 h 202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03" h="2027">
                    <a:moveTo>
                      <a:pt x="1944" y="634"/>
                    </a:moveTo>
                    <a:lnTo>
                      <a:pt x="1935" y="610"/>
                    </a:lnTo>
                    <a:lnTo>
                      <a:pt x="1926" y="586"/>
                    </a:lnTo>
                    <a:lnTo>
                      <a:pt x="1916" y="562"/>
                    </a:lnTo>
                    <a:lnTo>
                      <a:pt x="1906" y="539"/>
                    </a:lnTo>
                    <a:lnTo>
                      <a:pt x="1895" y="514"/>
                    </a:lnTo>
                    <a:lnTo>
                      <a:pt x="1884" y="492"/>
                    </a:lnTo>
                    <a:lnTo>
                      <a:pt x="1872" y="469"/>
                    </a:lnTo>
                    <a:lnTo>
                      <a:pt x="1860" y="447"/>
                    </a:lnTo>
                    <a:lnTo>
                      <a:pt x="1847" y="425"/>
                    </a:lnTo>
                    <a:lnTo>
                      <a:pt x="1833" y="404"/>
                    </a:lnTo>
                    <a:lnTo>
                      <a:pt x="1820" y="383"/>
                    </a:lnTo>
                    <a:lnTo>
                      <a:pt x="1805" y="362"/>
                    </a:lnTo>
                    <a:lnTo>
                      <a:pt x="1789" y="342"/>
                    </a:lnTo>
                    <a:lnTo>
                      <a:pt x="1773" y="322"/>
                    </a:lnTo>
                    <a:lnTo>
                      <a:pt x="1756" y="302"/>
                    </a:lnTo>
                    <a:lnTo>
                      <a:pt x="1740" y="283"/>
                    </a:lnTo>
                    <a:lnTo>
                      <a:pt x="1723" y="266"/>
                    </a:lnTo>
                    <a:lnTo>
                      <a:pt x="1706" y="249"/>
                    </a:lnTo>
                    <a:lnTo>
                      <a:pt x="1689" y="232"/>
                    </a:lnTo>
                    <a:lnTo>
                      <a:pt x="1671" y="215"/>
                    </a:lnTo>
                    <a:lnTo>
                      <a:pt x="1652" y="200"/>
                    </a:lnTo>
                    <a:lnTo>
                      <a:pt x="1633" y="184"/>
                    </a:lnTo>
                    <a:lnTo>
                      <a:pt x="1614" y="169"/>
                    </a:lnTo>
                    <a:lnTo>
                      <a:pt x="1594" y="154"/>
                    </a:lnTo>
                    <a:lnTo>
                      <a:pt x="1584" y="147"/>
                    </a:lnTo>
                    <a:lnTo>
                      <a:pt x="1574" y="140"/>
                    </a:lnTo>
                    <a:lnTo>
                      <a:pt x="1564" y="133"/>
                    </a:lnTo>
                    <a:lnTo>
                      <a:pt x="1553" y="126"/>
                    </a:lnTo>
                    <a:lnTo>
                      <a:pt x="1543" y="120"/>
                    </a:lnTo>
                    <a:lnTo>
                      <a:pt x="1531" y="112"/>
                    </a:lnTo>
                    <a:lnTo>
                      <a:pt x="1521" y="106"/>
                    </a:lnTo>
                    <a:lnTo>
                      <a:pt x="1510" y="100"/>
                    </a:lnTo>
                    <a:lnTo>
                      <a:pt x="1498" y="93"/>
                    </a:lnTo>
                    <a:lnTo>
                      <a:pt x="1487" y="87"/>
                    </a:lnTo>
                    <a:lnTo>
                      <a:pt x="1475" y="81"/>
                    </a:lnTo>
                    <a:lnTo>
                      <a:pt x="1464" y="75"/>
                    </a:lnTo>
                    <a:lnTo>
                      <a:pt x="1452" y="69"/>
                    </a:lnTo>
                    <a:lnTo>
                      <a:pt x="1441" y="64"/>
                    </a:lnTo>
                    <a:lnTo>
                      <a:pt x="1429" y="58"/>
                    </a:lnTo>
                    <a:lnTo>
                      <a:pt x="1416" y="52"/>
                    </a:lnTo>
                    <a:lnTo>
                      <a:pt x="1393" y="42"/>
                    </a:lnTo>
                    <a:lnTo>
                      <a:pt x="1369" y="33"/>
                    </a:lnTo>
                    <a:lnTo>
                      <a:pt x="1345" y="25"/>
                    </a:lnTo>
                    <a:lnTo>
                      <a:pt x="1319" y="19"/>
                    </a:lnTo>
                    <a:lnTo>
                      <a:pt x="1294" y="13"/>
                    </a:lnTo>
                    <a:lnTo>
                      <a:pt x="1268" y="8"/>
                    </a:lnTo>
                    <a:lnTo>
                      <a:pt x="1243" y="5"/>
                    </a:lnTo>
                    <a:lnTo>
                      <a:pt x="1216" y="2"/>
                    </a:lnTo>
                    <a:lnTo>
                      <a:pt x="1189" y="1"/>
                    </a:lnTo>
                    <a:lnTo>
                      <a:pt x="1163" y="0"/>
                    </a:lnTo>
                    <a:lnTo>
                      <a:pt x="1135" y="0"/>
                    </a:lnTo>
                    <a:lnTo>
                      <a:pt x="1108" y="1"/>
                    </a:lnTo>
                    <a:lnTo>
                      <a:pt x="1080" y="4"/>
                    </a:lnTo>
                    <a:lnTo>
                      <a:pt x="1053" y="7"/>
                    </a:lnTo>
                    <a:lnTo>
                      <a:pt x="1025" y="10"/>
                    </a:lnTo>
                    <a:lnTo>
                      <a:pt x="997" y="15"/>
                    </a:lnTo>
                    <a:lnTo>
                      <a:pt x="987" y="18"/>
                    </a:lnTo>
                    <a:lnTo>
                      <a:pt x="975" y="20"/>
                    </a:lnTo>
                    <a:lnTo>
                      <a:pt x="965" y="22"/>
                    </a:lnTo>
                    <a:lnTo>
                      <a:pt x="953" y="25"/>
                    </a:lnTo>
                    <a:lnTo>
                      <a:pt x="943" y="27"/>
                    </a:lnTo>
                    <a:lnTo>
                      <a:pt x="931" y="30"/>
                    </a:lnTo>
                    <a:lnTo>
                      <a:pt x="920" y="32"/>
                    </a:lnTo>
                    <a:lnTo>
                      <a:pt x="909" y="35"/>
                    </a:lnTo>
                    <a:lnTo>
                      <a:pt x="898" y="39"/>
                    </a:lnTo>
                    <a:lnTo>
                      <a:pt x="887" y="43"/>
                    </a:lnTo>
                    <a:lnTo>
                      <a:pt x="876" y="46"/>
                    </a:lnTo>
                    <a:lnTo>
                      <a:pt x="865" y="49"/>
                    </a:lnTo>
                    <a:lnTo>
                      <a:pt x="854" y="53"/>
                    </a:lnTo>
                    <a:lnTo>
                      <a:pt x="843" y="56"/>
                    </a:lnTo>
                    <a:lnTo>
                      <a:pt x="832" y="61"/>
                    </a:lnTo>
                    <a:lnTo>
                      <a:pt x="820" y="65"/>
                    </a:lnTo>
                    <a:lnTo>
                      <a:pt x="861" y="84"/>
                    </a:lnTo>
                    <a:lnTo>
                      <a:pt x="900" y="106"/>
                    </a:lnTo>
                    <a:lnTo>
                      <a:pt x="937" y="130"/>
                    </a:lnTo>
                    <a:lnTo>
                      <a:pt x="972" y="156"/>
                    </a:lnTo>
                    <a:lnTo>
                      <a:pt x="1005" y="186"/>
                    </a:lnTo>
                    <a:lnTo>
                      <a:pt x="1036" y="216"/>
                    </a:lnTo>
                    <a:lnTo>
                      <a:pt x="1065" y="250"/>
                    </a:lnTo>
                    <a:lnTo>
                      <a:pt x="1091" y="285"/>
                    </a:lnTo>
                    <a:lnTo>
                      <a:pt x="1115" y="323"/>
                    </a:lnTo>
                    <a:lnTo>
                      <a:pt x="1136" y="361"/>
                    </a:lnTo>
                    <a:lnTo>
                      <a:pt x="1154" y="402"/>
                    </a:lnTo>
                    <a:lnTo>
                      <a:pt x="1170" y="443"/>
                    </a:lnTo>
                    <a:lnTo>
                      <a:pt x="1184" y="486"/>
                    </a:lnTo>
                    <a:lnTo>
                      <a:pt x="1193" y="531"/>
                    </a:lnTo>
                    <a:lnTo>
                      <a:pt x="1201" y="576"/>
                    </a:lnTo>
                    <a:lnTo>
                      <a:pt x="1204" y="623"/>
                    </a:lnTo>
                    <a:lnTo>
                      <a:pt x="1205" y="623"/>
                    </a:lnTo>
                    <a:lnTo>
                      <a:pt x="1205" y="685"/>
                    </a:lnTo>
                    <a:lnTo>
                      <a:pt x="1204" y="685"/>
                    </a:lnTo>
                    <a:lnTo>
                      <a:pt x="1198" y="743"/>
                    </a:lnTo>
                    <a:lnTo>
                      <a:pt x="1188" y="799"/>
                    </a:lnTo>
                    <a:lnTo>
                      <a:pt x="1173" y="852"/>
                    </a:lnTo>
                    <a:lnTo>
                      <a:pt x="1154" y="904"/>
                    </a:lnTo>
                    <a:lnTo>
                      <a:pt x="1131" y="953"/>
                    </a:lnTo>
                    <a:lnTo>
                      <a:pt x="1104" y="1001"/>
                    </a:lnTo>
                    <a:lnTo>
                      <a:pt x="1072" y="1045"/>
                    </a:lnTo>
                    <a:lnTo>
                      <a:pt x="1037" y="1087"/>
                    </a:lnTo>
                    <a:lnTo>
                      <a:pt x="998" y="1125"/>
                    </a:lnTo>
                    <a:lnTo>
                      <a:pt x="956" y="1160"/>
                    </a:lnTo>
                    <a:lnTo>
                      <a:pt x="912" y="1191"/>
                    </a:lnTo>
                    <a:lnTo>
                      <a:pt x="865" y="1219"/>
                    </a:lnTo>
                    <a:lnTo>
                      <a:pt x="814" y="1242"/>
                    </a:lnTo>
                    <a:lnTo>
                      <a:pt x="761" y="1262"/>
                    </a:lnTo>
                    <a:lnTo>
                      <a:pt x="707" y="1276"/>
                    </a:lnTo>
                    <a:lnTo>
                      <a:pt x="650" y="1286"/>
                    </a:lnTo>
                    <a:lnTo>
                      <a:pt x="650" y="1287"/>
                    </a:lnTo>
                    <a:lnTo>
                      <a:pt x="589" y="1292"/>
                    </a:lnTo>
                    <a:lnTo>
                      <a:pt x="589" y="1291"/>
                    </a:lnTo>
                    <a:lnTo>
                      <a:pt x="542" y="1291"/>
                    </a:lnTo>
                    <a:lnTo>
                      <a:pt x="497" y="1288"/>
                    </a:lnTo>
                    <a:lnTo>
                      <a:pt x="452" y="1282"/>
                    </a:lnTo>
                    <a:lnTo>
                      <a:pt x="409" y="1272"/>
                    </a:lnTo>
                    <a:lnTo>
                      <a:pt x="366" y="1260"/>
                    </a:lnTo>
                    <a:lnTo>
                      <a:pt x="325" y="1245"/>
                    </a:lnTo>
                    <a:lnTo>
                      <a:pt x="285" y="1227"/>
                    </a:lnTo>
                    <a:lnTo>
                      <a:pt x="246" y="1206"/>
                    </a:lnTo>
                    <a:lnTo>
                      <a:pt x="209" y="1184"/>
                    </a:lnTo>
                    <a:lnTo>
                      <a:pt x="173" y="1158"/>
                    </a:lnTo>
                    <a:lnTo>
                      <a:pt x="139" y="1130"/>
                    </a:lnTo>
                    <a:lnTo>
                      <a:pt x="108" y="1101"/>
                    </a:lnTo>
                    <a:lnTo>
                      <a:pt x="78" y="1068"/>
                    </a:lnTo>
                    <a:lnTo>
                      <a:pt x="51" y="1034"/>
                    </a:lnTo>
                    <a:lnTo>
                      <a:pt x="26" y="999"/>
                    </a:lnTo>
                    <a:lnTo>
                      <a:pt x="3" y="961"/>
                    </a:lnTo>
                    <a:lnTo>
                      <a:pt x="2" y="974"/>
                    </a:lnTo>
                    <a:lnTo>
                      <a:pt x="1" y="988"/>
                    </a:lnTo>
                    <a:lnTo>
                      <a:pt x="0" y="1002"/>
                    </a:lnTo>
                    <a:lnTo>
                      <a:pt x="0" y="1015"/>
                    </a:lnTo>
                    <a:lnTo>
                      <a:pt x="1" y="1066"/>
                    </a:lnTo>
                    <a:lnTo>
                      <a:pt x="6" y="1114"/>
                    </a:lnTo>
                    <a:lnTo>
                      <a:pt x="14" y="1159"/>
                    </a:lnTo>
                    <a:lnTo>
                      <a:pt x="24" y="1201"/>
                    </a:lnTo>
                    <a:lnTo>
                      <a:pt x="38" y="1240"/>
                    </a:lnTo>
                    <a:lnTo>
                      <a:pt x="55" y="1276"/>
                    </a:lnTo>
                    <a:lnTo>
                      <a:pt x="74" y="1310"/>
                    </a:lnTo>
                    <a:lnTo>
                      <a:pt x="97" y="1341"/>
                    </a:lnTo>
                    <a:lnTo>
                      <a:pt x="110" y="1355"/>
                    </a:lnTo>
                    <a:lnTo>
                      <a:pt x="122" y="1369"/>
                    </a:lnTo>
                    <a:lnTo>
                      <a:pt x="136" y="1382"/>
                    </a:lnTo>
                    <a:lnTo>
                      <a:pt x="151" y="1394"/>
                    </a:lnTo>
                    <a:lnTo>
                      <a:pt x="167" y="1407"/>
                    </a:lnTo>
                    <a:lnTo>
                      <a:pt x="182" y="1419"/>
                    </a:lnTo>
                    <a:lnTo>
                      <a:pt x="198" y="1429"/>
                    </a:lnTo>
                    <a:lnTo>
                      <a:pt x="216" y="1440"/>
                    </a:lnTo>
                    <a:lnTo>
                      <a:pt x="234" y="1449"/>
                    </a:lnTo>
                    <a:lnTo>
                      <a:pt x="252" y="1459"/>
                    </a:lnTo>
                    <a:lnTo>
                      <a:pt x="271" y="1467"/>
                    </a:lnTo>
                    <a:lnTo>
                      <a:pt x="291" y="1475"/>
                    </a:lnTo>
                    <a:lnTo>
                      <a:pt x="311" y="1483"/>
                    </a:lnTo>
                    <a:lnTo>
                      <a:pt x="332" y="1490"/>
                    </a:lnTo>
                    <a:lnTo>
                      <a:pt x="354" y="1496"/>
                    </a:lnTo>
                    <a:lnTo>
                      <a:pt x="376" y="1503"/>
                    </a:lnTo>
                    <a:lnTo>
                      <a:pt x="393" y="1507"/>
                    </a:lnTo>
                    <a:lnTo>
                      <a:pt x="409" y="1510"/>
                    </a:lnTo>
                    <a:lnTo>
                      <a:pt x="426" y="1514"/>
                    </a:lnTo>
                    <a:lnTo>
                      <a:pt x="444" y="1518"/>
                    </a:lnTo>
                    <a:lnTo>
                      <a:pt x="461" y="1521"/>
                    </a:lnTo>
                    <a:lnTo>
                      <a:pt x="479" y="1524"/>
                    </a:lnTo>
                    <a:lnTo>
                      <a:pt x="497" y="1526"/>
                    </a:lnTo>
                    <a:lnTo>
                      <a:pt x="516" y="1529"/>
                    </a:lnTo>
                    <a:lnTo>
                      <a:pt x="534" y="1531"/>
                    </a:lnTo>
                    <a:lnTo>
                      <a:pt x="553" y="1533"/>
                    </a:lnTo>
                    <a:lnTo>
                      <a:pt x="573" y="1535"/>
                    </a:lnTo>
                    <a:lnTo>
                      <a:pt x="593" y="1536"/>
                    </a:lnTo>
                    <a:lnTo>
                      <a:pt x="613" y="1539"/>
                    </a:lnTo>
                    <a:lnTo>
                      <a:pt x="633" y="1540"/>
                    </a:lnTo>
                    <a:lnTo>
                      <a:pt x="653" y="1541"/>
                    </a:lnTo>
                    <a:lnTo>
                      <a:pt x="674" y="1542"/>
                    </a:lnTo>
                    <a:lnTo>
                      <a:pt x="678" y="1542"/>
                    </a:lnTo>
                    <a:lnTo>
                      <a:pt x="683" y="1542"/>
                    </a:lnTo>
                    <a:lnTo>
                      <a:pt x="687" y="1542"/>
                    </a:lnTo>
                    <a:lnTo>
                      <a:pt x="692" y="1543"/>
                    </a:lnTo>
                    <a:lnTo>
                      <a:pt x="696" y="1543"/>
                    </a:lnTo>
                    <a:lnTo>
                      <a:pt x="700" y="1544"/>
                    </a:lnTo>
                    <a:lnTo>
                      <a:pt x="705" y="1544"/>
                    </a:lnTo>
                    <a:lnTo>
                      <a:pt x="709" y="1545"/>
                    </a:lnTo>
                    <a:lnTo>
                      <a:pt x="709" y="1364"/>
                    </a:lnTo>
                    <a:lnTo>
                      <a:pt x="843" y="1364"/>
                    </a:lnTo>
                    <a:lnTo>
                      <a:pt x="843" y="1589"/>
                    </a:lnTo>
                    <a:lnTo>
                      <a:pt x="859" y="1599"/>
                    </a:lnTo>
                    <a:lnTo>
                      <a:pt x="875" y="1610"/>
                    </a:lnTo>
                    <a:lnTo>
                      <a:pt x="891" y="1621"/>
                    </a:lnTo>
                    <a:lnTo>
                      <a:pt x="907" y="1633"/>
                    </a:lnTo>
                    <a:lnTo>
                      <a:pt x="922" y="1646"/>
                    </a:lnTo>
                    <a:lnTo>
                      <a:pt x="935" y="1659"/>
                    </a:lnTo>
                    <a:lnTo>
                      <a:pt x="950" y="1672"/>
                    </a:lnTo>
                    <a:lnTo>
                      <a:pt x="964" y="1686"/>
                    </a:lnTo>
                    <a:lnTo>
                      <a:pt x="532" y="1686"/>
                    </a:lnTo>
                    <a:lnTo>
                      <a:pt x="532" y="1748"/>
                    </a:lnTo>
                    <a:lnTo>
                      <a:pt x="1020" y="1748"/>
                    </a:lnTo>
                    <a:lnTo>
                      <a:pt x="1034" y="1764"/>
                    </a:lnTo>
                    <a:lnTo>
                      <a:pt x="1048" y="1781"/>
                    </a:lnTo>
                    <a:lnTo>
                      <a:pt x="1062" y="1796"/>
                    </a:lnTo>
                    <a:lnTo>
                      <a:pt x="1075" y="1812"/>
                    </a:lnTo>
                    <a:lnTo>
                      <a:pt x="1089" y="1828"/>
                    </a:lnTo>
                    <a:lnTo>
                      <a:pt x="1103" y="1844"/>
                    </a:lnTo>
                    <a:lnTo>
                      <a:pt x="1117" y="1860"/>
                    </a:lnTo>
                    <a:lnTo>
                      <a:pt x="1132" y="1875"/>
                    </a:lnTo>
                    <a:lnTo>
                      <a:pt x="1147" y="1890"/>
                    </a:lnTo>
                    <a:lnTo>
                      <a:pt x="1162" y="1905"/>
                    </a:lnTo>
                    <a:lnTo>
                      <a:pt x="1177" y="1919"/>
                    </a:lnTo>
                    <a:lnTo>
                      <a:pt x="1193" y="1932"/>
                    </a:lnTo>
                    <a:lnTo>
                      <a:pt x="1210" y="1945"/>
                    </a:lnTo>
                    <a:lnTo>
                      <a:pt x="1227" y="1956"/>
                    </a:lnTo>
                    <a:lnTo>
                      <a:pt x="1245" y="1968"/>
                    </a:lnTo>
                    <a:lnTo>
                      <a:pt x="1263" y="1979"/>
                    </a:lnTo>
                    <a:lnTo>
                      <a:pt x="1273" y="1984"/>
                    </a:lnTo>
                    <a:lnTo>
                      <a:pt x="1284" y="1989"/>
                    </a:lnTo>
                    <a:lnTo>
                      <a:pt x="1294" y="1994"/>
                    </a:lnTo>
                    <a:lnTo>
                      <a:pt x="1306" y="1999"/>
                    </a:lnTo>
                    <a:lnTo>
                      <a:pt x="1316" y="2003"/>
                    </a:lnTo>
                    <a:lnTo>
                      <a:pt x="1328" y="2007"/>
                    </a:lnTo>
                    <a:lnTo>
                      <a:pt x="1339" y="2010"/>
                    </a:lnTo>
                    <a:lnTo>
                      <a:pt x="1352" y="2013"/>
                    </a:lnTo>
                    <a:lnTo>
                      <a:pt x="1364" y="2016"/>
                    </a:lnTo>
                    <a:lnTo>
                      <a:pt x="1376" y="2020"/>
                    </a:lnTo>
                    <a:lnTo>
                      <a:pt x="1389" y="2022"/>
                    </a:lnTo>
                    <a:lnTo>
                      <a:pt x="1403" y="2024"/>
                    </a:lnTo>
                    <a:lnTo>
                      <a:pt x="1415" y="2025"/>
                    </a:lnTo>
                    <a:lnTo>
                      <a:pt x="1429" y="2026"/>
                    </a:lnTo>
                    <a:lnTo>
                      <a:pt x="1443" y="2027"/>
                    </a:lnTo>
                    <a:lnTo>
                      <a:pt x="1457" y="2027"/>
                    </a:lnTo>
                    <a:lnTo>
                      <a:pt x="1471" y="2027"/>
                    </a:lnTo>
                    <a:lnTo>
                      <a:pt x="1484" y="2026"/>
                    </a:lnTo>
                    <a:lnTo>
                      <a:pt x="1497" y="2024"/>
                    </a:lnTo>
                    <a:lnTo>
                      <a:pt x="1510" y="2022"/>
                    </a:lnTo>
                    <a:lnTo>
                      <a:pt x="1524" y="2020"/>
                    </a:lnTo>
                    <a:lnTo>
                      <a:pt x="1536" y="2015"/>
                    </a:lnTo>
                    <a:lnTo>
                      <a:pt x="1549" y="2011"/>
                    </a:lnTo>
                    <a:lnTo>
                      <a:pt x="1562" y="2007"/>
                    </a:lnTo>
                    <a:lnTo>
                      <a:pt x="1574" y="2002"/>
                    </a:lnTo>
                    <a:lnTo>
                      <a:pt x="1586" y="1996"/>
                    </a:lnTo>
                    <a:lnTo>
                      <a:pt x="1598" y="1990"/>
                    </a:lnTo>
                    <a:lnTo>
                      <a:pt x="1610" y="1983"/>
                    </a:lnTo>
                    <a:lnTo>
                      <a:pt x="1623" y="1975"/>
                    </a:lnTo>
                    <a:lnTo>
                      <a:pt x="1634" y="1968"/>
                    </a:lnTo>
                    <a:lnTo>
                      <a:pt x="1646" y="1960"/>
                    </a:lnTo>
                    <a:lnTo>
                      <a:pt x="1657" y="1950"/>
                    </a:lnTo>
                    <a:lnTo>
                      <a:pt x="1681" y="1931"/>
                    </a:lnTo>
                    <a:lnTo>
                      <a:pt x="1703" y="1910"/>
                    </a:lnTo>
                    <a:lnTo>
                      <a:pt x="1724" y="1887"/>
                    </a:lnTo>
                    <a:lnTo>
                      <a:pt x="1745" y="1862"/>
                    </a:lnTo>
                    <a:lnTo>
                      <a:pt x="1765" y="1835"/>
                    </a:lnTo>
                    <a:lnTo>
                      <a:pt x="1785" y="1808"/>
                    </a:lnTo>
                    <a:lnTo>
                      <a:pt x="1804" y="1779"/>
                    </a:lnTo>
                    <a:lnTo>
                      <a:pt x="1822" y="1748"/>
                    </a:lnTo>
                    <a:lnTo>
                      <a:pt x="1023" y="1748"/>
                    </a:lnTo>
                    <a:lnTo>
                      <a:pt x="1023" y="1686"/>
                    </a:lnTo>
                    <a:lnTo>
                      <a:pt x="1019" y="1686"/>
                    </a:lnTo>
                    <a:lnTo>
                      <a:pt x="1019" y="1163"/>
                    </a:lnTo>
                    <a:lnTo>
                      <a:pt x="1152" y="1163"/>
                    </a:lnTo>
                    <a:lnTo>
                      <a:pt x="1152" y="1686"/>
                    </a:lnTo>
                    <a:lnTo>
                      <a:pt x="1299" y="1686"/>
                    </a:lnTo>
                    <a:lnTo>
                      <a:pt x="1299" y="287"/>
                    </a:lnTo>
                    <a:lnTo>
                      <a:pt x="1433" y="287"/>
                    </a:lnTo>
                    <a:lnTo>
                      <a:pt x="1433" y="1686"/>
                    </a:lnTo>
                    <a:lnTo>
                      <a:pt x="1611" y="1686"/>
                    </a:lnTo>
                    <a:lnTo>
                      <a:pt x="1611" y="651"/>
                    </a:lnTo>
                    <a:lnTo>
                      <a:pt x="1746" y="651"/>
                    </a:lnTo>
                    <a:lnTo>
                      <a:pt x="1746" y="1686"/>
                    </a:lnTo>
                    <a:lnTo>
                      <a:pt x="1854" y="1686"/>
                    </a:lnTo>
                    <a:lnTo>
                      <a:pt x="1870" y="1652"/>
                    </a:lnTo>
                    <a:lnTo>
                      <a:pt x="1885" y="1616"/>
                    </a:lnTo>
                    <a:lnTo>
                      <a:pt x="1900" y="1581"/>
                    </a:lnTo>
                    <a:lnTo>
                      <a:pt x="1913" y="1543"/>
                    </a:lnTo>
                    <a:lnTo>
                      <a:pt x="1926" y="1506"/>
                    </a:lnTo>
                    <a:lnTo>
                      <a:pt x="1938" y="1467"/>
                    </a:lnTo>
                    <a:lnTo>
                      <a:pt x="1949" y="1428"/>
                    </a:lnTo>
                    <a:lnTo>
                      <a:pt x="1959" y="1388"/>
                    </a:lnTo>
                    <a:lnTo>
                      <a:pt x="1968" y="1348"/>
                    </a:lnTo>
                    <a:lnTo>
                      <a:pt x="1975" y="1308"/>
                    </a:lnTo>
                    <a:lnTo>
                      <a:pt x="1983" y="1267"/>
                    </a:lnTo>
                    <a:lnTo>
                      <a:pt x="1988" y="1226"/>
                    </a:lnTo>
                    <a:lnTo>
                      <a:pt x="1993" y="1186"/>
                    </a:lnTo>
                    <a:lnTo>
                      <a:pt x="1998" y="1145"/>
                    </a:lnTo>
                    <a:lnTo>
                      <a:pt x="2000" y="1105"/>
                    </a:lnTo>
                    <a:lnTo>
                      <a:pt x="2002" y="1065"/>
                    </a:lnTo>
                    <a:lnTo>
                      <a:pt x="2003" y="1008"/>
                    </a:lnTo>
                    <a:lnTo>
                      <a:pt x="2001" y="952"/>
                    </a:lnTo>
                    <a:lnTo>
                      <a:pt x="1998" y="896"/>
                    </a:lnTo>
                    <a:lnTo>
                      <a:pt x="1991" y="842"/>
                    </a:lnTo>
                    <a:lnTo>
                      <a:pt x="1983" y="789"/>
                    </a:lnTo>
                    <a:lnTo>
                      <a:pt x="1972" y="736"/>
                    </a:lnTo>
                    <a:lnTo>
                      <a:pt x="1959" y="685"/>
                    </a:lnTo>
                    <a:lnTo>
                      <a:pt x="1944" y="63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</p:grpSp>
        <p:sp>
          <p:nvSpPr>
            <p:cNvPr id="219" name="Text Box 33"/>
            <p:cNvSpPr txBox="1">
              <a:spLocks noChangeArrowheads="1"/>
            </p:cNvSpPr>
            <p:nvPr/>
          </p:nvSpPr>
          <p:spPr bwMode="auto">
            <a:xfrm>
              <a:off x="7239000" y="4953000"/>
              <a:ext cx="1752600" cy="584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Incident Response &amp; Reporting</a:t>
              </a:r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4419603" y="563222"/>
            <a:ext cx="2042391" cy="1485900"/>
            <a:chOff x="2895600" y="762000"/>
            <a:chExt cx="2042391" cy="1485900"/>
          </a:xfrm>
          <a:effectLst>
            <a:glow rad="127000">
              <a:schemeClr val="bg1"/>
            </a:glow>
          </a:effectLst>
        </p:grpSpPr>
        <p:sp>
          <p:nvSpPr>
            <p:cNvPr id="218" name="Text Box 32"/>
            <p:cNvSpPr txBox="1">
              <a:spLocks noChangeArrowheads="1"/>
            </p:cNvSpPr>
            <p:nvPr/>
          </p:nvSpPr>
          <p:spPr bwMode="auto">
            <a:xfrm>
              <a:off x="2895600" y="1066800"/>
              <a:ext cx="1713650" cy="584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Alerts &amp; Advisories</a:t>
              </a:r>
            </a:p>
          </p:txBody>
        </p:sp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EFE68"/>
                </a:clrFrom>
                <a:clrTo>
                  <a:srgbClr val="FEFE68">
                    <a:alpha val="0"/>
                  </a:srgbClr>
                </a:clrTo>
              </a:clrChange>
              <a:lum bright="-14000" contrast="7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2400" y="762000"/>
              <a:ext cx="975591" cy="1485900"/>
            </a:xfrm>
            <a:prstGeom prst="rect">
              <a:avLst/>
            </a:prstGeom>
          </p:spPr>
        </p:pic>
      </p:grpSp>
      <p:grpSp>
        <p:nvGrpSpPr>
          <p:cNvPr id="229" name="Group 228"/>
          <p:cNvGrpSpPr/>
          <p:nvPr/>
        </p:nvGrpSpPr>
        <p:grpSpPr>
          <a:xfrm>
            <a:off x="7848600" y="3230222"/>
            <a:ext cx="1981200" cy="830997"/>
            <a:chOff x="6324600" y="3429000"/>
            <a:chExt cx="1981200" cy="830997"/>
          </a:xfrm>
          <a:effectLst>
            <a:glow rad="127000">
              <a:schemeClr val="bg1"/>
            </a:glow>
          </a:effectLst>
        </p:grpSpPr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5000" contrast="3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600" y="3505200"/>
              <a:ext cx="500862" cy="586868"/>
            </a:xfrm>
            <a:prstGeom prst="rect">
              <a:avLst/>
            </a:prstGeom>
          </p:spPr>
        </p:pic>
        <p:sp>
          <p:nvSpPr>
            <p:cNvPr id="223" name="Text Box 31"/>
            <p:cNvSpPr txBox="1">
              <a:spLocks noChangeArrowheads="1"/>
            </p:cNvSpPr>
            <p:nvPr/>
          </p:nvSpPr>
          <p:spPr bwMode="auto">
            <a:xfrm>
              <a:off x="6934200" y="3429000"/>
              <a:ext cx="1371600" cy="8309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Intrusion Detection Systems</a:t>
              </a: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3429000" y="4678028"/>
            <a:ext cx="1447800" cy="1557754"/>
            <a:chOff x="1905000" y="4876800"/>
            <a:chExt cx="1447800" cy="1557754"/>
          </a:xfrm>
          <a:effectLst>
            <a:glow rad="127000">
              <a:schemeClr val="bg1"/>
            </a:glow>
          </a:effectLst>
        </p:grpSpPr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5000" y="4876800"/>
              <a:ext cx="1166365" cy="1238443"/>
            </a:xfrm>
            <a:prstGeom prst="rect">
              <a:avLst/>
            </a:prstGeom>
          </p:spPr>
        </p:pic>
        <p:sp>
          <p:nvSpPr>
            <p:cNvPr id="224" name="Text Box 30"/>
            <p:cNvSpPr txBox="1">
              <a:spLocks noChangeArrowheads="1"/>
            </p:cNvSpPr>
            <p:nvPr/>
          </p:nvSpPr>
          <p:spPr bwMode="auto">
            <a:xfrm>
              <a:off x="1905000" y="6096000"/>
              <a:ext cx="1447800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Research</a:t>
              </a:r>
            </a:p>
          </p:txBody>
        </p:sp>
      </p:grpSp>
      <p:sp>
        <p:nvSpPr>
          <p:cNvPr id="225" name="Title 224"/>
          <p:cNvSpPr>
            <a:spLocks noGrp="1"/>
          </p:cNvSpPr>
          <p:nvPr>
            <p:ph type="title" idx="4294967295"/>
          </p:nvPr>
        </p:nvSpPr>
        <p:spPr>
          <a:xfrm>
            <a:off x="0" y="-84138"/>
            <a:ext cx="12192000" cy="1220788"/>
          </a:xfrm>
        </p:spPr>
        <p:txBody>
          <a:bodyPr>
            <a:normAutofit/>
          </a:bodyPr>
          <a:lstStyle/>
          <a:p>
            <a:pPr lvl="0" algn="r"/>
            <a:r>
              <a:rPr lang="en-US" sz="3733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Vulnerability Information Sharing   </a:t>
            </a:r>
            <a:r>
              <a:rPr lang="en-US" sz="2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						                                                                                             (circa 1998-1999)</a:t>
            </a:r>
          </a:p>
        </p:txBody>
      </p:sp>
      <p:sp>
        <p:nvSpPr>
          <p:cNvPr id="226" name="Film">
            <a:extLst>
              <a:ext uri="{FF2B5EF4-FFF2-40B4-BE49-F238E27FC236}">
                <a16:creationId xmlns:a16="http://schemas.microsoft.com/office/drawing/2014/main" id="{25FAFBAC-5514-F046-8F53-1747D250108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245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2D6319-6797-A04A-BC5B-527A26FF3B01}"/>
              </a:ext>
            </a:extLst>
          </p:cNvPr>
          <p:cNvSpPr/>
          <p:nvPr/>
        </p:nvSpPr>
        <p:spPr>
          <a:xfrm>
            <a:off x="-4730" y="0"/>
            <a:ext cx="1219673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1736"/>
              </a:clrFrom>
              <a:clrTo>
                <a:srgbClr val="00173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0238"/>
            <a:ext cx="12192000" cy="5887761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0926"/>
            <a:ext cx="12192000" cy="908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None/>
              <a:defRPr sz="4267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3200" dirty="0"/>
              <a:t>Everything is Becoming Software-Enabled and Connected, Either through Task Dependency, Supply Chain, or Information Flow</a:t>
            </a:r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101598" y="3473868"/>
            <a:ext cx="6202220" cy="2455544"/>
            <a:chOff x="648934" y="4220051"/>
            <a:chExt cx="8485483" cy="2457088"/>
          </a:xfrm>
        </p:grpSpPr>
        <p:cxnSp>
          <p:nvCxnSpPr>
            <p:cNvPr id="7" name="Straight Arrow Connector 8"/>
            <p:cNvCxnSpPr>
              <a:cxnSpLocks noChangeShapeType="1"/>
            </p:cNvCxnSpPr>
            <p:nvPr/>
          </p:nvCxnSpPr>
          <p:spPr bwMode="auto">
            <a:xfrm>
              <a:off x="5301992" y="4375964"/>
              <a:ext cx="3832425" cy="13884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648934" y="4220051"/>
              <a:ext cx="8301815" cy="2457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133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When this Other System </a:t>
              </a:r>
            </a:p>
            <a:p>
              <a:pPr defTabSz="9143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133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gets subverted through:</a:t>
              </a:r>
            </a:p>
            <a:p>
              <a:pPr marL="342900" indent="-155575" defTabSz="9143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133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an un-patched vulnerability; </a:t>
              </a:r>
            </a:p>
            <a:p>
              <a:pPr marL="342900" indent="-155575" defTabSz="9143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133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a mis-configuration;</a:t>
              </a:r>
            </a:p>
            <a:p>
              <a:pPr marL="342900" indent="-155575" defTabSz="9143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133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an application weakness;</a:t>
              </a:r>
            </a:p>
            <a:p>
              <a:pPr marL="342900" indent="-155575" defTabSz="9143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133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a counterfeit item;</a:t>
              </a:r>
            </a:p>
            <a:p>
              <a:pPr marL="342900" indent="-155575" defTabSz="9143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133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tainted software or hardware; or </a:t>
              </a:r>
            </a:p>
            <a:p>
              <a:pPr marL="342900" indent="-155575" defTabSz="9143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133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the system’s susceptibility to a hazard…</a:t>
              </a:r>
            </a:p>
          </p:txBody>
        </p: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101598" y="1368970"/>
            <a:ext cx="8474366" cy="1077026"/>
            <a:chOff x="-628021" y="1055083"/>
            <a:chExt cx="6356570" cy="1129352"/>
          </a:xfrm>
        </p:grpSpPr>
        <p:cxnSp>
          <p:nvCxnSpPr>
            <p:cNvPr id="10" name="Straight Arrow Connector 7"/>
            <p:cNvCxnSpPr>
              <a:cxnSpLocks noChangeShapeType="1"/>
            </p:cNvCxnSpPr>
            <p:nvPr/>
          </p:nvCxnSpPr>
          <p:spPr bwMode="auto">
            <a:xfrm>
              <a:off x="1708197" y="1283771"/>
              <a:ext cx="4020352" cy="98184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1" name="TextBox 15"/>
            <p:cNvSpPr txBox="1">
              <a:spLocks noChangeArrowheads="1"/>
            </p:cNvSpPr>
            <p:nvPr/>
          </p:nvSpPr>
          <p:spPr bwMode="auto">
            <a:xfrm>
              <a:off x="-628021" y="1055083"/>
              <a:ext cx="3329570" cy="1129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33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Today Your System is:</a:t>
              </a:r>
            </a:p>
            <a:p>
              <a:pPr marL="342900" indent="-166688" defTabSz="914377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133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attackable or </a:t>
              </a:r>
            </a:p>
            <a:p>
              <a:pPr marL="342900" indent="-166688" defTabSz="914377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</a:pPr>
              <a:r>
                <a:rPr lang="en-US" sz="2133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susceptible to a hazard…</a:t>
              </a:r>
            </a:p>
          </p:txBody>
        </p:sp>
      </p:grpSp>
      <p:sp>
        <p:nvSpPr>
          <p:cNvPr id="16" name="Film"/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06AB2A-0DD7-2643-86B1-FF0DF5D98F5E}"/>
              </a:ext>
            </a:extLst>
          </p:cNvPr>
          <p:cNvSpPr/>
          <p:nvPr/>
        </p:nvSpPr>
        <p:spPr>
          <a:xfrm>
            <a:off x="204281" y="6508204"/>
            <a:ext cx="8142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 2018 The MITRE Corporation. All rights reserved. Approved for Public Release; Distribution Unlimited. Case No: 18-1804-23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0E9CA7-2284-6D4E-B7DB-5B5D6D22BA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789" y="6172839"/>
            <a:ext cx="1107078" cy="6642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FED1D1-4CC7-BB4B-89CC-B843C20B88FE}"/>
              </a:ext>
            </a:extLst>
          </p:cNvPr>
          <p:cNvSpPr txBox="1"/>
          <p:nvPr/>
        </p:nvSpPr>
        <p:spPr>
          <a:xfrm>
            <a:off x="7381886" y="2848655"/>
            <a:ext cx="4004442" cy="2246769"/>
          </a:xfrm>
          <a:prstGeom prst="rect">
            <a:avLst/>
          </a:prstGeom>
          <a:solidFill>
            <a:srgbClr val="04152C"/>
          </a:solidFill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We need to be assured that not only are our own systems trustworthy but also everything we depend upon…</a:t>
            </a:r>
          </a:p>
        </p:txBody>
      </p:sp>
    </p:spTree>
    <p:extLst>
      <p:ext uri="{BB962C8B-B14F-4D97-AF65-F5344CB8AC3E}">
        <p14:creationId xmlns:p14="http://schemas.microsoft.com/office/powerpoint/2010/main" val="40178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"/>
            <a:ext cx="121920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85000"/>
              </a:lnSpc>
              <a:spcBef>
                <a:spcPts val="0"/>
              </a:spcBef>
              <a:buClr>
                <a:schemeClr val="bg1"/>
              </a:buClr>
            </a:pPr>
            <a:r>
              <a:rPr lang="en-US" sz="4000" b="1" dirty="0">
                <a:solidFill>
                  <a:schemeClr val="bg1"/>
                </a:solidFill>
              </a:rPr>
              <a:t>CVE Began with a Challenge for 2 of MITRE’s Technical Staff…</a:t>
            </a:r>
            <a:br>
              <a:rPr lang="en-US" sz="32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                                                                                                           </a:t>
            </a:r>
            <a:r>
              <a:rPr lang="en-US" sz="2400" b="1" i="1" dirty="0">
                <a:solidFill>
                  <a:schemeClr val="bg1"/>
                </a:solidFill>
              </a:rPr>
              <a:t>(Vulnerability Management: Circa 1998-1999)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6305" y="1219200"/>
            <a:ext cx="9296400" cy="4220633"/>
          </a:xfrm>
        </p:spPr>
        <p:txBody>
          <a:bodyPr>
            <a:noAutofit/>
          </a:bodyPr>
          <a:lstStyle/>
          <a:p>
            <a:pPr marL="0" indent="0">
              <a:buClr>
                <a:schemeClr val="bg1"/>
              </a:buClr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How to pick a network vulnerability scanning tool?</a:t>
            </a:r>
          </a:p>
          <a:p>
            <a:pPr lvl="1">
              <a:buClr>
                <a:schemeClr val="bg1"/>
              </a:buClr>
            </a:pPr>
            <a:r>
              <a:rPr lang="en-US" sz="2667" b="1" dirty="0">
                <a:solidFill>
                  <a:schemeClr val="bg1"/>
                </a:solidFill>
              </a:rPr>
              <a:t>Which one finds more?</a:t>
            </a:r>
          </a:p>
          <a:p>
            <a:pPr lvl="1">
              <a:buClr>
                <a:schemeClr val="bg1"/>
              </a:buClr>
            </a:pPr>
            <a:endParaRPr lang="en-US" b="1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endParaRPr lang="en-US" b="1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Are we safe against vulnerabilities listed in CERT advisories?</a:t>
            </a:r>
          </a:p>
          <a:p>
            <a:pPr lvl="1">
              <a:buClr>
                <a:schemeClr val="bg1"/>
              </a:buClr>
            </a:pPr>
            <a:r>
              <a:rPr lang="en-US" b="1" dirty="0">
                <a:solidFill>
                  <a:schemeClr val="bg1"/>
                </a:solidFill>
              </a:rPr>
              <a:t>How to match CERT advisory names of vulnerabilities                     with network vulnerability scanning tool findings?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4DB4FB"/>
              </a:clrFrom>
              <a:clrTo>
                <a:srgbClr val="4DB4FB">
                  <a:alpha val="0"/>
                </a:srgbClr>
              </a:clrTo>
            </a:clrChange>
            <a:lum bright="6000" contras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1240" y="1447801"/>
            <a:ext cx="1813560" cy="2266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lum bright="6000" contras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057650"/>
            <a:ext cx="1752600" cy="2190751"/>
          </a:xfrm>
          <a:prstGeom prst="rect">
            <a:avLst/>
          </a:prstGeom>
        </p:spPr>
      </p:pic>
      <p:sp>
        <p:nvSpPr>
          <p:cNvPr id="8" name="Film">
            <a:extLst>
              <a:ext uri="{FF2B5EF4-FFF2-40B4-BE49-F238E27FC236}">
                <a16:creationId xmlns:a16="http://schemas.microsoft.com/office/drawing/2014/main" id="{5780FB3A-851B-9D44-95DF-E1F3C4F41B6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83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5758" y="38100"/>
            <a:ext cx="8382000" cy="1371600"/>
          </a:xfrm>
        </p:spPr>
        <p:txBody>
          <a:bodyPr>
            <a:no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Aha moment on an Exercise Bike in MITRE’s Bedford Fitness Center in 1998…</a:t>
            </a:r>
          </a:p>
        </p:txBody>
      </p:sp>
      <p:pic>
        <p:nvPicPr>
          <p:cNvPr id="4" name="Picture 3" descr="E663ECCC-3F61-4421-831A5DAB0E77A567_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800" y="304800"/>
            <a:ext cx="2782123" cy="3683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Screen Shot 2014-05-23 at 11.00.35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13" y="1447800"/>
            <a:ext cx="4162988" cy="50292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278125" y="3886200"/>
            <a:ext cx="5466076" cy="2743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3200" b="1" kern="120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September 1998 Issue of Scientific American article on the Periodic System: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List of Elements predated the Period Table by 100’s of Years</a:t>
            </a:r>
          </a:p>
        </p:txBody>
      </p:sp>
      <p:sp>
        <p:nvSpPr>
          <p:cNvPr id="7" name="Film">
            <a:extLst>
              <a:ext uri="{FF2B5EF4-FFF2-40B4-BE49-F238E27FC236}">
                <a16:creationId xmlns:a16="http://schemas.microsoft.com/office/drawing/2014/main" id="{B2D6C463-CAEB-D34E-8BA4-308FF098999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8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4931" y="1066801"/>
            <a:ext cx="7862037" cy="529286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10160000" cy="609600"/>
          </a:xfrm>
        </p:spPr>
        <p:txBody>
          <a:bodyPr>
            <a:noAutofit/>
          </a:bodyPr>
          <a:lstStyle/>
          <a:p>
            <a:r>
              <a:rPr lang="en-US" sz="3733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CVE Entries: Dictionary, not a Database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413799" y="1498589"/>
            <a:ext cx="1787525" cy="1397000"/>
            <a:chOff x="1248" y="1456"/>
            <a:chExt cx="1126" cy="880"/>
          </a:xfrm>
        </p:grpSpPr>
        <p:sp>
          <p:nvSpPr>
            <p:cNvPr id="20491" name="AutoShape 5"/>
            <p:cNvSpPr>
              <a:spLocks noChangeArrowheads="1"/>
            </p:cNvSpPr>
            <p:nvPr/>
          </p:nvSpPr>
          <p:spPr bwMode="auto">
            <a:xfrm>
              <a:off x="1248" y="2067"/>
              <a:ext cx="772" cy="269"/>
            </a:xfrm>
            <a:prstGeom prst="wedgeRectCallout">
              <a:avLst>
                <a:gd name="adj1" fmla="val 34458"/>
                <a:gd name="adj2" fmla="val -160021"/>
              </a:avLst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lnSpc>
                  <a:spcPts val="2500"/>
                </a:lnSpc>
                <a:spcAft>
                  <a:spcPts val="1000"/>
                </a:spcAft>
                <a:buClr>
                  <a:srgbClr val="FDAA03"/>
                </a:buClr>
              </a:pPr>
              <a:endParaRPr lang="en-US">
                <a:latin typeface="Arial" pitchFamily="-106" charset="0"/>
              </a:endParaRPr>
            </a:p>
          </p:txBody>
        </p:sp>
        <p:sp>
          <p:nvSpPr>
            <p:cNvPr id="20492" name="Text Box 6"/>
            <p:cNvSpPr txBox="1">
              <a:spLocks noChangeArrowheads="1"/>
            </p:cNvSpPr>
            <p:nvPr/>
          </p:nvSpPr>
          <p:spPr bwMode="auto">
            <a:xfrm>
              <a:off x="1248" y="1456"/>
              <a:ext cx="1126" cy="2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2500"/>
                </a:lnSpc>
                <a:spcAft>
                  <a:spcPts val="1000"/>
                </a:spcAft>
                <a:buClr>
                  <a:srgbClr val="FDAA03"/>
                </a:buClr>
              </a:pPr>
              <a:r>
                <a:rPr lang="en-US">
                  <a:latin typeface="Arial" pitchFamily="-106" charset="0"/>
                </a:rPr>
                <a:t>1) Flat Identifier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413799" y="1514464"/>
            <a:ext cx="5797551" cy="1990725"/>
            <a:chOff x="1248" y="1588"/>
            <a:chExt cx="3652" cy="1254"/>
          </a:xfrm>
        </p:grpSpPr>
        <p:sp>
          <p:nvSpPr>
            <p:cNvPr id="20489" name="AutoShape 8"/>
            <p:cNvSpPr>
              <a:spLocks noChangeArrowheads="1"/>
            </p:cNvSpPr>
            <p:nvPr/>
          </p:nvSpPr>
          <p:spPr bwMode="auto">
            <a:xfrm>
              <a:off x="1248" y="2458"/>
              <a:ext cx="3652" cy="384"/>
            </a:xfrm>
            <a:prstGeom prst="wedgeRectCallout">
              <a:avLst>
                <a:gd name="adj1" fmla="val 14992"/>
                <a:gd name="adj2" fmla="val -199325"/>
              </a:avLst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lnSpc>
                  <a:spcPts val="2500"/>
                </a:lnSpc>
                <a:spcAft>
                  <a:spcPts val="1000"/>
                </a:spcAft>
                <a:buClr>
                  <a:srgbClr val="FDAA03"/>
                </a:buClr>
              </a:pPr>
              <a:endParaRPr lang="en-US">
                <a:latin typeface="Arial" pitchFamily="-106" charset="0"/>
              </a:endParaRPr>
            </a:p>
          </p:txBody>
        </p:sp>
        <p:sp>
          <p:nvSpPr>
            <p:cNvPr id="20490" name="Text Box 9"/>
            <p:cNvSpPr txBox="1">
              <a:spLocks noChangeArrowheads="1"/>
            </p:cNvSpPr>
            <p:nvPr/>
          </p:nvSpPr>
          <p:spPr bwMode="auto">
            <a:xfrm>
              <a:off x="2884" y="1588"/>
              <a:ext cx="1401" cy="24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2500"/>
                </a:lnSpc>
                <a:spcAft>
                  <a:spcPts val="1000"/>
                </a:spcAft>
                <a:buClr>
                  <a:srgbClr val="FDAA03"/>
                </a:buClr>
              </a:pPr>
              <a:r>
                <a:rPr lang="en-US">
                  <a:latin typeface="Arial" pitchFamily="-106" charset="0"/>
                </a:rPr>
                <a:t>2) Short Description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445299" y="3481081"/>
            <a:ext cx="7766051" cy="1928813"/>
            <a:chOff x="52" y="2481"/>
            <a:chExt cx="4892" cy="1215"/>
          </a:xfrm>
        </p:grpSpPr>
        <p:sp>
          <p:nvSpPr>
            <p:cNvPr id="20487" name="AutoShape 11"/>
            <p:cNvSpPr>
              <a:spLocks noChangeArrowheads="1"/>
            </p:cNvSpPr>
            <p:nvPr/>
          </p:nvSpPr>
          <p:spPr bwMode="auto">
            <a:xfrm>
              <a:off x="1296" y="2481"/>
              <a:ext cx="3648" cy="1215"/>
            </a:xfrm>
            <a:prstGeom prst="wedgeRectCallout">
              <a:avLst>
                <a:gd name="adj1" fmla="val -58554"/>
                <a:gd name="adj2" fmla="val -3858"/>
              </a:avLst>
            </a:prstGeom>
            <a:noFill/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>
                <a:lnSpc>
                  <a:spcPts val="2500"/>
                </a:lnSpc>
                <a:spcAft>
                  <a:spcPts val="1000"/>
                </a:spcAft>
                <a:buClr>
                  <a:srgbClr val="FDAA03"/>
                </a:buClr>
              </a:pPr>
              <a:endParaRPr lang="en-US">
                <a:latin typeface="Arial" pitchFamily="-106" charset="0"/>
              </a:endParaRPr>
            </a:p>
          </p:txBody>
        </p:sp>
        <p:sp>
          <p:nvSpPr>
            <p:cNvPr id="20488" name="Text Box 12"/>
            <p:cNvSpPr txBox="1">
              <a:spLocks noChangeArrowheads="1"/>
            </p:cNvSpPr>
            <p:nvPr/>
          </p:nvSpPr>
          <p:spPr bwMode="auto">
            <a:xfrm>
              <a:off x="52" y="3024"/>
              <a:ext cx="1008" cy="44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99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ts val="2500"/>
                </a:lnSpc>
                <a:spcAft>
                  <a:spcPts val="1000"/>
                </a:spcAft>
                <a:buClr>
                  <a:srgbClr val="FDAA03"/>
                </a:buClr>
              </a:pPr>
              <a:r>
                <a:rPr lang="en-US">
                  <a:latin typeface="Arial" pitchFamily="-106" charset="0"/>
                </a:rPr>
                <a:t>3) External</a:t>
              </a:r>
              <a:br>
                <a:rPr lang="en-US">
                  <a:latin typeface="Arial" pitchFamily="-106" charset="0"/>
                </a:rPr>
              </a:br>
              <a:r>
                <a:rPr lang="en-US">
                  <a:latin typeface="Arial" pitchFamily="-106" charset="0"/>
                </a:rPr>
                <a:t>References</a:t>
              </a:r>
            </a:p>
          </p:txBody>
        </p:sp>
      </p:grpSp>
      <p:sp>
        <p:nvSpPr>
          <p:cNvPr id="13" name="Film">
            <a:extLst>
              <a:ext uri="{FF2B5EF4-FFF2-40B4-BE49-F238E27FC236}">
                <a16:creationId xmlns:a16="http://schemas.microsoft.com/office/drawing/2014/main" id="{254A180F-A819-0645-9CC7-18E7D3B7F6D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321" name="Group 232"/>
          <p:cNvGrpSpPr/>
          <p:nvPr/>
        </p:nvGrpSpPr>
        <p:grpSpPr>
          <a:xfrm>
            <a:off x="2082802" y="3117582"/>
            <a:ext cx="1913540" cy="843043"/>
            <a:chOff x="558800" y="3276600"/>
            <a:chExt cx="1913540" cy="843043"/>
          </a:xfrm>
          <a:effectLst>
            <a:glow rad="127000">
              <a:schemeClr val="bg1"/>
            </a:glow>
          </a:effectLst>
        </p:grpSpPr>
        <p:sp>
          <p:nvSpPr>
            <p:cNvPr id="205" name="Text Box 30"/>
            <p:cNvSpPr txBox="1">
              <a:spLocks noChangeArrowheads="1"/>
            </p:cNvSpPr>
            <p:nvPr/>
          </p:nvSpPr>
          <p:spPr bwMode="auto">
            <a:xfrm>
              <a:off x="558800" y="3352800"/>
              <a:ext cx="1447800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Scanning Tools </a:t>
              </a:r>
            </a:p>
          </p:txBody>
        </p:sp>
        <p:pic>
          <p:nvPicPr>
            <p:cNvPr id="207" name="Picture 65" descr="MCj03234020000[1]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276600"/>
              <a:ext cx="643540" cy="843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1322" name="Group 227"/>
          <p:cNvGrpSpPr/>
          <p:nvPr/>
        </p:nvGrpSpPr>
        <p:grpSpPr>
          <a:xfrm>
            <a:off x="7467600" y="1669776"/>
            <a:ext cx="2286000" cy="914400"/>
            <a:chOff x="5943600" y="1828800"/>
            <a:chExt cx="2286000" cy="914400"/>
          </a:xfrm>
          <a:effectLst>
            <a:glow rad="127000">
              <a:schemeClr val="bg1"/>
            </a:glow>
          </a:effectLst>
        </p:grpSpPr>
        <p:sp>
          <p:nvSpPr>
            <p:cNvPr id="206" name="Text Box 31"/>
            <p:cNvSpPr txBox="1">
              <a:spLocks noChangeArrowheads="1"/>
            </p:cNvSpPr>
            <p:nvPr/>
          </p:nvSpPr>
          <p:spPr bwMode="auto">
            <a:xfrm>
              <a:off x="6858000" y="1828800"/>
              <a:ext cx="1371600" cy="584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Vendor Patches</a:t>
              </a:r>
            </a:p>
          </p:txBody>
        </p:sp>
        <p:pic>
          <p:nvPicPr>
            <p:cNvPr id="208" name="Picture 66" descr="MCj03233920000[1]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1905000"/>
              <a:ext cx="959981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1323" name="Group 233"/>
          <p:cNvGrpSpPr/>
          <p:nvPr/>
        </p:nvGrpSpPr>
        <p:grpSpPr>
          <a:xfrm>
            <a:off x="2794001" y="1898378"/>
            <a:ext cx="2134635" cy="740288"/>
            <a:chOff x="1270000" y="2057400"/>
            <a:chExt cx="2134635" cy="740288"/>
          </a:xfrm>
          <a:effectLst>
            <a:glow rad="127000">
              <a:schemeClr val="bg1"/>
            </a:glow>
          </a:effectLst>
        </p:grpSpPr>
        <p:sp>
          <p:nvSpPr>
            <p:cNvPr id="204" name="Text Box 29"/>
            <p:cNvSpPr txBox="1">
              <a:spLocks noChangeArrowheads="1"/>
            </p:cNvSpPr>
            <p:nvPr/>
          </p:nvSpPr>
          <p:spPr bwMode="auto">
            <a:xfrm>
              <a:off x="1270000" y="2057400"/>
              <a:ext cx="1219199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Priority Lists</a:t>
              </a:r>
            </a:p>
          </p:txBody>
        </p:sp>
        <p:pic>
          <p:nvPicPr>
            <p:cNvPr id="216" name="Picture 95" descr="MCj03079150000[1]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2076099"/>
              <a:ext cx="813835" cy="72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1324" name="Group 230"/>
          <p:cNvGrpSpPr/>
          <p:nvPr/>
        </p:nvGrpSpPr>
        <p:grpSpPr>
          <a:xfrm>
            <a:off x="5562600" y="5482447"/>
            <a:ext cx="2057400" cy="1038718"/>
            <a:chOff x="4038600" y="5819280"/>
            <a:chExt cx="2057400" cy="1038719"/>
          </a:xfrm>
          <a:effectLst>
            <a:glow rad="127000">
              <a:schemeClr val="bg1"/>
            </a:glow>
          </a:effectLst>
        </p:grpSpPr>
        <p:sp>
          <p:nvSpPr>
            <p:cNvPr id="203" name="Text Box 28"/>
            <p:cNvSpPr txBox="1">
              <a:spLocks noChangeArrowheads="1"/>
            </p:cNvSpPr>
            <p:nvPr/>
          </p:nvSpPr>
          <p:spPr bwMode="auto">
            <a:xfrm>
              <a:off x="5181600" y="6273224"/>
              <a:ext cx="914400" cy="584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Web Sites</a:t>
              </a:r>
            </a:p>
          </p:txBody>
        </p:sp>
        <p:pic>
          <p:nvPicPr>
            <p:cNvPr id="217" name="Picture 96" descr="MCj03223490000[1]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5819280"/>
              <a:ext cx="1132843" cy="973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1325" name="Group 229"/>
          <p:cNvGrpSpPr/>
          <p:nvPr/>
        </p:nvGrpSpPr>
        <p:grpSpPr>
          <a:xfrm>
            <a:off x="7696200" y="4793978"/>
            <a:ext cx="2819400" cy="990600"/>
            <a:chOff x="6172200" y="4953000"/>
            <a:chExt cx="2819400" cy="990600"/>
          </a:xfrm>
          <a:effectLst>
            <a:glow rad="127000">
              <a:schemeClr val="bg1"/>
            </a:glow>
          </a:effectLst>
        </p:grpSpPr>
        <p:grpSp>
          <p:nvGrpSpPr>
            <p:cNvPr id="261326" name="Group 94"/>
            <p:cNvGrpSpPr>
              <a:grpSpLocks/>
            </p:cNvGrpSpPr>
            <p:nvPr/>
          </p:nvGrpSpPr>
          <p:grpSpPr bwMode="auto">
            <a:xfrm>
              <a:off x="6172200" y="5181600"/>
              <a:ext cx="923022" cy="762000"/>
              <a:chOff x="2304" y="2208"/>
              <a:chExt cx="508" cy="510"/>
            </a:xfrm>
          </p:grpSpPr>
          <p:sp>
            <p:nvSpPr>
              <p:cNvPr id="210" name="AutoShape 87"/>
              <p:cNvSpPr>
                <a:spLocks noChangeAspect="1" noChangeArrowheads="1" noTextEdit="1"/>
              </p:cNvSpPr>
              <p:nvPr/>
            </p:nvSpPr>
            <p:spPr bwMode="auto">
              <a:xfrm>
                <a:off x="2304" y="2208"/>
                <a:ext cx="508" cy="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2460" y="2232"/>
                <a:ext cx="136" cy="135"/>
              </a:xfrm>
              <a:custGeom>
                <a:avLst/>
                <a:gdLst>
                  <a:gd name="T0" fmla="*/ 542 w 542"/>
                  <a:gd name="T1" fmla="*/ 538 h 538"/>
                  <a:gd name="T2" fmla="*/ 0 w 542"/>
                  <a:gd name="T3" fmla="*/ 537 h 538"/>
                  <a:gd name="T4" fmla="*/ 77 w 542"/>
                  <a:gd name="T5" fmla="*/ 0 h 538"/>
                  <a:gd name="T6" fmla="*/ 126 w 542"/>
                  <a:gd name="T7" fmla="*/ 11 h 538"/>
                  <a:gd name="T8" fmla="*/ 172 w 542"/>
                  <a:gd name="T9" fmla="*/ 27 h 538"/>
                  <a:gd name="T10" fmla="*/ 216 w 542"/>
                  <a:gd name="T11" fmla="*/ 46 h 538"/>
                  <a:gd name="T12" fmla="*/ 258 w 542"/>
                  <a:gd name="T13" fmla="*/ 68 h 538"/>
                  <a:gd name="T14" fmla="*/ 298 w 542"/>
                  <a:gd name="T15" fmla="*/ 94 h 538"/>
                  <a:gd name="T16" fmla="*/ 336 w 542"/>
                  <a:gd name="T17" fmla="*/ 123 h 538"/>
                  <a:gd name="T18" fmla="*/ 371 w 542"/>
                  <a:gd name="T19" fmla="*/ 154 h 538"/>
                  <a:gd name="T20" fmla="*/ 403 w 542"/>
                  <a:gd name="T21" fmla="*/ 188 h 538"/>
                  <a:gd name="T22" fmla="*/ 432 w 542"/>
                  <a:gd name="T23" fmla="*/ 225 h 538"/>
                  <a:gd name="T24" fmla="*/ 458 w 542"/>
                  <a:gd name="T25" fmla="*/ 264 h 538"/>
                  <a:gd name="T26" fmla="*/ 482 w 542"/>
                  <a:gd name="T27" fmla="*/ 305 h 538"/>
                  <a:gd name="T28" fmla="*/ 500 w 542"/>
                  <a:gd name="T29" fmla="*/ 348 h 538"/>
                  <a:gd name="T30" fmla="*/ 516 w 542"/>
                  <a:gd name="T31" fmla="*/ 394 h 538"/>
                  <a:gd name="T32" fmla="*/ 529 w 542"/>
                  <a:gd name="T33" fmla="*/ 440 h 538"/>
                  <a:gd name="T34" fmla="*/ 537 w 542"/>
                  <a:gd name="T35" fmla="*/ 488 h 538"/>
                  <a:gd name="T36" fmla="*/ 542 w 542"/>
                  <a:gd name="T37" fmla="*/ 538 h 53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2"/>
                  <a:gd name="T58" fmla="*/ 0 h 538"/>
                  <a:gd name="T59" fmla="*/ 542 w 542"/>
                  <a:gd name="T60" fmla="*/ 538 h 53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2" h="538">
                    <a:moveTo>
                      <a:pt x="542" y="538"/>
                    </a:moveTo>
                    <a:lnTo>
                      <a:pt x="0" y="537"/>
                    </a:lnTo>
                    <a:lnTo>
                      <a:pt x="77" y="0"/>
                    </a:lnTo>
                    <a:lnTo>
                      <a:pt x="126" y="11"/>
                    </a:lnTo>
                    <a:lnTo>
                      <a:pt x="172" y="27"/>
                    </a:lnTo>
                    <a:lnTo>
                      <a:pt x="216" y="46"/>
                    </a:lnTo>
                    <a:lnTo>
                      <a:pt x="258" y="68"/>
                    </a:lnTo>
                    <a:lnTo>
                      <a:pt x="298" y="94"/>
                    </a:lnTo>
                    <a:lnTo>
                      <a:pt x="336" y="123"/>
                    </a:lnTo>
                    <a:lnTo>
                      <a:pt x="371" y="154"/>
                    </a:lnTo>
                    <a:lnTo>
                      <a:pt x="403" y="188"/>
                    </a:lnTo>
                    <a:lnTo>
                      <a:pt x="432" y="225"/>
                    </a:lnTo>
                    <a:lnTo>
                      <a:pt x="458" y="264"/>
                    </a:lnTo>
                    <a:lnTo>
                      <a:pt x="482" y="305"/>
                    </a:lnTo>
                    <a:lnTo>
                      <a:pt x="500" y="348"/>
                    </a:lnTo>
                    <a:lnTo>
                      <a:pt x="516" y="394"/>
                    </a:lnTo>
                    <a:lnTo>
                      <a:pt x="529" y="440"/>
                    </a:lnTo>
                    <a:lnTo>
                      <a:pt x="537" y="488"/>
                    </a:lnTo>
                    <a:lnTo>
                      <a:pt x="542" y="538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2350" y="2230"/>
                <a:ext cx="114" cy="129"/>
              </a:xfrm>
              <a:custGeom>
                <a:avLst/>
                <a:gdLst>
                  <a:gd name="T0" fmla="*/ 459 w 459"/>
                  <a:gd name="T1" fmla="*/ 2 h 516"/>
                  <a:gd name="T2" fmla="*/ 385 w 459"/>
                  <a:gd name="T3" fmla="*/ 516 h 516"/>
                  <a:gd name="T4" fmla="*/ 0 w 459"/>
                  <a:gd name="T5" fmla="*/ 169 h 516"/>
                  <a:gd name="T6" fmla="*/ 24 w 459"/>
                  <a:gd name="T7" fmla="*/ 147 h 516"/>
                  <a:gd name="T8" fmla="*/ 49 w 459"/>
                  <a:gd name="T9" fmla="*/ 126 h 516"/>
                  <a:gd name="T10" fmla="*/ 74 w 459"/>
                  <a:gd name="T11" fmla="*/ 106 h 516"/>
                  <a:gd name="T12" fmla="*/ 100 w 459"/>
                  <a:gd name="T13" fmla="*/ 88 h 516"/>
                  <a:gd name="T14" fmla="*/ 126 w 459"/>
                  <a:gd name="T15" fmla="*/ 72 h 516"/>
                  <a:gd name="T16" fmla="*/ 154 w 459"/>
                  <a:gd name="T17" fmla="*/ 57 h 516"/>
                  <a:gd name="T18" fmla="*/ 182 w 459"/>
                  <a:gd name="T19" fmla="*/ 45 h 516"/>
                  <a:gd name="T20" fmla="*/ 211 w 459"/>
                  <a:gd name="T21" fmla="*/ 33 h 516"/>
                  <a:gd name="T22" fmla="*/ 240 w 459"/>
                  <a:gd name="T23" fmla="*/ 24 h 516"/>
                  <a:gd name="T24" fmla="*/ 270 w 459"/>
                  <a:gd name="T25" fmla="*/ 15 h 516"/>
                  <a:gd name="T26" fmla="*/ 300 w 459"/>
                  <a:gd name="T27" fmla="*/ 9 h 516"/>
                  <a:gd name="T28" fmla="*/ 331 w 459"/>
                  <a:gd name="T29" fmla="*/ 5 h 516"/>
                  <a:gd name="T30" fmla="*/ 362 w 459"/>
                  <a:gd name="T31" fmla="*/ 1 h 516"/>
                  <a:gd name="T32" fmla="*/ 394 w 459"/>
                  <a:gd name="T33" fmla="*/ 0 h 516"/>
                  <a:gd name="T34" fmla="*/ 427 w 459"/>
                  <a:gd name="T35" fmla="*/ 0 h 516"/>
                  <a:gd name="T36" fmla="*/ 459 w 459"/>
                  <a:gd name="T37" fmla="*/ 2 h 51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59"/>
                  <a:gd name="T58" fmla="*/ 0 h 516"/>
                  <a:gd name="T59" fmla="*/ 459 w 459"/>
                  <a:gd name="T60" fmla="*/ 516 h 51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59" h="516">
                    <a:moveTo>
                      <a:pt x="459" y="2"/>
                    </a:moveTo>
                    <a:lnTo>
                      <a:pt x="385" y="516"/>
                    </a:lnTo>
                    <a:lnTo>
                      <a:pt x="0" y="169"/>
                    </a:lnTo>
                    <a:lnTo>
                      <a:pt x="24" y="147"/>
                    </a:lnTo>
                    <a:lnTo>
                      <a:pt x="49" y="126"/>
                    </a:lnTo>
                    <a:lnTo>
                      <a:pt x="74" y="106"/>
                    </a:lnTo>
                    <a:lnTo>
                      <a:pt x="100" y="88"/>
                    </a:lnTo>
                    <a:lnTo>
                      <a:pt x="126" y="72"/>
                    </a:lnTo>
                    <a:lnTo>
                      <a:pt x="154" y="57"/>
                    </a:lnTo>
                    <a:lnTo>
                      <a:pt x="182" y="45"/>
                    </a:lnTo>
                    <a:lnTo>
                      <a:pt x="211" y="33"/>
                    </a:lnTo>
                    <a:lnTo>
                      <a:pt x="240" y="24"/>
                    </a:lnTo>
                    <a:lnTo>
                      <a:pt x="270" y="15"/>
                    </a:lnTo>
                    <a:lnTo>
                      <a:pt x="300" y="9"/>
                    </a:lnTo>
                    <a:lnTo>
                      <a:pt x="331" y="5"/>
                    </a:lnTo>
                    <a:lnTo>
                      <a:pt x="362" y="1"/>
                    </a:lnTo>
                    <a:lnTo>
                      <a:pt x="394" y="0"/>
                    </a:lnTo>
                    <a:lnTo>
                      <a:pt x="427" y="0"/>
                    </a:lnTo>
                    <a:lnTo>
                      <a:pt x="459" y="2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2307" y="2283"/>
                <a:ext cx="149" cy="236"/>
              </a:xfrm>
              <a:custGeom>
                <a:avLst/>
                <a:gdLst>
                  <a:gd name="T0" fmla="*/ 2 w 597"/>
                  <a:gd name="T1" fmla="*/ 414 h 942"/>
                  <a:gd name="T2" fmla="*/ 0 w 597"/>
                  <a:gd name="T3" fmla="*/ 357 h 942"/>
                  <a:gd name="T4" fmla="*/ 2 w 597"/>
                  <a:gd name="T5" fmla="*/ 301 h 942"/>
                  <a:gd name="T6" fmla="*/ 10 w 597"/>
                  <a:gd name="T7" fmla="*/ 246 h 942"/>
                  <a:gd name="T8" fmla="*/ 24 w 597"/>
                  <a:gd name="T9" fmla="*/ 194 h 942"/>
                  <a:gd name="T10" fmla="*/ 43 w 597"/>
                  <a:gd name="T11" fmla="*/ 142 h 942"/>
                  <a:gd name="T12" fmla="*/ 66 w 597"/>
                  <a:gd name="T13" fmla="*/ 93 h 942"/>
                  <a:gd name="T14" fmla="*/ 95 w 597"/>
                  <a:gd name="T15" fmla="*/ 45 h 942"/>
                  <a:gd name="T16" fmla="*/ 129 w 597"/>
                  <a:gd name="T17" fmla="*/ 0 h 942"/>
                  <a:gd name="T18" fmla="*/ 545 w 597"/>
                  <a:gd name="T19" fmla="*/ 377 h 942"/>
                  <a:gd name="T20" fmla="*/ 542 w 597"/>
                  <a:gd name="T21" fmla="*/ 396 h 942"/>
                  <a:gd name="T22" fmla="*/ 549 w 597"/>
                  <a:gd name="T23" fmla="*/ 396 h 942"/>
                  <a:gd name="T24" fmla="*/ 597 w 597"/>
                  <a:gd name="T25" fmla="*/ 942 h 942"/>
                  <a:gd name="T26" fmla="*/ 540 w 597"/>
                  <a:gd name="T27" fmla="*/ 941 h 942"/>
                  <a:gd name="T28" fmla="*/ 484 w 597"/>
                  <a:gd name="T29" fmla="*/ 935 h 942"/>
                  <a:gd name="T30" fmla="*/ 430 w 597"/>
                  <a:gd name="T31" fmla="*/ 923 h 942"/>
                  <a:gd name="T32" fmla="*/ 379 w 597"/>
                  <a:gd name="T33" fmla="*/ 906 h 942"/>
                  <a:gd name="T34" fmla="*/ 328 w 597"/>
                  <a:gd name="T35" fmla="*/ 885 h 942"/>
                  <a:gd name="T36" fmla="*/ 281 w 597"/>
                  <a:gd name="T37" fmla="*/ 860 h 942"/>
                  <a:gd name="T38" fmla="*/ 236 w 597"/>
                  <a:gd name="T39" fmla="*/ 831 h 942"/>
                  <a:gd name="T40" fmla="*/ 194 w 597"/>
                  <a:gd name="T41" fmla="*/ 797 h 942"/>
                  <a:gd name="T42" fmla="*/ 156 w 597"/>
                  <a:gd name="T43" fmla="*/ 759 h 942"/>
                  <a:gd name="T44" fmla="*/ 121 w 597"/>
                  <a:gd name="T45" fmla="*/ 719 h 942"/>
                  <a:gd name="T46" fmla="*/ 90 w 597"/>
                  <a:gd name="T47" fmla="*/ 675 h 942"/>
                  <a:gd name="T48" fmla="*/ 63 w 597"/>
                  <a:gd name="T49" fmla="*/ 627 h 942"/>
                  <a:gd name="T50" fmla="*/ 41 w 597"/>
                  <a:gd name="T51" fmla="*/ 578 h 942"/>
                  <a:gd name="T52" fmla="*/ 23 w 597"/>
                  <a:gd name="T53" fmla="*/ 525 h 942"/>
                  <a:gd name="T54" fmla="*/ 9 w 597"/>
                  <a:gd name="T55" fmla="*/ 471 h 942"/>
                  <a:gd name="T56" fmla="*/ 2 w 597"/>
                  <a:gd name="T57" fmla="*/ 414 h 9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97"/>
                  <a:gd name="T88" fmla="*/ 0 h 942"/>
                  <a:gd name="T89" fmla="*/ 597 w 597"/>
                  <a:gd name="T90" fmla="*/ 942 h 94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97" h="942">
                    <a:moveTo>
                      <a:pt x="2" y="414"/>
                    </a:moveTo>
                    <a:lnTo>
                      <a:pt x="0" y="357"/>
                    </a:lnTo>
                    <a:lnTo>
                      <a:pt x="2" y="301"/>
                    </a:lnTo>
                    <a:lnTo>
                      <a:pt x="10" y="246"/>
                    </a:lnTo>
                    <a:lnTo>
                      <a:pt x="24" y="194"/>
                    </a:lnTo>
                    <a:lnTo>
                      <a:pt x="43" y="142"/>
                    </a:lnTo>
                    <a:lnTo>
                      <a:pt x="66" y="93"/>
                    </a:lnTo>
                    <a:lnTo>
                      <a:pt x="95" y="45"/>
                    </a:lnTo>
                    <a:lnTo>
                      <a:pt x="129" y="0"/>
                    </a:lnTo>
                    <a:lnTo>
                      <a:pt x="545" y="377"/>
                    </a:lnTo>
                    <a:lnTo>
                      <a:pt x="542" y="396"/>
                    </a:lnTo>
                    <a:lnTo>
                      <a:pt x="549" y="396"/>
                    </a:lnTo>
                    <a:lnTo>
                      <a:pt x="597" y="942"/>
                    </a:lnTo>
                    <a:lnTo>
                      <a:pt x="540" y="941"/>
                    </a:lnTo>
                    <a:lnTo>
                      <a:pt x="484" y="935"/>
                    </a:lnTo>
                    <a:lnTo>
                      <a:pt x="430" y="923"/>
                    </a:lnTo>
                    <a:lnTo>
                      <a:pt x="379" y="906"/>
                    </a:lnTo>
                    <a:lnTo>
                      <a:pt x="328" y="885"/>
                    </a:lnTo>
                    <a:lnTo>
                      <a:pt x="281" y="860"/>
                    </a:lnTo>
                    <a:lnTo>
                      <a:pt x="236" y="831"/>
                    </a:lnTo>
                    <a:lnTo>
                      <a:pt x="194" y="797"/>
                    </a:lnTo>
                    <a:lnTo>
                      <a:pt x="156" y="759"/>
                    </a:lnTo>
                    <a:lnTo>
                      <a:pt x="121" y="719"/>
                    </a:lnTo>
                    <a:lnTo>
                      <a:pt x="90" y="675"/>
                    </a:lnTo>
                    <a:lnTo>
                      <a:pt x="63" y="627"/>
                    </a:lnTo>
                    <a:lnTo>
                      <a:pt x="41" y="578"/>
                    </a:lnTo>
                    <a:lnTo>
                      <a:pt x="23" y="525"/>
                    </a:lnTo>
                    <a:lnTo>
                      <a:pt x="9" y="471"/>
                    </a:lnTo>
                    <a:lnTo>
                      <a:pt x="2" y="4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2460" y="2382"/>
                <a:ext cx="136" cy="135"/>
              </a:xfrm>
              <a:custGeom>
                <a:avLst/>
                <a:gdLst>
                  <a:gd name="T0" fmla="*/ 47 w 544"/>
                  <a:gd name="T1" fmla="*/ 541 h 541"/>
                  <a:gd name="T2" fmla="*/ 0 w 544"/>
                  <a:gd name="T3" fmla="*/ 0 h 541"/>
                  <a:gd name="T4" fmla="*/ 544 w 544"/>
                  <a:gd name="T5" fmla="*/ 1 h 541"/>
                  <a:gd name="T6" fmla="*/ 538 w 544"/>
                  <a:gd name="T7" fmla="*/ 52 h 541"/>
                  <a:gd name="T8" fmla="*/ 529 w 544"/>
                  <a:gd name="T9" fmla="*/ 102 h 541"/>
                  <a:gd name="T10" fmla="*/ 516 w 544"/>
                  <a:gd name="T11" fmla="*/ 150 h 541"/>
                  <a:gd name="T12" fmla="*/ 498 w 544"/>
                  <a:gd name="T13" fmla="*/ 197 h 541"/>
                  <a:gd name="T14" fmla="*/ 477 w 544"/>
                  <a:gd name="T15" fmla="*/ 242 h 541"/>
                  <a:gd name="T16" fmla="*/ 453 w 544"/>
                  <a:gd name="T17" fmla="*/ 284 h 541"/>
                  <a:gd name="T18" fmla="*/ 425 w 544"/>
                  <a:gd name="T19" fmla="*/ 324 h 541"/>
                  <a:gd name="T20" fmla="*/ 393 w 544"/>
                  <a:gd name="T21" fmla="*/ 361 h 541"/>
                  <a:gd name="T22" fmla="*/ 358 w 544"/>
                  <a:gd name="T23" fmla="*/ 396 h 541"/>
                  <a:gd name="T24" fmla="*/ 321 w 544"/>
                  <a:gd name="T25" fmla="*/ 426 h 541"/>
                  <a:gd name="T26" fmla="*/ 281 w 544"/>
                  <a:gd name="T27" fmla="*/ 455 h 541"/>
                  <a:gd name="T28" fmla="*/ 238 w 544"/>
                  <a:gd name="T29" fmla="*/ 480 h 541"/>
                  <a:gd name="T30" fmla="*/ 194 w 544"/>
                  <a:gd name="T31" fmla="*/ 501 h 541"/>
                  <a:gd name="T32" fmla="*/ 147 w 544"/>
                  <a:gd name="T33" fmla="*/ 518 h 541"/>
                  <a:gd name="T34" fmla="*/ 97 w 544"/>
                  <a:gd name="T35" fmla="*/ 531 h 541"/>
                  <a:gd name="T36" fmla="*/ 47 w 544"/>
                  <a:gd name="T37" fmla="*/ 541 h 54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44"/>
                  <a:gd name="T58" fmla="*/ 0 h 541"/>
                  <a:gd name="T59" fmla="*/ 544 w 544"/>
                  <a:gd name="T60" fmla="*/ 541 h 54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44" h="541">
                    <a:moveTo>
                      <a:pt x="47" y="541"/>
                    </a:moveTo>
                    <a:lnTo>
                      <a:pt x="0" y="0"/>
                    </a:lnTo>
                    <a:lnTo>
                      <a:pt x="544" y="1"/>
                    </a:lnTo>
                    <a:lnTo>
                      <a:pt x="538" y="52"/>
                    </a:lnTo>
                    <a:lnTo>
                      <a:pt x="529" y="102"/>
                    </a:lnTo>
                    <a:lnTo>
                      <a:pt x="516" y="150"/>
                    </a:lnTo>
                    <a:lnTo>
                      <a:pt x="498" y="197"/>
                    </a:lnTo>
                    <a:lnTo>
                      <a:pt x="477" y="242"/>
                    </a:lnTo>
                    <a:lnTo>
                      <a:pt x="453" y="284"/>
                    </a:lnTo>
                    <a:lnTo>
                      <a:pt x="425" y="324"/>
                    </a:lnTo>
                    <a:lnTo>
                      <a:pt x="393" y="361"/>
                    </a:lnTo>
                    <a:lnTo>
                      <a:pt x="358" y="396"/>
                    </a:lnTo>
                    <a:lnTo>
                      <a:pt x="321" y="426"/>
                    </a:lnTo>
                    <a:lnTo>
                      <a:pt x="281" y="455"/>
                    </a:lnTo>
                    <a:lnTo>
                      <a:pt x="238" y="480"/>
                    </a:lnTo>
                    <a:lnTo>
                      <a:pt x="194" y="501"/>
                    </a:lnTo>
                    <a:lnTo>
                      <a:pt x="147" y="518"/>
                    </a:lnTo>
                    <a:lnTo>
                      <a:pt x="97" y="531"/>
                    </a:lnTo>
                    <a:lnTo>
                      <a:pt x="47" y="541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  <p:sp>
            <p:nvSpPr>
              <p:cNvPr id="215" name="Freeform 93"/>
              <p:cNvSpPr>
                <a:spLocks/>
              </p:cNvSpPr>
              <p:nvPr/>
            </p:nvSpPr>
            <p:spPr bwMode="auto">
              <a:xfrm>
                <a:off x="2310" y="2211"/>
                <a:ext cx="501" cy="507"/>
              </a:xfrm>
              <a:custGeom>
                <a:avLst/>
                <a:gdLst>
                  <a:gd name="T0" fmla="*/ 1906 w 2003"/>
                  <a:gd name="T1" fmla="*/ 539 h 2027"/>
                  <a:gd name="T2" fmla="*/ 1847 w 2003"/>
                  <a:gd name="T3" fmla="*/ 425 h 2027"/>
                  <a:gd name="T4" fmla="*/ 1773 w 2003"/>
                  <a:gd name="T5" fmla="*/ 322 h 2027"/>
                  <a:gd name="T6" fmla="*/ 1689 w 2003"/>
                  <a:gd name="T7" fmla="*/ 232 h 2027"/>
                  <a:gd name="T8" fmla="*/ 1594 w 2003"/>
                  <a:gd name="T9" fmla="*/ 154 h 2027"/>
                  <a:gd name="T10" fmla="*/ 1543 w 2003"/>
                  <a:gd name="T11" fmla="*/ 120 h 2027"/>
                  <a:gd name="T12" fmla="*/ 1487 w 2003"/>
                  <a:gd name="T13" fmla="*/ 87 h 2027"/>
                  <a:gd name="T14" fmla="*/ 1429 w 2003"/>
                  <a:gd name="T15" fmla="*/ 58 h 2027"/>
                  <a:gd name="T16" fmla="*/ 1319 w 2003"/>
                  <a:gd name="T17" fmla="*/ 19 h 2027"/>
                  <a:gd name="T18" fmla="*/ 1189 w 2003"/>
                  <a:gd name="T19" fmla="*/ 1 h 2027"/>
                  <a:gd name="T20" fmla="*/ 1053 w 2003"/>
                  <a:gd name="T21" fmla="*/ 7 h 2027"/>
                  <a:gd name="T22" fmla="*/ 965 w 2003"/>
                  <a:gd name="T23" fmla="*/ 22 h 2027"/>
                  <a:gd name="T24" fmla="*/ 909 w 2003"/>
                  <a:gd name="T25" fmla="*/ 35 h 2027"/>
                  <a:gd name="T26" fmla="*/ 854 w 2003"/>
                  <a:gd name="T27" fmla="*/ 53 h 2027"/>
                  <a:gd name="T28" fmla="*/ 900 w 2003"/>
                  <a:gd name="T29" fmla="*/ 106 h 2027"/>
                  <a:gd name="T30" fmla="*/ 1065 w 2003"/>
                  <a:gd name="T31" fmla="*/ 250 h 2027"/>
                  <a:gd name="T32" fmla="*/ 1170 w 2003"/>
                  <a:gd name="T33" fmla="*/ 443 h 2027"/>
                  <a:gd name="T34" fmla="*/ 1205 w 2003"/>
                  <a:gd name="T35" fmla="*/ 623 h 2027"/>
                  <a:gd name="T36" fmla="*/ 1173 w 2003"/>
                  <a:gd name="T37" fmla="*/ 852 h 2027"/>
                  <a:gd name="T38" fmla="*/ 1037 w 2003"/>
                  <a:gd name="T39" fmla="*/ 1087 h 2027"/>
                  <a:gd name="T40" fmla="*/ 814 w 2003"/>
                  <a:gd name="T41" fmla="*/ 1242 h 2027"/>
                  <a:gd name="T42" fmla="*/ 589 w 2003"/>
                  <a:gd name="T43" fmla="*/ 1292 h 2027"/>
                  <a:gd name="T44" fmla="*/ 409 w 2003"/>
                  <a:gd name="T45" fmla="*/ 1272 h 2027"/>
                  <a:gd name="T46" fmla="*/ 209 w 2003"/>
                  <a:gd name="T47" fmla="*/ 1184 h 2027"/>
                  <a:gd name="T48" fmla="*/ 51 w 2003"/>
                  <a:gd name="T49" fmla="*/ 1034 h 2027"/>
                  <a:gd name="T50" fmla="*/ 0 w 2003"/>
                  <a:gd name="T51" fmla="*/ 1002 h 2027"/>
                  <a:gd name="T52" fmla="*/ 24 w 2003"/>
                  <a:gd name="T53" fmla="*/ 1201 h 2027"/>
                  <a:gd name="T54" fmla="*/ 110 w 2003"/>
                  <a:gd name="T55" fmla="*/ 1355 h 2027"/>
                  <a:gd name="T56" fmla="*/ 182 w 2003"/>
                  <a:gd name="T57" fmla="*/ 1419 h 2027"/>
                  <a:gd name="T58" fmla="*/ 271 w 2003"/>
                  <a:gd name="T59" fmla="*/ 1467 h 2027"/>
                  <a:gd name="T60" fmla="*/ 376 w 2003"/>
                  <a:gd name="T61" fmla="*/ 1503 h 2027"/>
                  <a:gd name="T62" fmla="*/ 461 w 2003"/>
                  <a:gd name="T63" fmla="*/ 1521 h 2027"/>
                  <a:gd name="T64" fmla="*/ 553 w 2003"/>
                  <a:gd name="T65" fmla="*/ 1533 h 2027"/>
                  <a:gd name="T66" fmla="*/ 653 w 2003"/>
                  <a:gd name="T67" fmla="*/ 1541 h 2027"/>
                  <a:gd name="T68" fmla="*/ 692 w 2003"/>
                  <a:gd name="T69" fmla="*/ 1543 h 2027"/>
                  <a:gd name="T70" fmla="*/ 709 w 2003"/>
                  <a:gd name="T71" fmla="*/ 1364 h 2027"/>
                  <a:gd name="T72" fmla="*/ 891 w 2003"/>
                  <a:gd name="T73" fmla="*/ 1621 h 2027"/>
                  <a:gd name="T74" fmla="*/ 964 w 2003"/>
                  <a:gd name="T75" fmla="*/ 1686 h 2027"/>
                  <a:gd name="T76" fmla="*/ 1048 w 2003"/>
                  <a:gd name="T77" fmla="*/ 1781 h 2027"/>
                  <a:gd name="T78" fmla="*/ 1117 w 2003"/>
                  <a:gd name="T79" fmla="*/ 1860 h 2027"/>
                  <a:gd name="T80" fmla="*/ 1193 w 2003"/>
                  <a:gd name="T81" fmla="*/ 1932 h 2027"/>
                  <a:gd name="T82" fmla="*/ 1273 w 2003"/>
                  <a:gd name="T83" fmla="*/ 1984 h 2027"/>
                  <a:gd name="T84" fmla="*/ 1328 w 2003"/>
                  <a:gd name="T85" fmla="*/ 2007 h 2027"/>
                  <a:gd name="T86" fmla="*/ 1389 w 2003"/>
                  <a:gd name="T87" fmla="*/ 2022 h 2027"/>
                  <a:gd name="T88" fmla="*/ 1457 w 2003"/>
                  <a:gd name="T89" fmla="*/ 2027 h 2027"/>
                  <a:gd name="T90" fmla="*/ 1524 w 2003"/>
                  <a:gd name="T91" fmla="*/ 2020 h 2027"/>
                  <a:gd name="T92" fmla="*/ 1586 w 2003"/>
                  <a:gd name="T93" fmla="*/ 1996 h 2027"/>
                  <a:gd name="T94" fmla="*/ 1646 w 2003"/>
                  <a:gd name="T95" fmla="*/ 1960 h 2027"/>
                  <a:gd name="T96" fmla="*/ 1745 w 2003"/>
                  <a:gd name="T97" fmla="*/ 1862 h 2027"/>
                  <a:gd name="T98" fmla="*/ 1023 w 2003"/>
                  <a:gd name="T99" fmla="*/ 1748 h 2027"/>
                  <a:gd name="T100" fmla="*/ 1152 w 2003"/>
                  <a:gd name="T101" fmla="*/ 1686 h 2027"/>
                  <a:gd name="T102" fmla="*/ 1611 w 2003"/>
                  <a:gd name="T103" fmla="*/ 1686 h 2027"/>
                  <a:gd name="T104" fmla="*/ 1870 w 2003"/>
                  <a:gd name="T105" fmla="*/ 1652 h 2027"/>
                  <a:gd name="T106" fmla="*/ 1938 w 2003"/>
                  <a:gd name="T107" fmla="*/ 1467 h 2027"/>
                  <a:gd name="T108" fmla="*/ 1983 w 2003"/>
                  <a:gd name="T109" fmla="*/ 1267 h 2027"/>
                  <a:gd name="T110" fmla="*/ 2002 w 2003"/>
                  <a:gd name="T111" fmla="*/ 1065 h 2027"/>
                  <a:gd name="T112" fmla="*/ 1983 w 2003"/>
                  <a:gd name="T113" fmla="*/ 789 h 202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003"/>
                  <a:gd name="T172" fmla="*/ 0 h 2027"/>
                  <a:gd name="T173" fmla="*/ 2003 w 2003"/>
                  <a:gd name="T174" fmla="*/ 2027 h 202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003" h="2027">
                    <a:moveTo>
                      <a:pt x="1944" y="634"/>
                    </a:moveTo>
                    <a:lnTo>
                      <a:pt x="1935" y="610"/>
                    </a:lnTo>
                    <a:lnTo>
                      <a:pt x="1926" y="586"/>
                    </a:lnTo>
                    <a:lnTo>
                      <a:pt x="1916" y="562"/>
                    </a:lnTo>
                    <a:lnTo>
                      <a:pt x="1906" y="539"/>
                    </a:lnTo>
                    <a:lnTo>
                      <a:pt x="1895" y="514"/>
                    </a:lnTo>
                    <a:lnTo>
                      <a:pt x="1884" y="492"/>
                    </a:lnTo>
                    <a:lnTo>
                      <a:pt x="1872" y="469"/>
                    </a:lnTo>
                    <a:lnTo>
                      <a:pt x="1860" y="447"/>
                    </a:lnTo>
                    <a:lnTo>
                      <a:pt x="1847" y="425"/>
                    </a:lnTo>
                    <a:lnTo>
                      <a:pt x="1833" y="404"/>
                    </a:lnTo>
                    <a:lnTo>
                      <a:pt x="1820" y="383"/>
                    </a:lnTo>
                    <a:lnTo>
                      <a:pt x="1805" y="362"/>
                    </a:lnTo>
                    <a:lnTo>
                      <a:pt x="1789" y="342"/>
                    </a:lnTo>
                    <a:lnTo>
                      <a:pt x="1773" y="322"/>
                    </a:lnTo>
                    <a:lnTo>
                      <a:pt x="1756" y="302"/>
                    </a:lnTo>
                    <a:lnTo>
                      <a:pt x="1740" y="283"/>
                    </a:lnTo>
                    <a:lnTo>
                      <a:pt x="1723" y="266"/>
                    </a:lnTo>
                    <a:lnTo>
                      <a:pt x="1706" y="249"/>
                    </a:lnTo>
                    <a:lnTo>
                      <a:pt x="1689" y="232"/>
                    </a:lnTo>
                    <a:lnTo>
                      <a:pt x="1671" y="215"/>
                    </a:lnTo>
                    <a:lnTo>
                      <a:pt x="1652" y="200"/>
                    </a:lnTo>
                    <a:lnTo>
                      <a:pt x="1633" y="184"/>
                    </a:lnTo>
                    <a:lnTo>
                      <a:pt x="1614" y="169"/>
                    </a:lnTo>
                    <a:lnTo>
                      <a:pt x="1594" y="154"/>
                    </a:lnTo>
                    <a:lnTo>
                      <a:pt x="1584" y="147"/>
                    </a:lnTo>
                    <a:lnTo>
                      <a:pt x="1574" y="140"/>
                    </a:lnTo>
                    <a:lnTo>
                      <a:pt x="1564" y="133"/>
                    </a:lnTo>
                    <a:lnTo>
                      <a:pt x="1553" y="126"/>
                    </a:lnTo>
                    <a:lnTo>
                      <a:pt x="1543" y="120"/>
                    </a:lnTo>
                    <a:lnTo>
                      <a:pt x="1531" y="112"/>
                    </a:lnTo>
                    <a:lnTo>
                      <a:pt x="1521" y="106"/>
                    </a:lnTo>
                    <a:lnTo>
                      <a:pt x="1510" y="100"/>
                    </a:lnTo>
                    <a:lnTo>
                      <a:pt x="1498" y="93"/>
                    </a:lnTo>
                    <a:lnTo>
                      <a:pt x="1487" y="87"/>
                    </a:lnTo>
                    <a:lnTo>
                      <a:pt x="1475" y="81"/>
                    </a:lnTo>
                    <a:lnTo>
                      <a:pt x="1464" y="75"/>
                    </a:lnTo>
                    <a:lnTo>
                      <a:pt x="1452" y="69"/>
                    </a:lnTo>
                    <a:lnTo>
                      <a:pt x="1441" y="64"/>
                    </a:lnTo>
                    <a:lnTo>
                      <a:pt x="1429" y="58"/>
                    </a:lnTo>
                    <a:lnTo>
                      <a:pt x="1416" y="52"/>
                    </a:lnTo>
                    <a:lnTo>
                      <a:pt x="1393" y="42"/>
                    </a:lnTo>
                    <a:lnTo>
                      <a:pt x="1369" y="33"/>
                    </a:lnTo>
                    <a:lnTo>
                      <a:pt x="1345" y="25"/>
                    </a:lnTo>
                    <a:lnTo>
                      <a:pt x="1319" y="19"/>
                    </a:lnTo>
                    <a:lnTo>
                      <a:pt x="1294" y="13"/>
                    </a:lnTo>
                    <a:lnTo>
                      <a:pt x="1268" y="8"/>
                    </a:lnTo>
                    <a:lnTo>
                      <a:pt x="1243" y="5"/>
                    </a:lnTo>
                    <a:lnTo>
                      <a:pt x="1216" y="2"/>
                    </a:lnTo>
                    <a:lnTo>
                      <a:pt x="1189" y="1"/>
                    </a:lnTo>
                    <a:lnTo>
                      <a:pt x="1163" y="0"/>
                    </a:lnTo>
                    <a:lnTo>
                      <a:pt x="1135" y="0"/>
                    </a:lnTo>
                    <a:lnTo>
                      <a:pt x="1108" y="1"/>
                    </a:lnTo>
                    <a:lnTo>
                      <a:pt x="1080" y="4"/>
                    </a:lnTo>
                    <a:lnTo>
                      <a:pt x="1053" y="7"/>
                    </a:lnTo>
                    <a:lnTo>
                      <a:pt x="1025" y="10"/>
                    </a:lnTo>
                    <a:lnTo>
                      <a:pt x="997" y="15"/>
                    </a:lnTo>
                    <a:lnTo>
                      <a:pt x="987" y="18"/>
                    </a:lnTo>
                    <a:lnTo>
                      <a:pt x="975" y="20"/>
                    </a:lnTo>
                    <a:lnTo>
                      <a:pt x="965" y="22"/>
                    </a:lnTo>
                    <a:lnTo>
                      <a:pt x="953" y="25"/>
                    </a:lnTo>
                    <a:lnTo>
                      <a:pt x="943" y="27"/>
                    </a:lnTo>
                    <a:lnTo>
                      <a:pt x="931" y="30"/>
                    </a:lnTo>
                    <a:lnTo>
                      <a:pt x="920" y="32"/>
                    </a:lnTo>
                    <a:lnTo>
                      <a:pt x="909" y="35"/>
                    </a:lnTo>
                    <a:lnTo>
                      <a:pt x="898" y="39"/>
                    </a:lnTo>
                    <a:lnTo>
                      <a:pt x="887" y="43"/>
                    </a:lnTo>
                    <a:lnTo>
                      <a:pt x="876" y="46"/>
                    </a:lnTo>
                    <a:lnTo>
                      <a:pt x="865" y="49"/>
                    </a:lnTo>
                    <a:lnTo>
                      <a:pt x="854" y="53"/>
                    </a:lnTo>
                    <a:lnTo>
                      <a:pt x="843" y="56"/>
                    </a:lnTo>
                    <a:lnTo>
                      <a:pt x="832" y="61"/>
                    </a:lnTo>
                    <a:lnTo>
                      <a:pt x="820" y="65"/>
                    </a:lnTo>
                    <a:lnTo>
                      <a:pt x="861" y="84"/>
                    </a:lnTo>
                    <a:lnTo>
                      <a:pt x="900" y="106"/>
                    </a:lnTo>
                    <a:lnTo>
                      <a:pt x="937" y="130"/>
                    </a:lnTo>
                    <a:lnTo>
                      <a:pt x="972" y="156"/>
                    </a:lnTo>
                    <a:lnTo>
                      <a:pt x="1005" y="186"/>
                    </a:lnTo>
                    <a:lnTo>
                      <a:pt x="1036" y="216"/>
                    </a:lnTo>
                    <a:lnTo>
                      <a:pt x="1065" y="250"/>
                    </a:lnTo>
                    <a:lnTo>
                      <a:pt x="1091" y="285"/>
                    </a:lnTo>
                    <a:lnTo>
                      <a:pt x="1115" y="323"/>
                    </a:lnTo>
                    <a:lnTo>
                      <a:pt x="1136" y="361"/>
                    </a:lnTo>
                    <a:lnTo>
                      <a:pt x="1154" y="402"/>
                    </a:lnTo>
                    <a:lnTo>
                      <a:pt x="1170" y="443"/>
                    </a:lnTo>
                    <a:lnTo>
                      <a:pt x="1184" y="486"/>
                    </a:lnTo>
                    <a:lnTo>
                      <a:pt x="1193" y="531"/>
                    </a:lnTo>
                    <a:lnTo>
                      <a:pt x="1201" y="576"/>
                    </a:lnTo>
                    <a:lnTo>
                      <a:pt x="1204" y="623"/>
                    </a:lnTo>
                    <a:lnTo>
                      <a:pt x="1205" y="623"/>
                    </a:lnTo>
                    <a:lnTo>
                      <a:pt x="1205" y="685"/>
                    </a:lnTo>
                    <a:lnTo>
                      <a:pt x="1204" y="685"/>
                    </a:lnTo>
                    <a:lnTo>
                      <a:pt x="1198" y="743"/>
                    </a:lnTo>
                    <a:lnTo>
                      <a:pt x="1188" y="799"/>
                    </a:lnTo>
                    <a:lnTo>
                      <a:pt x="1173" y="852"/>
                    </a:lnTo>
                    <a:lnTo>
                      <a:pt x="1154" y="904"/>
                    </a:lnTo>
                    <a:lnTo>
                      <a:pt x="1131" y="953"/>
                    </a:lnTo>
                    <a:lnTo>
                      <a:pt x="1104" y="1001"/>
                    </a:lnTo>
                    <a:lnTo>
                      <a:pt x="1072" y="1045"/>
                    </a:lnTo>
                    <a:lnTo>
                      <a:pt x="1037" y="1087"/>
                    </a:lnTo>
                    <a:lnTo>
                      <a:pt x="998" y="1125"/>
                    </a:lnTo>
                    <a:lnTo>
                      <a:pt x="956" y="1160"/>
                    </a:lnTo>
                    <a:lnTo>
                      <a:pt x="912" y="1191"/>
                    </a:lnTo>
                    <a:lnTo>
                      <a:pt x="865" y="1219"/>
                    </a:lnTo>
                    <a:lnTo>
                      <a:pt x="814" y="1242"/>
                    </a:lnTo>
                    <a:lnTo>
                      <a:pt x="761" y="1262"/>
                    </a:lnTo>
                    <a:lnTo>
                      <a:pt x="707" y="1276"/>
                    </a:lnTo>
                    <a:lnTo>
                      <a:pt x="650" y="1286"/>
                    </a:lnTo>
                    <a:lnTo>
                      <a:pt x="650" y="1287"/>
                    </a:lnTo>
                    <a:lnTo>
                      <a:pt x="589" y="1292"/>
                    </a:lnTo>
                    <a:lnTo>
                      <a:pt x="589" y="1291"/>
                    </a:lnTo>
                    <a:lnTo>
                      <a:pt x="542" y="1291"/>
                    </a:lnTo>
                    <a:lnTo>
                      <a:pt x="497" y="1288"/>
                    </a:lnTo>
                    <a:lnTo>
                      <a:pt x="452" y="1282"/>
                    </a:lnTo>
                    <a:lnTo>
                      <a:pt x="409" y="1272"/>
                    </a:lnTo>
                    <a:lnTo>
                      <a:pt x="366" y="1260"/>
                    </a:lnTo>
                    <a:lnTo>
                      <a:pt x="325" y="1245"/>
                    </a:lnTo>
                    <a:lnTo>
                      <a:pt x="285" y="1227"/>
                    </a:lnTo>
                    <a:lnTo>
                      <a:pt x="246" y="1206"/>
                    </a:lnTo>
                    <a:lnTo>
                      <a:pt x="209" y="1184"/>
                    </a:lnTo>
                    <a:lnTo>
                      <a:pt x="173" y="1158"/>
                    </a:lnTo>
                    <a:lnTo>
                      <a:pt x="139" y="1130"/>
                    </a:lnTo>
                    <a:lnTo>
                      <a:pt x="108" y="1101"/>
                    </a:lnTo>
                    <a:lnTo>
                      <a:pt x="78" y="1068"/>
                    </a:lnTo>
                    <a:lnTo>
                      <a:pt x="51" y="1034"/>
                    </a:lnTo>
                    <a:lnTo>
                      <a:pt x="26" y="999"/>
                    </a:lnTo>
                    <a:lnTo>
                      <a:pt x="3" y="961"/>
                    </a:lnTo>
                    <a:lnTo>
                      <a:pt x="2" y="974"/>
                    </a:lnTo>
                    <a:lnTo>
                      <a:pt x="1" y="988"/>
                    </a:lnTo>
                    <a:lnTo>
                      <a:pt x="0" y="1002"/>
                    </a:lnTo>
                    <a:lnTo>
                      <a:pt x="0" y="1015"/>
                    </a:lnTo>
                    <a:lnTo>
                      <a:pt x="1" y="1066"/>
                    </a:lnTo>
                    <a:lnTo>
                      <a:pt x="6" y="1114"/>
                    </a:lnTo>
                    <a:lnTo>
                      <a:pt x="14" y="1159"/>
                    </a:lnTo>
                    <a:lnTo>
                      <a:pt x="24" y="1201"/>
                    </a:lnTo>
                    <a:lnTo>
                      <a:pt x="38" y="1240"/>
                    </a:lnTo>
                    <a:lnTo>
                      <a:pt x="55" y="1276"/>
                    </a:lnTo>
                    <a:lnTo>
                      <a:pt x="74" y="1310"/>
                    </a:lnTo>
                    <a:lnTo>
                      <a:pt x="97" y="1341"/>
                    </a:lnTo>
                    <a:lnTo>
                      <a:pt x="110" y="1355"/>
                    </a:lnTo>
                    <a:lnTo>
                      <a:pt x="122" y="1369"/>
                    </a:lnTo>
                    <a:lnTo>
                      <a:pt x="136" y="1382"/>
                    </a:lnTo>
                    <a:lnTo>
                      <a:pt x="151" y="1394"/>
                    </a:lnTo>
                    <a:lnTo>
                      <a:pt x="167" y="1407"/>
                    </a:lnTo>
                    <a:lnTo>
                      <a:pt x="182" y="1419"/>
                    </a:lnTo>
                    <a:lnTo>
                      <a:pt x="198" y="1429"/>
                    </a:lnTo>
                    <a:lnTo>
                      <a:pt x="216" y="1440"/>
                    </a:lnTo>
                    <a:lnTo>
                      <a:pt x="234" y="1449"/>
                    </a:lnTo>
                    <a:lnTo>
                      <a:pt x="252" y="1459"/>
                    </a:lnTo>
                    <a:lnTo>
                      <a:pt x="271" y="1467"/>
                    </a:lnTo>
                    <a:lnTo>
                      <a:pt x="291" y="1475"/>
                    </a:lnTo>
                    <a:lnTo>
                      <a:pt x="311" y="1483"/>
                    </a:lnTo>
                    <a:lnTo>
                      <a:pt x="332" y="1490"/>
                    </a:lnTo>
                    <a:lnTo>
                      <a:pt x="354" y="1496"/>
                    </a:lnTo>
                    <a:lnTo>
                      <a:pt x="376" y="1503"/>
                    </a:lnTo>
                    <a:lnTo>
                      <a:pt x="393" y="1507"/>
                    </a:lnTo>
                    <a:lnTo>
                      <a:pt x="409" y="1510"/>
                    </a:lnTo>
                    <a:lnTo>
                      <a:pt x="426" y="1514"/>
                    </a:lnTo>
                    <a:lnTo>
                      <a:pt x="444" y="1518"/>
                    </a:lnTo>
                    <a:lnTo>
                      <a:pt x="461" y="1521"/>
                    </a:lnTo>
                    <a:lnTo>
                      <a:pt x="479" y="1524"/>
                    </a:lnTo>
                    <a:lnTo>
                      <a:pt x="497" y="1526"/>
                    </a:lnTo>
                    <a:lnTo>
                      <a:pt x="516" y="1529"/>
                    </a:lnTo>
                    <a:lnTo>
                      <a:pt x="534" y="1531"/>
                    </a:lnTo>
                    <a:lnTo>
                      <a:pt x="553" y="1533"/>
                    </a:lnTo>
                    <a:lnTo>
                      <a:pt x="573" y="1535"/>
                    </a:lnTo>
                    <a:lnTo>
                      <a:pt x="593" y="1536"/>
                    </a:lnTo>
                    <a:lnTo>
                      <a:pt x="613" y="1539"/>
                    </a:lnTo>
                    <a:lnTo>
                      <a:pt x="633" y="1540"/>
                    </a:lnTo>
                    <a:lnTo>
                      <a:pt x="653" y="1541"/>
                    </a:lnTo>
                    <a:lnTo>
                      <a:pt x="674" y="1542"/>
                    </a:lnTo>
                    <a:lnTo>
                      <a:pt x="678" y="1542"/>
                    </a:lnTo>
                    <a:lnTo>
                      <a:pt x="683" y="1542"/>
                    </a:lnTo>
                    <a:lnTo>
                      <a:pt x="687" y="1542"/>
                    </a:lnTo>
                    <a:lnTo>
                      <a:pt x="692" y="1543"/>
                    </a:lnTo>
                    <a:lnTo>
                      <a:pt x="696" y="1543"/>
                    </a:lnTo>
                    <a:lnTo>
                      <a:pt x="700" y="1544"/>
                    </a:lnTo>
                    <a:lnTo>
                      <a:pt x="705" y="1544"/>
                    </a:lnTo>
                    <a:lnTo>
                      <a:pt x="709" y="1545"/>
                    </a:lnTo>
                    <a:lnTo>
                      <a:pt x="709" y="1364"/>
                    </a:lnTo>
                    <a:lnTo>
                      <a:pt x="843" y="1364"/>
                    </a:lnTo>
                    <a:lnTo>
                      <a:pt x="843" y="1589"/>
                    </a:lnTo>
                    <a:lnTo>
                      <a:pt x="859" y="1599"/>
                    </a:lnTo>
                    <a:lnTo>
                      <a:pt x="875" y="1610"/>
                    </a:lnTo>
                    <a:lnTo>
                      <a:pt x="891" y="1621"/>
                    </a:lnTo>
                    <a:lnTo>
                      <a:pt x="907" y="1633"/>
                    </a:lnTo>
                    <a:lnTo>
                      <a:pt x="922" y="1646"/>
                    </a:lnTo>
                    <a:lnTo>
                      <a:pt x="935" y="1659"/>
                    </a:lnTo>
                    <a:lnTo>
                      <a:pt x="950" y="1672"/>
                    </a:lnTo>
                    <a:lnTo>
                      <a:pt x="964" y="1686"/>
                    </a:lnTo>
                    <a:lnTo>
                      <a:pt x="532" y="1686"/>
                    </a:lnTo>
                    <a:lnTo>
                      <a:pt x="532" y="1748"/>
                    </a:lnTo>
                    <a:lnTo>
                      <a:pt x="1020" y="1748"/>
                    </a:lnTo>
                    <a:lnTo>
                      <a:pt x="1034" y="1764"/>
                    </a:lnTo>
                    <a:lnTo>
                      <a:pt x="1048" y="1781"/>
                    </a:lnTo>
                    <a:lnTo>
                      <a:pt x="1062" y="1796"/>
                    </a:lnTo>
                    <a:lnTo>
                      <a:pt x="1075" y="1812"/>
                    </a:lnTo>
                    <a:lnTo>
                      <a:pt x="1089" y="1828"/>
                    </a:lnTo>
                    <a:lnTo>
                      <a:pt x="1103" y="1844"/>
                    </a:lnTo>
                    <a:lnTo>
                      <a:pt x="1117" y="1860"/>
                    </a:lnTo>
                    <a:lnTo>
                      <a:pt x="1132" y="1875"/>
                    </a:lnTo>
                    <a:lnTo>
                      <a:pt x="1147" y="1890"/>
                    </a:lnTo>
                    <a:lnTo>
                      <a:pt x="1162" y="1905"/>
                    </a:lnTo>
                    <a:lnTo>
                      <a:pt x="1177" y="1919"/>
                    </a:lnTo>
                    <a:lnTo>
                      <a:pt x="1193" y="1932"/>
                    </a:lnTo>
                    <a:lnTo>
                      <a:pt x="1210" y="1945"/>
                    </a:lnTo>
                    <a:lnTo>
                      <a:pt x="1227" y="1956"/>
                    </a:lnTo>
                    <a:lnTo>
                      <a:pt x="1245" y="1968"/>
                    </a:lnTo>
                    <a:lnTo>
                      <a:pt x="1263" y="1979"/>
                    </a:lnTo>
                    <a:lnTo>
                      <a:pt x="1273" y="1984"/>
                    </a:lnTo>
                    <a:lnTo>
                      <a:pt x="1284" y="1989"/>
                    </a:lnTo>
                    <a:lnTo>
                      <a:pt x="1294" y="1994"/>
                    </a:lnTo>
                    <a:lnTo>
                      <a:pt x="1306" y="1999"/>
                    </a:lnTo>
                    <a:lnTo>
                      <a:pt x="1316" y="2003"/>
                    </a:lnTo>
                    <a:lnTo>
                      <a:pt x="1328" y="2007"/>
                    </a:lnTo>
                    <a:lnTo>
                      <a:pt x="1339" y="2010"/>
                    </a:lnTo>
                    <a:lnTo>
                      <a:pt x="1352" y="2013"/>
                    </a:lnTo>
                    <a:lnTo>
                      <a:pt x="1364" y="2016"/>
                    </a:lnTo>
                    <a:lnTo>
                      <a:pt x="1376" y="2020"/>
                    </a:lnTo>
                    <a:lnTo>
                      <a:pt x="1389" y="2022"/>
                    </a:lnTo>
                    <a:lnTo>
                      <a:pt x="1403" y="2024"/>
                    </a:lnTo>
                    <a:lnTo>
                      <a:pt x="1415" y="2025"/>
                    </a:lnTo>
                    <a:lnTo>
                      <a:pt x="1429" y="2026"/>
                    </a:lnTo>
                    <a:lnTo>
                      <a:pt x="1443" y="2027"/>
                    </a:lnTo>
                    <a:lnTo>
                      <a:pt x="1457" y="2027"/>
                    </a:lnTo>
                    <a:lnTo>
                      <a:pt x="1471" y="2027"/>
                    </a:lnTo>
                    <a:lnTo>
                      <a:pt x="1484" y="2026"/>
                    </a:lnTo>
                    <a:lnTo>
                      <a:pt x="1497" y="2024"/>
                    </a:lnTo>
                    <a:lnTo>
                      <a:pt x="1510" y="2022"/>
                    </a:lnTo>
                    <a:lnTo>
                      <a:pt x="1524" y="2020"/>
                    </a:lnTo>
                    <a:lnTo>
                      <a:pt x="1536" y="2015"/>
                    </a:lnTo>
                    <a:lnTo>
                      <a:pt x="1549" y="2011"/>
                    </a:lnTo>
                    <a:lnTo>
                      <a:pt x="1562" y="2007"/>
                    </a:lnTo>
                    <a:lnTo>
                      <a:pt x="1574" y="2002"/>
                    </a:lnTo>
                    <a:lnTo>
                      <a:pt x="1586" y="1996"/>
                    </a:lnTo>
                    <a:lnTo>
                      <a:pt x="1598" y="1990"/>
                    </a:lnTo>
                    <a:lnTo>
                      <a:pt x="1610" y="1983"/>
                    </a:lnTo>
                    <a:lnTo>
                      <a:pt x="1623" y="1975"/>
                    </a:lnTo>
                    <a:lnTo>
                      <a:pt x="1634" y="1968"/>
                    </a:lnTo>
                    <a:lnTo>
                      <a:pt x="1646" y="1960"/>
                    </a:lnTo>
                    <a:lnTo>
                      <a:pt x="1657" y="1950"/>
                    </a:lnTo>
                    <a:lnTo>
                      <a:pt x="1681" y="1931"/>
                    </a:lnTo>
                    <a:lnTo>
                      <a:pt x="1703" y="1910"/>
                    </a:lnTo>
                    <a:lnTo>
                      <a:pt x="1724" y="1887"/>
                    </a:lnTo>
                    <a:lnTo>
                      <a:pt x="1745" y="1862"/>
                    </a:lnTo>
                    <a:lnTo>
                      <a:pt x="1765" y="1835"/>
                    </a:lnTo>
                    <a:lnTo>
                      <a:pt x="1785" y="1808"/>
                    </a:lnTo>
                    <a:lnTo>
                      <a:pt x="1804" y="1779"/>
                    </a:lnTo>
                    <a:lnTo>
                      <a:pt x="1822" y="1748"/>
                    </a:lnTo>
                    <a:lnTo>
                      <a:pt x="1023" y="1748"/>
                    </a:lnTo>
                    <a:lnTo>
                      <a:pt x="1023" y="1686"/>
                    </a:lnTo>
                    <a:lnTo>
                      <a:pt x="1019" y="1686"/>
                    </a:lnTo>
                    <a:lnTo>
                      <a:pt x="1019" y="1163"/>
                    </a:lnTo>
                    <a:lnTo>
                      <a:pt x="1152" y="1163"/>
                    </a:lnTo>
                    <a:lnTo>
                      <a:pt x="1152" y="1686"/>
                    </a:lnTo>
                    <a:lnTo>
                      <a:pt x="1299" y="1686"/>
                    </a:lnTo>
                    <a:lnTo>
                      <a:pt x="1299" y="287"/>
                    </a:lnTo>
                    <a:lnTo>
                      <a:pt x="1433" y="287"/>
                    </a:lnTo>
                    <a:lnTo>
                      <a:pt x="1433" y="1686"/>
                    </a:lnTo>
                    <a:lnTo>
                      <a:pt x="1611" y="1686"/>
                    </a:lnTo>
                    <a:lnTo>
                      <a:pt x="1611" y="651"/>
                    </a:lnTo>
                    <a:lnTo>
                      <a:pt x="1746" y="651"/>
                    </a:lnTo>
                    <a:lnTo>
                      <a:pt x="1746" y="1686"/>
                    </a:lnTo>
                    <a:lnTo>
                      <a:pt x="1854" y="1686"/>
                    </a:lnTo>
                    <a:lnTo>
                      <a:pt x="1870" y="1652"/>
                    </a:lnTo>
                    <a:lnTo>
                      <a:pt x="1885" y="1616"/>
                    </a:lnTo>
                    <a:lnTo>
                      <a:pt x="1900" y="1581"/>
                    </a:lnTo>
                    <a:lnTo>
                      <a:pt x="1913" y="1543"/>
                    </a:lnTo>
                    <a:lnTo>
                      <a:pt x="1926" y="1506"/>
                    </a:lnTo>
                    <a:lnTo>
                      <a:pt x="1938" y="1467"/>
                    </a:lnTo>
                    <a:lnTo>
                      <a:pt x="1949" y="1428"/>
                    </a:lnTo>
                    <a:lnTo>
                      <a:pt x="1959" y="1388"/>
                    </a:lnTo>
                    <a:lnTo>
                      <a:pt x="1968" y="1348"/>
                    </a:lnTo>
                    <a:lnTo>
                      <a:pt x="1975" y="1308"/>
                    </a:lnTo>
                    <a:lnTo>
                      <a:pt x="1983" y="1267"/>
                    </a:lnTo>
                    <a:lnTo>
                      <a:pt x="1988" y="1226"/>
                    </a:lnTo>
                    <a:lnTo>
                      <a:pt x="1993" y="1186"/>
                    </a:lnTo>
                    <a:lnTo>
                      <a:pt x="1998" y="1145"/>
                    </a:lnTo>
                    <a:lnTo>
                      <a:pt x="2000" y="1105"/>
                    </a:lnTo>
                    <a:lnTo>
                      <a:pt x="2002" y="1065"/>
                    </a:lnTo>
                    <a:lnTo>
                      <a:pt x="2003" y="1008"/>
                    </a:lnTo>
                    <a:lnTo>
                      <a:pt x="2001" y="952"/>
                    </a:lnTo>
                    <a:lnTo>
                      <a:pt x="1998" y="896"/>
                    </a:lnTo>
                    <a:lnTo>
                      <a:pt x="1991" y="842"/>
                    </a:lnTo>
                    <a:lnTo>
                      <a:pt x="1983" y="789"/>
                    </a:lnTo>
                    <a:lnTo>
                      <a:pt x="1972" y="736"/>
                    </a:lnTo>
                    <a:lnTo>
                      <a:pt x="1959" y="685"/>
                    </a:lnTo>
                    <a:lnTo>
                      <a:pt x="1944" y="63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dirty="0"/>
              </a:p>
            </p:txBody>
          </p:sp>
        </p:grpSp>
        <p:sp>
          <p:nvSpPr>
            <p:cNvPr id="219" name="Text Box 33"/>
            <p:cNvSpPr txBox="1">
              <a:spLocks noChangeArrowheads="1"/>
            </p:cNvSpPr>
            <p:nvPr/>
          </p:nvSpPr>
          <p:spPr bwMode="auto">
            <a:xfrm>
              <a:off x="7239000" y="4953000"/>
              <a:ext cx="1752600" cy="584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Incident Response &amp; Reporting</a:t>
              </a:r>
            </a:p>
          </p:txBody>
        </p:sp>
      </p:grpSp>
      <p:grpSp>
        <p:nvGrpSpPr>
          <p:cNvPr id="261327" name="Group 226"/>
          <p:cNvGrpSpPr/>
          <p:nvPr/>
        </p:nvGrpSpPr>
        <p:grpSpPr>
          <a:xfrm>
            <a:off x="4419603" y="602978"/>
            <a:ext cx="2042391" cy="1485900"/>
            <a:chOff x="2895600" y="762000"/>
            <a:chExt cx="2042391" cy="1485900"/>
          </a:xfrm>
          <a:effectLst>
            <a:glow rad="127000">
              <a:schemeClr val="bg1"/>
            </a:glow>
          </a:effectLst>
        </p:grpSpPr>
        <p:sp>
          <p:nvSpPr>
            <p:cNvPr id="218" name="Text Box 32"/>
            <p:cNvSpPr txBox="1">
              <a:spLocks noChangeArrowheads="1"/>
            </p:cNvSpPr>
            <p:nvPr/>
          </p:nvSpPr>
          <p:spPr bwMode="auto">
            <a:xfrm>
              <a:off x="2895600" y="1066800"/>
              <a:ext cx="1713650" cy="5847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Alerts &amp; Advisories</a:t>
              </a:r>
            </a:p>
          </p:txBody>
        </p:sp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7" cstate="email">
              <a:clrChange>
                <a:clrFrom>
                  <a:srgbClr val="FEFE68"/>
                </a:clrFrom>
                <a:clrTo>
                  <a:srgbClr val="FEFE68">
                    <a:alpha val="0"/>
                  </a:srgbClr>
                </a:clrTo>
              </a:clrChange>
              <a:lum bright="-14000" contrast="7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2400" y="762000"/>
              <a:ext cx="975591" cy="1485900"/>
            </a:xfrm>
            <a:prstGeom prst="rect">
              <a:avLst/>
            </a:prstGeom>
          </p:spPr>
        </p:pic>
      </p:grpSp>
      <p:grpSp>
        <p:nvGrpSpPr>
          <p:cNvPr id="261328" name="Group 228"/>
          <p:cNvGrpSpPr/>
          <p:nvPr/>
        </p:nvGrpSpPr>
        <p:grpSpPr>
          <a:xfrm>
            <a:off x="7848600" y="3269978"/>
            <a:ext cx="1981200" cy="830997"/>
            <a:chOff x="6324600" y="3429000"/>
            <a:chExt cx="1981200" cy="830997"/>
          </a:xfrm>
          <a:effectLst>
            <a:glow rad="127000">
              <a:schemeClr val="bg1"/>
            </a:glow>
          </a:effectLst>
        </p:grpSpPr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8" cstate="email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-5000" contrast="38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4600" y="3505200"/>
              <a:ext cx="500862" cy="586868"/>
            </a:xfrm>
            <a:prstGeom prst="rect">
              <a:avLst/>
            </a:prstGeom>
          </p:spPr>
        </p:pic>
        <p:sp>
          <p:nvSpPr>
            <p:cNvPr id="223" name="Text Box 31"/>
            <p:cNvSpPr txBox="1">
              <a:spLocks noChangeArrowheads="1"/>
            </p:cNvSpPr>
            <p:nvPr/>
          </p:nvSpPr>
          <p:spPr bwMode="auto">
            <a:xfrm>
              <a:off x="6934200" y="3429000"/>
              <a:ext cx="1371600" cy="83099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Intrusion Detection Systems</a:t>
              </a:r>
            </a:p>
          </p:txBody>
        </p:sp>
      </p:grpSp>
      <p:grpSp>
        <p:nvGrpSpPr>
          <p:cNvPr id="261329" name="Group 231"/>
          <p:cNvGrpSpPr/>
          <p:nvPr/>
        </p:nvGrpSpPr>
        <p:grpSpPr>
          <a:xfrm>
            <a:off x="3429000" y="4717784"/>
            <a:ext cx="1447800" cy="1557754"/>
            <a:chOff x="1905000" y="4876800"/>
            <a:chExt cx="1447800" cy="1557754"/>
          </a:xfrm>
          <a:effectLst>
            <a:glow rad="127000">
              <a:schemeClr val="bg1"/>
            </a:glow>
          </a:effectLst>
        </p:grpSpPr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4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5000" y="4876800"/>
              <a:ext cx="1166365" cy="1238443"/>
            </a:xfrm>
            <a:prstGeom prst="rect">
              <a:avLst/>
            </a:prstGeom>
          </p:spPr>
        </p:pic>
        <p:sp>
          <p:nvSpPr>
            <p:cNvPr id="224" name="Text Box 30"/>
            <p:cNvSpPr txBox="1">
              <a:spLocks noChangeArrowheads="1"/>
            </p:cNvSpPr>
            <p:nvPr/>
          </p:nvSpPr>
          <p:spPr bwMode="auto">
            <a:xfrm>
              <a:off x="1905000" y="6096000"/>
              <a:ext cx="1447800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/>
                <a:t>Research</a:t>
              </a:r>
            </a:p>
          </p:txBody>
        </p:sp>
      </p:grpSp>
      <p:sp>
        <p:nvSpPr>
          <p:cNvPr id="225" name="Title 224"/>
          <p:cNvSpPr>
            <a:spLocks noGrp="1"/>
          </p:cNvSpPr>
          <p:nvPr>
            <p:ph type="title" idx="4294967295"/>
          </p:nvPr>
        </p:nvSpPr>
        <p:spPr>
          <a:xfrm>
            <a:off x="200026" y="-109538"/>
            <a:ext cx="11991975" cy="1325563"/>
          </a:xfrm>
        </p:spPr>
        <p:txBody>
          <a:bodyPr>
            <a:normAutofit/>
          </a:bodyPr>
          <a:lstStyle/>
          <a:p>
            <a:pPr lvl="0" algn="r"/>
            <a:r>
              <a:rPr lang="en-US" sz="3733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Vulnerability Information Sharing</a:t>
            </a:r>
            <a:r>
              <a:rPr lang="en-US" sz="25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						                                                                                         (circa 1999+)</a:t>
            </a:r>
          </a:p>
        </p:txBody>
      </p:sp>
      <p:grpSp>
        <p:nvGrpSpPr>
          <p:cNvPr id="227" name="Group 34"/>
          <p:cNvGrpSpPr>
            <a:grpSpLocks/>
          </p:cNvGrpSpPr>
          <p:nvPr/>
        </p:nvGrpSpPr>
        <p:grpSpPr bwMode="auto">
          <a:xfrm>
            <a:off x="5486400" y="3269978"/>
            <a:ext cx="1143000" cy="763588"/>
            <a:chOff x="960" y="2016"/>
            <a:chExt cx="672" cy="385"/>
          </a:xfrm>
        </p:grpSpPr>
        <p:sp>
          <p:nvSpPr>
            <p:cNvPr id="228" name="AutoShape 35"/>
            <p:cNvSpPr>
              <a:spLocks noChangeAspect="1" noChangeArrowheads="1" noTextEdit="1"/>
            </p:cNvSpPr>
            <p:nvPr/>
          </p:nvSpPr>
          <p:spPr bwMode="auto">
            <a:xfrm>
              <a:off x="960" y="2016"/>
              <a:ext cx="672" cy="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29" name="Freeform 36"/>
            <p:cNvSpPr>
              <a:spLocks/>
            </p:cNvSpPr>
            <p:nvPr/>
          </p:nvSpPr>
          <p:spPr bwMode="auto">
            <a:xfrm>
              <a:off x="975" y="2219"/>
              <a:ext cx="24" cy="19"/>
            </a:xfrm>
            <a:custGeom>
              <a:avLst/>
              <a:gdLst>
                <a:gd name="T0" fmla="*/ 70 w 70"/>
                <a:gd name="T1" fmla="*/ 7 h 58"/>
                <a:gd name="T2" fmla="*/ 0 w 70"/>
                <a:gd name="T3" fmla="*/ 0 h 58"/>
                <a:gd name="T4" fmla="*/ 0 w 70"/>
                <a:gd name="T5" fmla="*/ 58 h 58"/>
                <a:gd name="T6" fmla="*/ 70 w 70"/>
                <a:gd name="T7" fmla="*/ 39 h 58"/>
                <a:gd name="T8" fmla="*/ 70 w 70"/>
                <a:gd name="T9" fmla="*/ 7 h 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58"/>
                <a:gd name="T17" fmla="*/ 70 w 70"/>
                <a:gd name="T18" fmla="*/ 58 h 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58">
                  <a:moveTo>
                    <a:pt x="70" y="7"/>
                  </a:moveTo>
                  <a:lnTo>
                    <a:pt x="0" y="0"/>
                  </a:lnTo>
                  <a:lnTo>
                    <a:pt x="0" y="58"/>
                  </a:lnTo>
                  <a:lnTo>
                    <a:pt x="70" y="39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30" name="Freeform 37"/>
            <p:cNvSpPr>
              <a:spLocks/>
            </p:cNvSpPr>
            <p:nvPr/>
          </p:nvSpPr>
          <p:spPr bwMode="auto">
            <a:xfrm>
              <a:off x="960" y="2085"/>
              <a:ext cx="225" cy="236"/>
            </a:xfrm>
            <a:custGeom>
              <a:avLst/>
              <a:gdLst>
                <a:gd name="T0" fmla="*/ 532 w 674"/>
                <a:gd name="T1" fmla="*/ 114 h 707"/>
                <a:gd name="T2" fmla="*/ 498 w 674"/>
                <a:gd name="T3" fmla="*/ 86 h 707"/>
                <a:gd name="T4" fmla="*/ 463 w 674"/>
                <a:gd name="T5" fmla="*/ 63 h 707"/>
                <a:gd name="T6" fmla="*/ 425 w 674"/>
                <a:gd name="T7" fmla="*/ 43 h 707"/>
                <a:gd name="T8" fmla="*/ 386 w 674"/>
                <a:gd name="T9" fmla="*/ 26 h 707"/>
                <a:gd name="T10" fmla="*/ 345 w 674"/>
                <a:gd name="T11" fmla="*/ 14 h 707"/>
                <a:gd name="T12" fmla="*/ 304 w 674"/>
                <a:gd name="T13" fmla="*/ 5 h 707"/>
                <a:gd name="T14" fmla="*/ 261 w 674"/>
                <a:gd name="T15" fmla="*/ 2 h 707"/>
                <a:gd name="T16" fmla="*/ 46 w 674"/>
                <a:gd name="T17" fmla="*/ 0 h 707"/>
                <a:gd name="T18" fmla="*/ 0 w 674"/>
                <a:gd name="T19" fmla="*/ 169 h 707"/>
                <a:gd name="T20" fmla="*/ 46 w 674"/>
                <a:gd name="T21" fmla="*/ 239 h 707"/>
                <a:gd name="T22" fmla="*/ 116 w 674"/>
                <a:gd name="T23" fmla="*/ 407 h 707"/>
                <a:gd name="T24" fmla="*/ 355 w 674"/>
                <a:gd name="T25" fmla="*/ 239 h 707"/>
                <a:gd name="T26" fmla="*/ 116 w 674"/>
                <a:gd name="T27" fmla="*/ 169 h 707"/>
                <a:gd name="T28" fmla="*/ 239 w 674"/>
                <a:gd name="T29" fmla="*/ 70 h 707"/>
                <a:gd name="T30" fmla="*/ 275 w 674"/>
                <a:gd name="T31" fmla="*/ 72 h 707"/>
                <a:gd name="T32" fmla="*/ 311 w 674"/>
                <a:gd name="T33" fmla="*/ 78 h 707"/>
                <a:gd name="T34" fmla="*/ 345 w 674"/>
                <a:gd name="T35" fmla="*/ 86 h 707"/>
                <a:gd name="T36" fmla="*/ 379 w 674"/>
                <a:gd name="T37" fmla="*/ 99 h 707"/>
                <a:gd name="T38" fmla="*/ 411 w 674"/>
                <a:gd name="T39" fmla="*/ 113 h 707"/>
                <a:gd name="T40" fmla="*/ 442 w 674"/>
                <a:gd name="T41" fmla="*/ 132 h 707"/>
                <a:gd name="T42" fmla="*/ 471 w 674"/>
                <a:gd name="T43" fmla="*/ 153 h 707"/>
                <a:gd name="T44" fmla="*/ 498 w 674"/>
                <a:gd name="T45" fmla="*/ 177 h 707"/>
                <a:gd name="T46" fmla="*/ 539 w 674"/>
                <a:gd name="T47" fmla="*/ 226 h 707"/>
                <a:gd name="T48" fmla="*/ 570 w 674"/>
                <a:gd name="T49" fmla="*/ 281 h 707"/>
                <a:gd name="T50" fmla="*/ 592 w 674"/>
                <a:gd name="T51" fmla="*/ 339 h 707"/>
                <a:gd name="T52" fmla="*/ 604 w 674"/>
                <a:gd name="T53" fmla="*/ 402 h 707"/>
                <a:gd name="T54" fmla="*/ 476 w 674"/>
                <a:gd name="T55" fmla="*/ 522 h 707"/>
                <a:gd name="T56" fmla="*/ 436 w 674"/>
                <a:gd name="T57" fmla="*/ 521 h 707"/>
                <a:gd name="T58" fmla="*/ 400 w 674"/>
                <a:gd name="T59" fmla="*/ 510 h 707"/>
                <a:gd name="T60" fmla="*/ 367 w 674"/>
                <a:gd name="T61" fmla="*/ 490 h 707"/>
                <a:gd name="T62" fmla="*/ 340 w 674"/>
                <a:gd name="T63" fmla="*/ 461 h 707"/>
                <a:gd name="T64" fmla="*/ 331 w 674"/>
                <a:gd name="T65" fmla="*/ 451 h 707"/>
                <a:gd name="T66" fmla="*/ 318 w 674"/>
                <a:gd name="T67" fmla="*/ 446 h 707"/>
                <a:gd name="T68" fmla="*/ 305 w 674"/>
                <a:gd name="T69" fmla="*/ 446 h 707"/>
                <a:gd name="T70" fmla="*/ 292 w 674"/>
                <a:gd name="T71" fmla="*/ 452 h 707"/>
                <a:gd name="T72" fmla="*/ 277 w 674"/>
                <a:gd name="T73" fmla="*/ 475 h 707"/>
                <a:gd name="T74" fmla="*/ 284 w 674"/>
                <a:gd name="T75" fmla="*/ 501 h 707"/>
                <a:gd name="T76" fmla="*/ 301 w 674"/>
                <a:gd name="T77" fmla="*/ 523 h 707"/>
                <a:gd name="T78" fmla="*/ 322 w 674"/>
                <a:gd name="T79" fmla="*/ 542 h 707"/>
                <a:gd name="T80" fmla="*/ 344 w 674"/>
                <a:gd name="T81" fmla="*/ 559 h 707"/>
                <a:gd name="T82" fmla="*/ 368 w 674"/>
                <a:gd name="T83" fmla="*/ 571 h 707"/>
                <a:gd name="T84" fmla="*/ 394 w 674"/>
                <a:gd name="T85" fmla="*/ 582 h 707"/>
                <a:gd name="T86" fmla="*/ 421 w 674"/>
                <a:gd name="T87" fmla="*/ 589 h 707"/>
                <a:gd name="T88" fmla="*/ 448 w 674"/>
                <a:gd name="T89" fmla="*/ 592 h 707"/>
                <a:gd name="T90" fmla="*/ 476 w 674"/>
                <a:gd name="T91" fmla="*/ 592 h 707"/>
                <a:gd name="T92" fmla="*/ 116 w 674"/>
                <a:gd name="T93" fmla="*/ 637 h 707"/>
                <a:gd name="T94" fmla="*/ 46 w 674"/>
                <a:gd name="T95" fmla="*/ 458 h 707"/>
                <a:gd name="T96" fmla="*/ 546 w 674"/>
                <a:gd name="T97" fmla="*/ 707 h 707"/>
                <a:gd name="T98" fmla="*/ 674 w 674"/>
                <a:gd name="T99" fmla="*/ 471 h 707"/>
                <a:gd name="T100" fmla="*/ 672 w 674"/>
                <a:gd name="T101" fmla="*/ 394 h 707"/>
                <a:gd name="T102" fmla="*/ 656 w 674"/>
                <a:gd name="T103" fmla="*/ 310 h 707"/>
                <a:gd name="T104" fmla="*/ 624 w 674"/>
                <a:gd name="T105" fmla="*/ 231 h 707"/>
                <a:gd name="T106" fmla="*/ 577 w 674"/>
                <a:gd name="T107" fmla="*/ 160 h 70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74"/>
                <a:gd name="T163" fmla="*/ 0 h 707"/>
                <a:gd name="T164" fmla="*/ 674 w 674"/>
                <a:gd name="T165" fmla="*/ 707 h 70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74" h="707">
                  <a:moveTo>
                    <a:pt x="547" y="129"/>
                  </a:moveTo>
                  <a:lnTo>
                    <a:pt x="532" y="114"/>
                  </a:lnTo>
                  <a:lnTo>
                    <a:pt x="515" y="100"/>
                  </a:lnTo>
                  <a:lnTo>
                    <a:pt x="498" y="86"/>
                  </a:lnTo>
                  <a:lnTo>
                    <a:pt x="480" y="74"/>
                  </a:lnTo>
                  <a:lnTo>
                    <a:pt x="463" y="63"/>
                  </a:lnTo>
                  <a:lnTo>
                    <a:pt x="444" y="53"/>
                  </a:lnTo>
                  <a:lnTo>
                    <a:pt x="425" y="43"/>
                  </a:lnTo>
                  <a:lnTo>
                    <a:pt x="406" y="34"/>
                  </a:lnTo>
                  <a:lnTo>
                    <a:pt x="386" y="26"/>
                  </a:lnTo>
                  <a:lnTo>
                    <a:pt x="365" y="20"/>
                  </a:lnTo>
                  <a:lnTo>
                    <a:pt x="345" y="14"/>
                  </a:lnTo>
                  <a:lnTo>
                    <a:pt x="324" y="10"/>
                  </a:lnTo>
                  <a:lnTo>
                    <a:pt x="304" y="5"/>
                  </a:lnTo>
                  <a:lnTo>
                    <a:pt x="282" y="3"/>
                  </a:lnTo>
                  <a:lnTo>
                    <a:pt x="261" y="2"/>
                  </a:lnTo>
                  <a:lnTo>
                    <a:pt x="239" y="1"/>
                  </a:lnTo>
                  <a:lnTo>
                    <a:pt x="46" y="0"/>
                  </a:lnTo>
                  <a:lnTo>
                    <a:pt x="46" y="169"/>
                  </a:lnTo>
                  <a:lnTo>
                    <a:pt x="0" y="169"/>
                  </a:lnTo>
                  <a:lnTo>
                    <a:pt x="0" y="239"/>
                  </a:lnTo>
                  <a:lnTo>
                    <a:pt x="46" y="239"/>
                  </a:lnTo>
                  <a:lnTo>
                    <a:pt x="46" y="400"/>
                  </a:lnTo>
                  <a:lnTo>
                    <a:pt x="116" y="407"/>
                  </a:lnTo>
                  <a:lnTo>
                    <a:pt x="116" y="239"/>
                  </a:lnTo>
                  <a:lnTo>
                    <a:pt x="355" y="239"/>
                  </a:lnTo>
                  <a:lnTo>
                    <a:pt x="355" y="169"/>
                  </a:lnTo>
                  <a:lnTo>
                    <a:pt x="116" y="169"/>
                  </a:lnTo>
                  <a:lnTo>
                    <a:pt x="116" y="70"/>
                  </a:lnTo>
                  <a:lnTo>
                    <a:pt x="239" y="70"/>
                  </a:lnTo>
                  <a:lnTo>
                    <a:pt x="256" y="70"/>
                  </a:lnTo>
                  <a:lnTo>
                    <a:pt x="275" y="72"/>
                  </a:lnTo>
                  <a:lnTo>
                    <a:pt x="293" y="74"/>
                  </a:lnTo>
                  <a:lnTo>
                    <a:pt x="311" y="78"/>
                  </a:lnTo>
                  <a:lnTo>
                    <a:pt x="328" y="82"/>
                  </a:lnTo>
                  <a:lnTo>
                    <a:pt x="345" y="86"/>
                  </a:lnTo>
                  <a:lnTo>
                    <a:pt x="362" y="91"/>
                  </a:lnTo>
                  <a:lnTo>
                    <a:pt x="379" y="99"/>
                  </a:lnTo>
                  <a:lnTo>
                    <a:pt x="395" y="106"/>
                  </a:lnTo>
                  <a:lnTo>
                    <a:pt x="411" y="113"/>
                  </a:lnTo>
                  <a:lnTo>
                    <a:pt x="427" y="123"/>
                  </a:lnTo>
                  <a:lnTo>
                    <a:pt x="442" y="132"/>
                  </a:lnTo>
                  <a:lnTo>
                    <a:pt x="456" y="141"/>
                  </a:lnTo>
                  <a:lnTo>
                    <a:pt x="471" y="153"/>
                  </a:lnTo>
                  <a:lnTo>
                    <a:pt x="485" y="164"/>
                  </a:lnTo>
                  <a:lnTo>
                    <a:pt x="498" y="177"/>
                  </a:lnTo>
                  <a:lnTo>
                    <a:pt x="520" y="201"/>
                  </a:lnTo>
                  <a:lnTo>
                    <a:pt x="539" y="226"/>
                  </a:lnTo>
                  <a:lnTo>
                    <a:pt x="556" y="252"/>
                  </a:lnTo>
                  <a:lnTo>
                    <a:pt x="570" y="281"/>
                  </a:lnTo>
                  <a:lnTo>
                    <a:pt x="583" y="310"/>
                  </a:lnTo>
                  <a:lnTo>
                    <a:pt x="592" y="339"/>
                  </a:lnTo>
                  <a:lnTo>
                    <a:pt x="600" y="371"/>
                  </a:lnTo>
                  <a:lnTo>
                    <a:pt x="604" y="402"/>
                  </a:lnTo>
                  <a:lnTo>
                    <a:pt x="476" y="402"/>
                  </a:lnTo>
                  <a:lnTo>
                    <a:pt x="476" y="522"/>
                  </a:lnTo>
                  <a:lnTo>
                    <a:pt x="456" y="523"/>
                  </a:lnTo>
                  <a:lnTo>
                    <a:pt x="436" y="521"/>
                  </a:lnTo>
                  <a:lnTo>
                    <a:pt x="418" y="517"/>
                  </a:lnTo>
                  <a:lnTo>
                    <a:pt x="400" y="510"/>
                  </a:lnTo>
                  <a:lnTo>
                    <a:pt x="383" y="500"/>
                  </a:lnTo>
                  <a:lnTo>
                    <a:pt x="367" y="490"/>
                  </a:lnTo>
                  <a:lnTo>
                    <a:pt x="353" y="476"/>
                  </a:lnTo>
                  <a:lnTo>
                    <a:pt x="340" y="461"/>
                  </a:lnTo>
                  <a:lnTo>
                    <a:pt x="336" y="455"/>
                  </a:lnTo>
                  <a:lnTo>
                    <a:pt x="331" y="451"/>
                  </a:lnTo>
                  <a:lnTo>
                    <a:pt x="324" y="448"/>
                  </a:lnTo>
                  <a:lnTo>
                    <a:pt x="318" y="446"/>
                  </a:lnTo>
                  <a:lnTo>
                    <a:pt x="312" y="446"/>
                  </a:lnTo>
                  <a:lnTo>
                    <a:pt x="305" y="446"/>
                  </a:lnTo>
                  <a:lnTo>
                    <a:pt x="298" y="449"/>
                  </a:lnTo>
                  <a:lnTo>
                    <a:pt x="292" y="452"/>
                  </a:lnTo>
                  <a:lnTo>
                    <a:pt x="283" y="463"/>
                  </a:lnTo>
                  <a:lnTo>
                    <a:pt x="277" y="475"/>
                  </a:lnTo>
                  <a:lnTo>
                    <a:pt x="278" y="489"/>
                  </a:lnTo>
                  <a:lnTo>
                    <a:pt x="284" y="501"/>
                  </a:lnTo>
                  <a:lnTo>
                    <a:pt x="292" y="513"/>
                  </a:lnTo>
                  <a:lnTo>
                    <a:pt x="301" y="523"/>
                  </a:lnTo>
                  <a:lnTo>
                    <a:pt x="312" y="533"/>
                  </a:lnTo>
                  <a:lnTo>
                    <a:pt x="322" y="542"/>
                  </a:lnTo>
                  <a:lnTo>
                    <a:pt x="333" y="550"/>
                  </a:lnTo>
                  <a:lnTo>
                    <a:pt x="344" y="559"/>
                  </a:lnTo>
                  <a:lnTo>
                    <a:pt x="356" y="566"/>
                  </a:lnTo>
                  <a:lnTo>
                    <a:pt x="368" y="571"/>
                  </a:lnTo>
                  <a:lnTo>
                    <a:pt x="381" y="578"/>
                  </a:lnTo>
                  <a:lnTo>
                    <a:pt x="394" y="582"/>
                  </a:lnTo>
                  <a:lnTo>
                    <a:pt x="407" y="586"/>
                  </a:lnTo>
                  <a:lnTo>
                    <a:pt x="421" y="589"/>
                  </a:lnTo>
                  <a:lnTo>
                    <a:pt x="434" y="591"/>
                  </a:lnTo>
                  <a:lnTo>
                    <a:pt x="448" y="592"/>
                  </a:lnTo>
                  <a:lnTo>
                    <a:pt x="463" y="592"/>
                  </a:lnTo>
                  <a:lnTo>
                    <a:pt x="476" y="592"/>
                  </a:lnTo>
                  <a:lnTo>
                    <a:pt x="476" y="637"/>
                  </a:lnTo>
                  <a:lnTo>
                    <a:pt x="116" y="637"/>
                  </a:lnTo>
                  <a:lnTo>
                    <a:pt x="116" y="439"/>
                  </a:lnTo>
                  <a:lnTo>
                    <a:pt x="46" y="458"/>
                  </a:lnTo>
                  <a:lnTo>
                    <a:pt x="46" y="707"/>
                  </a:lnTo>
                  <a:lnTo>
                    <a:pt x="546" y="707"/>
                  </a:lnTo>
                  <a:lnTo>
                    <a:pt x="546" y="471"/>
                  </a:lnTo>
                  <a:lnTo>
                    <a:pt x="674" y="471"/>
                  </a:lnTo>
                  <a:lnTo>
                    <a:pt x="674" y="436"/>
                  </a:lnTo>
                  <a:lnTo>
                    <a:pt x="672" y="394"/>
                  </a:lnTo>
                  <a:lnTo>
                    <a:pt x="666" y="351"/>
                  </a:lnTo>
                  <a:lnTo>
                    <a:pt x="656" y="310"/>
                  </a:lnTo>
                  <a:lnTo>
                    <a:pt x="642" y="270"/>
                  </a:lnTo>
                  <a:lnTo>
                    <a:pt x="624" y="231"/>
                  </a:lnTo>
                  <a:lnTo>
                    <a:pt x="602" y="195"/>
                  </a:lnTo>
                  <a:lnTo>
                    <a:pt x="577" y="160"/>
                  </a:lnTo>
                  <a:lnTo>
                    <a:pt x="547" y="12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31" name="Freeform 38"/>
            <p:cNvSpPr>
              <a:spLocks/>
            </p:cNvSpPr>
            <p:nvPr/>
          </p:nvSpPr>
          <p:spPr bwMode="auto">
            <a:xfrm>
              <a:off x="1066" y="2108"/>
              <a:ext cx="104" cy="104"/>
            </a:xfrm>
            <a:custGeom>
              <a:avLst/>
              <a:gdLst>
                <a:gd name="T0" fmla="*/ 312 w 312"/>
                <a:gd name="T1" fmla="*/ 155 h 311"/>
                <a:gd name="T2" fmla="*/ 311 w 312"/>
                <a:gd name="T3" fmla="*/ 139 h 311"/>
                <a:gd name="T4" fmla="*/ 309 w 312"/>
                <a:gd name="T5" fmla="*/ 125 h 311"/>
                <a:gd name="T6" fmla="*/ 305 w 312"/>
                <a:gd name="T7" fmla="*/ 110 h 311"/>
                <a:gd name="T8" fmla="*/ 301 w 312"/>
                <a:gd name="T9" fmla="*/ 95 h 311"/>
                <a:gd name="T10" fmla="*/ 293 w 312"/>
                <a:gd name="T11" fmla="*/ 83 h 311"/>
                <a:gd name="T12" fmla="*/ 286 w 312"/>
                <a:gd name="T13" fmla="*/ 69 h 311"/>
                <a:gd name="T14" fmla="*/ 277 w 312"/>
                <a:gd name="T15" fmla="*/ 58 h 311"/>
                <a:gd name="T16" fmla="*/ 266 w 312"/>
                <a:gd name="T17" fmla="*/ 46 h 311"/>
                <a:gd name="T18" fmla="*/ 255 w 312"/>
                <a:gd name="T19" fmla="*/ 36 h 311"/>
                <a:gd name="T20" fmla="*/ 242 w 312"/>
                <a:gd name="T21" fmla="*/ 26 h 311"/>
                <a:gd name="T22" fmla="*/ 229 w 312"/>
                <a:gd name="T23" fmla="*/ 18 h 311"/>
                <a:gd name="T24" fmla="*/ 216 w 312"/>
                <a:gd name="T25" fmla="*/ 12 h 311"/>
                <a:gd name="T26" fmla="*/ 201 w 312"/>
                <a:gd name="T27" fmla="*/ 7 h 311"/>
                <a:gd name="T28" fmla="*/ 187 w 312"/>
                <a:gd name="T29" fmla="*/ 3 h 311"/>
                <a:gd name="T30" fmla="*/ 172 w 312"/>
                <a:gd name="T31" fmla="*/ 1 h 311"/>
                <a:gd name="T32" fmla="*/ 156 w 312"/>
                <a:gd name="T33" fmla="*/ 0 h 311"/>
                <a:gd name="T34" fmla="*/ 125 w 312"/>
                <a:gd name="T35" fmla="*/ 3 h 311"/>
                <a:gd name="T36" fmla="*/ 96 w 312"/>
                <a:gd name="T37" fmla="*/ 13 h 311"/>
                <a:gd name="T38" fmla="*/ 69 w 312"/>
                <a:gd name="T39" fmla="*/ 26 h 311"/>
                <a:gd name="T40" fmla="*/ 46 w 312"/>
                <a:gd name="T41" fmla="*/ 46 h 311"/>
                <a:gd name="T42" fmla="*/ 27 w 312"/>
                <a:gd name="T43" fmla="*/ 69 h 311"/>
                <a:gd name="T44" fmla="*/ 13 w 312"/>
                <a:gd name="T45" fmla="*/ 95 h 311"/>
                <a:gd name="T46" fmla="*/ 3 w 312"/>
                <a:gd name="T47" fmla="*/ 124 h 311"/>
                <a:gd name="T48" fmla="*/ 0 w 312"/>
                <a:gd name="T49" fmla="*/ 155 h 311"/>
                <a:gd name="T50" fmla="*/ 1 w 312"/>
                <a:gd name="T51" fmla="*/ 171 h 311"/>
                <a:gd name="T52" fmla="*/ 3 w 312"/>
                <a:gd name="T53" fmla="*/ 185 h 311"/>
                <a:gd name="T54" fmla="*/ 7 w 312"/>
                <a:gd name="T55" fmla="*/ 200 h 311"/>
                <a:gd name="T56" fmla="*/ 12 w 312"/>
                <a:gd name="T57" fmla="*/ 215 h 311"/>
                <a:gd name="T58" fmla="*/ 18 w 312"/>
                <a:gd name="T59" fmla="*/ 228 h 311"/>
                <a:gd name="T60" fmla="*/ 25 w 312"/>
                <a:gd name="T61" fmla="*/ 241 h 311"/>
                <a:gd name="T62" fmla="*/ 35 w 312"/>
                <a:gd name="T63" fmla="*/ 253 h 311"/>
                <a:gd name="T64" fmla="*/ 45 w 312"/>
                <a:gd name="T65" fmla="*/ 265 h 311"/>
                <a:gd name="T66" fmla="*/ 57 w 312"/>
                <a:gd name="T67" fmla="*/ 275 h 311"/>
                <a:gd name="T68" fmla="*/ 69 w 312"/>
                <a:gd name="T69" fmla="*/ 285 h 311"/>
                <a:gd name="T70" fmla="*/ 83 w 312"/>
                <a:gd name="T71" fmla="*/ 293 h 311"/>
                <a:gd name="T72" fmla="*/ 97 w 312"/>
                <a:gd name="T73" fmla="*/ 299 h 311"/>
                <a:gd name="T74" fmla="*/ 111 w 312"/>
                <a:gd name="T75" fmla="*/ 305 h 311"/>
                <a:gd name="T76" fmla="*/ 126 w 312"/>
                <a:gd name="T77" fmla="*/ 308 h 311"/>
                <a:gd name="T78" fmla="*/ 141 w 312"/>
                <a:gd name="T79" fmla="*/ 310 h 311"/>
                <a:gd name="T80" fmla="*/ 156 w 312"/>
                <a:gd name="T81" fmla="*/ 311 h 311"/>
                <a:gd name="T82" fmla="*/ 172 w 312"/>
                <a:gd name="T83" fmla="*/ 310 h 311"/>
                <a:gd name="T84" fmla="*/ 187 w 312"/>
                <a:gd name="T85" fmla="*/ 308 h 311"/>
                <a:gd name="T86" fmla="*/ 201 w 312"/>
                <a:gd name="T87" fmla="*/ 305 h 311"/>
                <a:gd name="T88" fmla="*/ 216 w 312"/>
                <a:gd name="T89" fmla="*/ 299 h 311"/>
                <a:gd name="T90" fmla="*/ 229 w 312"/>
                <a:gd name="T91" fmla="*/ 293 h 311"/>
                <a:gd name="T92" fmla="*/ 242 w 312"/>
                <a:gd name="T93" fmla="*/ 285 h 311"/>
                <a:gd name="T94" fmla="*/ 255 w 312"/>
                <a:gd name="T95" fmla="*/ 275 h 311"/>
                <a:gd name="T96" fmla="*/ 266 w 312"/>
                <a:gd name="T97" fmla="*/ 265 h 311"/>
                <a:gd name="T98" fmla="*/ 277 w 312"/>
                <a:gd name="T99" fmla="*/ 253 h 311"/>
                <a:gd name="T100" fmla="*/ 286 w 312"/>
                <a:gd name="T101" fmla="*/ 241 h 311"/>
                <a:gd name="T102" fmla="*/ 293 w 312"/>
                <a:gd name="T103" fmla="*/ 228 h 311"/>
                <a:gd name="T104" fmla="*/ 301 w 312"/>
                <a:gd name="T105" fmla="*/ 215 h 311"/>
                <a:gd name="T106" fmla="*/ 305 w 312"/>
                <a:gd name="T107" fmla="*/ 200 h 311"/>
                <a:gd name="T108" fmla="*/ 309 w 312"/>
                <a:gd name="T109" fmla="*/ 185 h 311"/>
                <a:gd name="T110" fmla="*/ 311 w 312"/>
                <a:gd name="T111" fmla="*/ 171 h 311"/>
                <a:gd name="T112" fmla="*/ 312 w 312"/>
                <a:gd name="T113" fmla="*/ 155 h 3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2"/>
                <a:gd name="T172" fmla="*/ 0 h 311"/>
                <a:gd name="T173" fmla="*/ 312 w 312"/>
                <a:gd name="T174" fmla="*/ 311 h 31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2" h="311">
                  <a:moveTo>
                    <a:pt x="312" y="155"/>
                  </a:moveTo>
                  <a:lnTo>
                    <a:pt x="311" y="139"/>
                  </a:lnTo>
                  <a:lnTo>
                    <a:pt x="309" y="125"/>
                  </a:lnTo>
                  <a:lnTo>
                    <a:pt x="305" y="110"/>
                  </a:lnTo>
                  <a:lnTo>
                    <a:pt x="301" y="95"/>
                  </a:lnTo>
                  <a:lnTo>
                    <a:pt x="293" y="83"/>
                  </a:lnTo>
                  <a:lnTo>
                    <a:pt x="286" y="69"/>
                  </a:lnTo>
                  <a:lnTo>
                    <a:pt x="277" y="58"/>
                  </a:lnTo>
                  <a:lnTo>
                    <a:pt x="266" y="46"/>
                  </a:lnTo>
                  <a:lnTo>
                    <a:pt x="255" y="36"/>
                  </a:lnTo>
                  <a:lnTo>
                    <a:pt x="242" y="26"/>
                  </a:lnTo>
                  <a:lnTo>
                    <a:pt x="229" y="18"/>
                  </a:lnTo>
                  <a:lnTo>
                    <a:pt x="216" y="12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2" y="1"/>
                  </a:lnTo>
                  <a:lnTo>
                    <a:pt x="156" y="0"/>
                  </a:lnTo>
                  <a:lnTo>
                    <a:pt x="125" y="3"/>
                  </a:lnTo>
                  <a:lnTo>
                    <a:pt x="96" y="13"/>
                  </a:lnTo>
                  <a:lnTo>
                    <a:pt x="69" y="26"/>
                  </a:lnTo>
                  <a:lnTo>
                    <a:pt x="46" y="46"/>
                  </a:lnTo>
                  <a:lnTo>
                    <a:pt x="27" y="69"/>
                  </a:lnTo>
                  <a:lnTo>
                    <a:pt x="13" y="95"/>
                  </a:lnTo>
                  <a:lnTo>
                    <a:pt x="3" y="124"/>
                  </a:lnTo>
                  <a:lnTo>
                    <a:pt x="0" y="155"/>
                  </a:lnTo>
                  <a:lnTo>
                    <a:pt x="1" y="171"/>
                  </a:lnTo>
                  <a:lnTo>
                    <a:pt x="3" y="185"/>
                  </a:lnTo>
                  <a:lnTo>
                    <a:pt x="7" y="200"/>
                  </a:lnTo>
                  <a:lnTo>
                    <a:pt x="12" y="215"/>
                  </a:lnTo>
                  <a:lnTo>
                    <a:pt x="18" y="228"/>
                  </a:lnTo>
                  <a:lnTo>
                    <a:pt x="25" y="241"/>
                  </a:lnTo>
                  <a:lnTo>
                    <a:pt x="35" y="253"/>
                  </a:lnTo>
                  <a:lnTo>
                    <a:pt x="45" y="265"/>
                  </a:lnTo>
                  <a:lnTo>
                    <a:pt x="57" y="275"/>
                  </a:lnTo>
                  <a:lnTo>
                    <a:pt x="69" y="285"/>
                  </a:lnTo>
                  <a:lnTo>
                    <a:pt x="83" y="293"/>
                  </a:lnTo>
                  <a:lnTo>
                    <a:pt x="97" y="299"/>
                  </a:lnTo>
                  <a:lnTo>
                    <a:pt x="111" y="305"/>
                  </a:lnTo>
                  <a:lnTo>
                    <a:pt x="126" y="308"/>
                  </a:lnTo>
                  <a:lnTo>
                    <a:pt x="141" y="310"/>
                  </a:lnTo>
                  <a:lnTo>
                    <a:pt x="156" y="311"/>
                  </a:lnTo>
                  <a:lnTo>
                    <a:pt x="172" y="310"/>
                  </a:lnTo>
                  <a:lnTo>
                    <a:pt x="187" y="308"/>
                  </a:lnTo>
                  <a:lnTo>
                    <a:pt x="201" y="305"/>
                  </a:lnTo>
                  <a:lnTo>
                    <a:pt x="216" y="299"/>
                  </a:lnTo>
                  <a:lnTo>
                    <a:pt x="229" y="293"/>
                  </a:lnTo>
                  <a:lnTo>
                    <a:pt x="242" y="285"/>
                  </a:lnTo>
                  <a:lnTo>
                    <a:pt x="255" y="275"/>
                  </a:lnTo>
                  <a:lnTo>
                    <a:pt x="266" y="265"/>
                  </a:lnTo>
                  <a:lnTo>
                    <a:pt x="277" y="253"/>
                  </a:lnTo>
                  <a:lnTo>
                    <a:pt x="286" y="241"/>
                  </a:lnTo>
                  <a:lnTo>
                    <a:pt x="293" y="228"/>
                  </a:lnTo>
                  <a:lnTo>
                    <a:pt x="301" y="215"/>
                  </a:lnTo>
                  <a:lnTo>
                    <a:pt x="305" y="200"/>
                  </a:lnTo>
                  <a:lnTo>
                    <a:pt x="309" y="185"/>
                  </a:lnTo>
                  <a:lnTo>
                    <a:pt x="311" y="171"/>
                  </a:lnTo>
                  <a:lnTo>
                    <a:pt x="312" y="1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32" name="Freeform 39"/>
            <p:cNvSpPr>
              <a:spLocks/>
            </p:cNvSpPr>
            <p:nvPr/>
          </p:nvSpPr>
          <p:spPr bwMode="auto">
            <a:xfrm>
              <a:off x="1095" y="2137"/>
              <a:ext cx="47" cy="46"/>
            </a:xfrm>
            <a:custGeom>
              <a:avLst/>
              <a:gdLst>
                <a:gd name="T0" fmla="*/ 70 w 140"/>
                <a:gd name="T1" fmla="*/ 139 h 139"/>
                <a:gd name="T2" fmla="*/ 63 w 140"/>
                <a:gd name="T3" fmla="*/ 139 h 139"/>
                <a:gd name="T4" fmla="*/ 57 w 140"/>
                <a:gd name="T5" fmla="*/ 138 h 139"/>
                <a:gd name="T6" fmla="*/ 49 w 140"/>
                <a:gd name="T7" fmla="*/ 136 h 139"/>
                <a:gd name="T8" fmla="*/ 43 w 140"/>
                <a:gd name="T9" fmla="*/ 134 h 139"/>
                <a:gd name="T10" fmla="*/ 37 w 140"/>
                <a:gd name="T11" fmla="*/ 131 h 139"/>
                <a:gd name="T12" fmla="*/ 30 w 140"/>
                <a:gd name="T13" fmla="*/ 128 h 139"/>
                <a:gd name="T14" fmla="*/ 25 w 140"/>
                <a:gd name="T15" fmla="*/ 123 h 139"/>
                <a:gd name="T16" fmla="*/ 20 w 140"/>
                <a:gd name="T17" fmla="*/ 118 h 139"/>
                <a:gd name="T18" fmla="*/ 12 w 140"/>
                <a:gd name="T19" fmla="*/ 108 h 139"/>
                <a:gd name="T20" fmla="*/ 5 w 140"/>
                <a:gd name="T21" fmla="*/ 96 h 139"/>
                <a:gd name="T22" fmla="*/ 1 w 140"/>
                <a:gd name="T23" fmla="*/ 83 h 139"/>
                <a:gd name="T24" fmla="*/ 0 w 140"/>
                <a:gd name="T25" fmla="*/ 69 h 139"/>
                <a:gd name="T26" fmla="*/ 1 w 140"/>
                <a:gd name="T27" fmla="*/ 55 h 139"/>
                <a:gd name="T28" fmla="*/ 5 w 140"/>
                <a:gd name="T29" fmla="*/ 42 h 139"/>
                <a:gd name="T30" fmla="*/ 12 w 140"/>
                <a:gd name="T31" fmla="*/ 29 h 139"/>
                <a:gd name="T32" fmla="*/ 20 w 140"/>
                <a:gd name="T33" fmla="*/ 19 h 139"/>
                <a:gd name="T34" fmla="*/ 25 w 140"/>
                <a:gd name="T35" fmla="*/ 15 h 139"/>
                <a:gd name="T36" fmla="*/ 30 w 140"/>
                <a:gd name="T37" fmla="*/ 10 h 139"/>
                <a:gd name="T38" fmla="*/ 37 w 140"/>
                <a:gd name="T39" fmla="*/ 7 h 139"/>
                <a:gd name="T40" fmla="*/ 43 w 140"/>
                <a:gd name="T41" fmla="*/ 4 h 139"/>
                <a:gd name="T42" fmla="*/ 49 w 140"/>
                <a:gd name="T43" fmla="*/ 3 h 139"/>
                <a:gd name="T44" fmla="*/ 57 w 140"/>
                <a:gd name="T45" fmla="*/ 1 h 139"/>
                <a:gd name="T46" fmla="*/ 63 w 140"/>
                <a:gd name="T47" fmla="*/ 0 h 139"/>
                <a:gd name="T48" fmla="*/ 70 w 140"/>
                <a:gd name="T49" fmla="*/ 0 h 139"/>
                <a:gd name="T50" fmla="*/ 78 w 140"/>
                <a:gd name="T51" fmla="*/ 0 h 139"/>
                <a:gd name="T52" fmla="*/ 84 w 140"/>
                <a:gd name="T53" fmla="*/ 1 h 139"/>
                <a:gd name="T54" fmla="*/ 91 w 140"/>
                <a:gd name="T55" fmla="*/ 3 h 139"/>
                <a:gd name="T56" fmla="*/ 97 w 140"/>
                <a:gd name="T57" fmla="*/ 4 h 139"/>
                <a:gd name="T58" fmla="*/ 104 w 140"/>
                <a:gd name="T59" fmla="*/ 7 h 139"/>
                <a:gd name="T60" fmla="*/ 109 w 140"/>
                <a:gd name="T61" fmla="*/ 10 h 139"/>
                <a:gd name="T62" fmla="*/ 114 w 140"/>
                <a:gd name="T63" fmla="*/ 15 h 139"/>
                <a:gd name="T64" fmla="*/ 119 w 140"/>
                <a:gd name="T65" fmla="*/ 19 h 139"/>
                <a:gd name="T66" fmla="*/ 129 w 140"/>
                <a:gd name="T67" fmla="*/ 29 h 139"/>
                <a:gd name="T68" fmla="*/ 135 w 140"/>
                <a:gd name="T69" fmla="*/ 42 h 139"/>
                <a:gd name="T70" fmla="*/ 139 w 140"/>
                <a:gd name="T71" fmla="*/ 55 h 139"/>
                <a:gd name="T72" fmla="*/ 140 w 140"/>
                <a:gd name="T73" fmla="*/ 69 h 139"/>
                <a:gd name="T74" fmla="*/ 139 w 140"/>
                <a:gd name="T75" fmla="*/ 84 h 139"/>
                <a:gd name="T76" fmla="*/ 135 w 140"/>
                <a:gd name="T77" fmla="*/ 96 h 139"/>
                <a:gd name="T78" fmla="*/ 129 w 140"/>
                <a:gd name="T79" fmla="*/ 108 h 139"/>
                <a:gd name="T80" fmla="*/ 119 w 140"/>
                <a:gd name="T81" fmla="*/ 118 h 139"/>
                <a:gd name="T82" fmla="*/ 109 w 140"/>
                <a:gd name="T83" fmla="*/ 128 h 139"/>
                <a:gd name="T84" fmla="*/ 97 w 140"/>
                <a:gd name="T85" fmla="*/ 134 h 139"/>
                <a:gd name="T86" fmla="*/ 85 w 140"/>
                <a:gd name="T87" fmla="*/ 138 h 139"/>
                <a:gd name="T88" fmla="*/ 70 w 140"/>
                <a:gd name="T89" fmla="*/ 139 h 13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0"/>
                <a:gd name="T136" fmla="*/ 0 h 139"/>
                <a:gd name="T137" fmla="*/ 140 w 140"/>
                <a:gd name="T138" fmla="*/ 139 h 13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0" h="139">
                  <a:moveTo>
                    <a:pt x="70" y="139"/>
                  </a:moveTo>
                  <a:lnTo>
                    <a:pt x="63" y="139"/>
                  </a:lnTo>
                  <a:lnTo>
                    <a:pt x="57" y="138"/>
                  </a:lnTo>
                  <a:lnTo>
                    <a:pt x="49" y="136"/>
                  </a:lnTo>
                  <a:lnTo>
                    <a:pt x="43" y="134"/>
                  </a:lnTo>
                  <a:lnTo>
                    <a:pt x="37" y="131"/>
                  </a:lnTo>
                  <a:lnTo>
                    <a:pt x="30" y="128"/>
                  </a:lnTo>
                  <a:lnTo>
                    <a:pt x="25" y="123"/>
                  </a:lnTo>
                  <a:lnTo>
                    <a:pt x="20" y="118"/>
                  </a:lnTo>
                  <a:lnTo>
                    <a:pt x="12" y="108"/>
                  </a:lnTo>
                  <a:lnTo>
                    <a:pt x="5" y="96"/>
                  </a:lnTo>
                  <a:lnTo>
                    <a:pt x="1" y="83"/>
                  </a:lnTo>
                  <a:lnTo>
                    <a:pt x="0" y="69"/>
                  </a:lnTo>
                  <a:lnTo>
                    <a:pt x="1" y="55"/>
                  </a:lnTo>
                  <a:lnTo>
                    <a:pt x="5" y="42"/>
                  </a:lnTo>
                  <a:lnTo>
                    <a:pt x="12" y="29"/>
                  </a:lnTo>
                  <a:lnTo>
                    <a:pt x="20" y="19"/>
                  </a:lnTo>
                  <a:lnTo>
                    <a:pt x="25" y="15"/>
                  </a:lnTo>
                  <a:lnTo>
                    <a:pt x="30" y="10"/>
                  </a:lnTo>
                  <a:lnTo>
                    <a:pt x="37" y="7"/>
                  </a:lnTo>
                  <a:lnTo>
                    <a:pt x="43" y="4"/>
                  </a:lnTo>
                  <a:lnTo>
                    <a:pt x="49" y="3"/>
                  </a:lnTo>
                  <a:lnTo>
                    <a:pt x="57" y="1"/>
                  </a:lnTo>
                  <a:lnTo>
                    <a:pt x="63" y="0"/>
                  </a:lnTo>
                  <a:lnTo>
                    <a:pt x="70" y="0"/>
                  </a:lnTo>
                  <a:lnTo>
                    <a:pt x="78" y="0"/>
                  </a:lnTo>
                  <a:lnTo>
                    <a:pt x="84" y="1"/>
                  </a:lnTo>
                  <a:lnTo>
                    <a:pt x="91" y="3"/>
                  </a:lnTo>
                  <a:lnTo>
                    <a:pt x="97" y="4"/>
                  </a:lnTo>
                  <a:lnTo>
                    <a:pt x="104" y="7"/>
                  </a:lnTo>
                  <a:lnTo>
                    <a:pt x="109" y="10"/>
                  </a:lnTo>
                  <a:lnTo>
                    <a:pt x="114" y="15"/>
                  </a:lnTo>
                  <a:lnTo>
                    <a:pt x="119" y="19"/>
                  </a:lnTo>
                  <a:lnTo>
                    <a:pt x="129" y="29"/>
                  </a:lnTo>
                  <a:lnTo>
                    <a:pt x="135" y="42"/>
                  </a:lnTo>
                  <a:lnTo>
                    <a:pt x="139" y="55"/>
                  </a:lnTo>
                  <a:lnTo>
                    <a:pt x="140" y="69"/>
                  </a:lnTo>
                  <a:lnTo>
                    <a:pt x="139" y="84"/>
                  </a:lnTo>
                  <a:lnTo>
                    <a:pt x="135" y="96"/>
                  </a:lnTo>
                  <a:lnTo>
                    <a:pt x="129" y="108"/>
                  </a:lnTo>
                  <a:lnTo>
                    <a:pt x="119" y="118"/>
                  </a:lnTo>
                  <a:lnTo>
                    <a:pt x="109" y="128"/>
                  </a:lnTo>
                  <a:lnTo>
                    <a:pt x="97" y="134"/>
                  </a:lnTo>
                  <a:lnTo>
                    <a:pt x="85" y="138"/>
                  </a:lnTo>
                  <a:lnTo>
                    <a:pt x="70" y="1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33" name="Freeform 40"/>
            <p:cNvSpPr>
              <a:spLocks/>
            </p:cNvSpPr>
            <p:nvPr/>
          </p:nvSpPr>
          <p:spPr bwMode="auto">
            <a:xfrm>
              <a:off x="1145" y="2108"/>
              <a:ext cx="104" cy="104"/>
            </a:xfrm>
            <a:custGeom>
              <a:avLst/>
              <a:gdLst>
                <a:gd name="T0" fmla="*/ 312 w 312"/>
                <a:gd name="T1" fmla="*/ 155 h 311"/>
                <a:gd name="T2" fmla="*/ 311 w 312"/>
                <a:gd name="T3" fmla="*/ 139 h 311"/>
                <a:gd name="T4" fmla="*/ 309 w 312"/>
                <a:gd name="T5" fmla="*/ 125 h 311"/>
                <a:gd name="T6" fmla="*/ 304 w 312"/>
                <a:gd name="T7" fmla="*/ 110 h 311"/>
                <a:gd name="T8" fmla="*/ 300 w 312"/>
                <a:gd name="T9" fmla="*/ 95 h 311"/>
                <a:gd name="T10" fmla="*/ 293 w 312"/>
                <a:gd name="T11" fmla="*/ 83 h 311"/>
                <a:gd name="T12" fmla="*/ 285 w 312"/>
                <a:gd name="T13" fmla="*/ 69 h 311"/>
                <a:gd name="T14" fmla="*/ 276 w 312"/>
                <a:gd name="T15" fmla="*/ 58 h 311"/>
                <a:gd name="T16" fmla="*/ 266 w 312"/>
                <a:gd name="T17" fmla="*/ 46 h 311"/>
                <a:gd name="T18" fmla="*/ 254 w 312"/>
                <a:gd name="T19" fmla="*/ 36 h 311"/>
                <a:gd name="T20" fmla="*/ 242 w 312"/>
                <a:gd name="T21" fmla="*/ 26 h 311"/>
                <a:gd name="T22" fmla="*/ 229 w 312"/>
                <a:gd name="T23" fmla="*/ 18 h 311"/>
                <a:gd name="T24" fmla="*/ 215 w 312"/>
                <a:gd name="T25" fmla="*/ 12 h 311"/>
                <a:gd name="T26" fmla="*/ 201 w 312"/>
                <a:gd name="T27" fmla="*/ 7 h 311"/>
                <a:gd name="T28" fmla="*/ 186 w 312"/>
                <a:gd name="T29" fmla="*/ 3 h 311"/>
                <a:gd name="T30" fmla="*/ 171 w 312"/>
                <a:gd name="T31" fmla="*/ 1 h 311"/>
                <a:gd name="T32" fmla="*/ 156 w 312"/>
                <a:gd name="T33" fmla="*/ 0 h 311"/>
                <a:gd name="T34" fmla="*/ 124 w 312"/>
                <a:gd name="T35" fmla="*/ 3 h 311"/>
                <a:gd name="T36" fmla="*/ 95 w 312"/>
                <a:gd name="T37" fmla="*/ 13 h 311"/>
                <a:gd name="T38" fmla="*/ 69 w 312"/>
                <a:gd name="T39" fmla="*/ 26 h 311"/>
                <a:gd name="T40" fmla="*/ 46 w 312"/>
                <a:gd name="T41" fmla="*/ 46 h 311"/>
                <a:gd name="T42" fmla="*/ 27 w 312"/>
                <a:gd name="T43" fmla="*/ 69 h 311"/>
                <a:gd name="T44" fmla="*/ 12 w 312"/>
                <a:gd name="T45" fmla="*/ 95 h 311"/>
                <a:gd name="T46" fmla="*/ 3 w 312"/>
                <a:gd name="T47" fmla="*/ 124 h 311"/>
                <a:gd name="T48" fmla="*/ 0 w 312"/>
                <a:gd name="T49" fmla="*/ 155 h 311"/>
                <a:gd name="T50" fmla="*/ 1 w 312"/>
                <a:gd name="T51" fmla="*/ 171 h 311"/>
                <a:gd name="T52" fmla="*/ 3 w 312"/>
                <a:gd name="T53" fmla="*/ 185 h 311"/>
                <a:gd name="T54" fmla="*/ 7 w 312"/>
                <a:gd name="T55" fmla="*/ 200 h 311"/>
                <a:gd name="T56" fmla="*/ 12 w 312"/>
                <a:gd name="T57" fmla="*/ 215 h 311"/>
                <a:gd name="T58" fmla="*/ 19 w 312"/>
                <a:gd name="T59" fmla="*/ 228 h 311"/>
                <a:gd name="T60" fmla="*/ 26 w 312"/>
                <a:gd name="T61" fmla="*/ 241 h 311"/>
                <a:gd name="T62" fmla="*/ 35 w 312"/>
                <a:gd name="T63" fmla="*/ 253 h 311"/>
                <a:gd name="T64" fmla="*/ 46 w 312"/>
                <a:gd name="T65" fmla="*/ 265 h 311"/>
                <a:gd name="T66" fmla="*/ 57 w 312"/>
                <a:gd name="T67" fmla="*/ 275 h 311"/>
                <a:gd name="T68" fmla="*/ 70 w 312"/>
                <a:gd name="T69" fmla="*/ 285 h 311"/>
                <a:gd name="T70" fmla="*/ 82 w 312"/>
                <a:gd name="T71" fmla="*/ 293 h 311"/>
                <a:gd name="T72" fmla="*/ 96 w 312"/>
                <a:gd name="T73" fmla="*/ 299 h 311"/>
                <a:gd name="T74" fmla="*/ 111 w 312"/>
                <a:gd name="T75" fmla="*/ 305 h 311"/>
                <a:gd name="T76" fmla="*/ 125 w 312"/>
                <a:gd name="T77" fmla="*/ 308 h 311"/>
                <a:gd name="T78" fmla="*/ 140 w 312"/>
                <a:gd name="T79" fmla="*/ 310 h 311"/>
                <a:gd name="T80" fmla="*/ 156 w 312"/>
                <a:gd name="T81" fmla="*/ 311 h 311"/>
                <a:gd name="T82" fmla="*/ 171 w 312"/>
                <a:gd name="T83" fmla="*/ 310 h 311"/>
                <a:gd name="T84" fmla="*/ 186 w 312"/>
                <a:gd name="T85" fmla="*/ 308 h 311"/>
                <a:gd name="T86" fmla="*/ 201 w 312"/>
                <a:gd name="T87" fmla="*/ 305 h 311"/>
                <a:gd name="T88" fmla="*/ 215 w 312"/>
                <a:gd name="T89" fmla="*/ 299 h 311"/>
                <a:gd name="T90" fmla="*/ 229 w 312"/>
                <a:gd name="T91" fmla="*/ 293 h 311"/>
                <a:gd name="T92" fmla="*/ 242 w 312"/>
                <a:gd name="T93" fmla="*/ 285 h 311"/>
                <a:gd name="T94" fmla="*/ 254 w 312"/>
                <a:gd name="T95" fmla="*/ 275 h 311"/>
                <a:gd name="T96" fmla="*/ 266 w 312"/>
                <a:gd name="T97" fmla="*/ 265 h 311"/>
                <a:gd name="T98" fmla="*/ 276 w 312"/>
                <a:gd name="T99" fmla="*/ 253 h 311"/>
                <a:gd name="T100" fmla="*/ 285 w 312"/>
                <a:gd name="T101" fmla="*/ 241 h 311"/>
                <a:gd name="T102" fmla="*/ 293 w 312"/>
                <a:gd name="T103" fmla="*/ 228 h 311"/>
                <a:gd name="T104" fmla="*/ 300 w 312"/>
                <a:gd name="T105" fmla="*/ 215 h 311"/>
                <a:gd name="T106" fmla="*/ 304 w 312"/>
                <a:gd name="T107" fmla="*/ 200 h 311"/>
                <a:gd name="T108" fmla="*/ 309 w 312"/>
                <a:gd name="T109" fmla="*/ 185 h 311"/>
                <a:gd name="T110" fmla="*/ 311 w 312"/>
                <a:gd name="T111" fmla="*/ 171 h 311"/>
                <a:gd name="T112" fmla="*/ 312 w 312"/>
                <a:gd name="T113" fmla="*/ 155 h 3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12"/>
                <a:gd name="T172" fmla="*/ 0 h 311"/>
                <a:gd name="T173" fmla="*/ 312 w 312"/>
                <a:gd name="T174" fmla="*/ 311 h 31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12" h="311">
                  <a:moveTo>
                    <a:pt x="312" y="155"/>
                  </a:moveTo>
                  <a:lnTo>
                    <a:pt x="311" y="139"/>
                  </a:lnTo>
                  <a:lnTo>
                    <a:pt x="309" y="125"/>
                  </a:lnTo>
                  <a:lnTo>
                    <a:pt x="304" y="110"/>
                  </a:lnTo>
                  <a:lnTo>
                    <a:pt x="300" y="95"/>
                  </a:lnTo>
                  <a:lnTo>
                    <a:pt x="293" y="83"/>
                  </a:lnTo>
                  <a:lnTo>
                    <a:pt x="285" y="69"/>
                  </a:lnTo>
                  <a:lnTo>
                    <a:pt x="276" y="58"/>
                  </a:lnTo>
                  <a:lnTo>
                    <a:pt x="266" y="46"/>
                  </a:lnTo>
                  <a:lnTo>
                    <a:pt x="254" y="36"/>
                  </a:lnTo>
                  <a:lnTo>
                    <a:pt x="242" y="26"/>
                  </a:lnTo>
                  <a:lnTo>
                    <a:pt x="229" y="18"/>
                  </a:lnTo>
                  <a:lnTo>
                    <a:pt x="215" y="12"/>
                  </a:lnTo>
                  <a:lnTo>
                    <a:pt x="201" y="7"/>
                  </a:lnTo>
                  <a:lnTo>
                    <a:pt x="186" y="3"/>
                  </a:lnTo>
                  <a:lnTo>
                    <a:pt x="171" y="1"/>
                  </a:lnTo>
                  <a:lnTo>
                    <a:pt x="156" y="0"/>
                  </a:lnTo>
                  <a:lnTo>
                    <a:pt x="124" y="3"/>
                  </a:lnTo>
                  <a:lnTo>
                    <a:pt x="95" y="13"/>
                  </a:lnTo>
                  <a:lnTo>
                    <a:pt x="69" y="26"/>
                  </a:lnTo>
                  <a:lnTo>
                    <a:pt x="46" y="46"/>
                  </a:lnTo>
                  <a:lnTo>
                    <a:pt x="27" y="69"/>
                  </a:lnTo>
                  <a:lnTo>
                    <a:pt x="12" y="95"/>
                  </a:lnTo>
                  <a:lnTo>
                    <a:pt x="3" y="124"/>
                  </a:lnTo>
                  <a:lnTo>
                    <a:pt x="0" y="155"/>
                  </a:lnTo>
                  <a:lnTo>
                    <a:pt x="1" y="171"/>
                  </a:lnTo>
                  <a:lnTo>
                    <a:pt x="3" y="185"/>
                  </a:lnTo>
                  <a:lnTo>
                    <a:pt x="7" y="200"/>
                  </a:lnTo>
                  <a:lnTo>
                    <a:pt x="12" y="215"/>
                  </a:lnTo>
                  <a:lnTo>
                    <a:pt x="19" y="228"/>
                  </a:lnTo>
                  <a:lnTo>
                    <a:pt x="26" y="241"/>
                  </a:lnTo>
                  <a:lnTo>
                    <a:pt x="35" y="253"/>
                  </a:lnTo>
                  <a:lnTo>
                    <a:pt x="46" y="265"/>
                  </a:lnTo>
                  <a:lnTo>
                    <a:pt x="57" y="275"/>
                  </a:lnTo>
                  <a:lnTo>
                    <a:pt x="70" y="285"/>
                  </a:lnTo>
                  <a:lnTo>
                    <a:pt x="82" y="293"/>
                  </a:lnTo>
                  <a:lnTo>
                    <a:pt x="96" y="299"/>
                  </a:lnTo>
                  <a:lnTo>
                    <a:pt x="111" y="305"/>
                  </a:lnTo>
                  <a:lnTo>
                    <a:pt x="125" y="308"/>
                  </a:lnTo>
                  <a:lnTo>
                    <a:pt x="140" y="310"/>
                  </a:lnTo>
                  <a:lnTo>
                    <a:pt x="156" y="311"/>
                  </a:lnTo>
                  <a:lnTo>
                    <a:pt x="171" y="310"/>
                  </a:lnTo>
                  <a:lnTo>
                    <a:pt x="186" y="308"/>
                  </a:lnTo>
                  <a:lnTo>
                    <a:pt x="201" y="305"/>
                  </a:lnTo>
                  <a:lnTo>
                    <a:pt x="215" y="299"/>
                  </a:lnTo>
                  <a:lnTo>
                    <a:pt x="229" y="293"/>
                  </a:lnTo>
                  <a:lnTo>
                    <a:pt x="242" y="285"/>
                  </a:lnTo>
                  <a:lnTo>
                    <a:pt x="254" y="275"/>
                  </a:lnTo>
                  <a:lnTo>
                    <a:pt x="266" y="265"/>
                  </a:lnTo>
                  <a:lnTo>
                    <a:pt x="276" y="253"/>
                  </a:lnTo>
                  <a:lnTo>
                    <a:pt x="285" y="241"/>
                  </a:lnTo>
                  <a:lnTo>
                    <a:pt x="293" y="228"/>
                  </a:lnTo>
                  <a:lnTo>
                    <a:pt x="300" y="215"/>
                  </a:lnTo>
                  <a:lnTo>
                    <a:pt x="304" y="200"/>
                  </a:lnTo>
                  <a:lnTo>
                    <a:pt x="309" y="185"/>
                  </a:lnTo>
                  <a:lnTo>
                    <a:pt x="311" y="171"/>
                  </a:lnTo>
                  <a:lnTo>
                    <a:pt x="312" y="15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34" name="Freeform 41"/>
            <p:cNvSpPr>
              <a:spLocks/>
            </p:cNvSpPr>
            <p:nvPr/>
          </p:nvSpPr>
          <p:spPr bwMode="auto">
            <a:xfrm>
              <a:off x="1173" y="2137"/>
              <a:ext cx="47" cy="46"/>
            </a:xfrm>
            <a:custGeom>
              <a:avLst/>
              <a:gdLst>
                <a:gd name="T0" fmla="*/ 71 w 141"/>
                <a:gd name="T1" fmla="*/ 139 h 139"/>
                <a:gd name="T2" fmla="*/ 63 w 141"/>
                <a:gd name="T3" fmla="*/ 139 h 139"/>
                <a:gd name="T4" fmla="*/ 57 w 141"/>
                <a:gd name="T5" fmla="*/ 138 h 139"/>
                <a:gd name="T6" fmla="*/ 50 w 141"/>
                <a:gd name="T7" fmla="*/ 136 h 139"/>
                <a:gd name="T8" fmla="*/ 43 w 141"/>
                <a:gd name="T9" fmla="*/ 134 h 139"/>
                <a:gd name="T10" fmla="*/ 37 w 141"/>
                <a:gd name="T11" fmla="*/ 131 h 139"/>
                <a:gd name="T12" fmla="*/ 31 w 141"/>
                <a:gd name="T13" fmla="*/ 128 h 139"/>
                <a:gd name="T14" fmla="*/ 26 w 141"/>
                <a:gd name="T15" fmla="*/ 123 h 139"/>
                <a:gd name="T16" fmla="*/ 20 w 141"/>
                <a:gd name="T17" fmla="*/ 118 h 139"/>
                <a:gd name="T18" fmla="*/ 11 w 141"/>
                <a:gd name="T19" fmla="*/ 108 h 139"/>
                <a:gd name="T20" fmla="*/ 5 w 141"/>
                <a:gd name="T21" fmla="*/ 96 h 139"/>
                <a:gd name="T22" fmla="*/ 1 w 141"/>
                <a:gd name="T23" fmla="*/ 83 h 139"/>
                <a:gd name="T24" fmla="*/ 0 w 141"/>
                <a:gd name="T25" fmla="*/ 69 h 139"/>
                <a:gd name="T26" fmla="*/ 1 w 141"/>
                <a:gd name="T27" fmla="*/ 55 h 139"/>
                <a:gd name="T28" fmla="*/ 5 w 141"/>
                <a:gd name="T29" fmla="*/ 42 h 139"/>
                <a:gd name="T30" fmla="*/ 11 w 141"/>
                <a:gd name="T31" fmla="*/ 29 h 139"/>
                <a:gd name="T32" fmla="*/ 20 w 141"/>
                <a:gd name="T33" fmla="*/ 19 h 139"/>
                <a:gd name="T34" fmla="*/ 26 w 141"/>
                <a:gd name="T35" fmla="*/ 15 h 139"/>
                <a:gd name="T36" fmla="*/ 31 w 141"/>
                <a:gd name="T37" fmla="*/ 10 h 139"/>
                <a:gd name="T38" fmla="*/ 37 w 141"/>
                <a:gd name="T39" fmla="*/ 7 h 139"/>
                <a:gd name="T40" fmla="*/ 43 w 141"/>
                <a:gd name="T41" fmla="*/ 4 h 139"/>
                <a:gd name="T42" fmla="*/ 50 w 141"/>
                <a:gd name="T43" fmla="*/ 3 h 139"/>
                <a:gd name="T44" fmla="*/ 57 w 141"/>
                <a:gd name="T45" fmla="*/ 1 h 139"/>
                <a:gd name="T46" fmla="*/ 63 w 141"/>
                <a:gd name="T47" fmla="*/ 0 h 139"/>
                <a:gd name="T48" fmla="*/ 71 w 141"/>
                <a:gd name="T49" fmla="*/ 0 h 139"/>
                <a:gd name="T50" fmla="*/ 78 w 141"/>
                <a:gd name="T51" fmla="*/ 0 h 139"/>
                <a:gd name="T52" fmla="*/ 84 w 141"/>
                <a:gd name="T53" fmla="*/ 1 h 139"/>
                <a:gd name="T54" fmla="*/ 91 w 141"/>
                <a:gd name="T55" fmla="*/ 3 h 139"/>
                <a:gd name="T56" fmla="*/ 97 w 141"/>
                <a:gd name="T57" fmla="*/ 4 h 139"/>
                <a:gd name="T58" fmla="*/ 103 w 141"/>
                <a:gd name="T59" fmla="*/ 7 h 139"/>
                <a:gd name="T60" fmla="*/ 109 w 141"/>
                <a:gd name="T61" fmla="*/ 10 h 139"/>
                <a:gd name="T62" fmla="*/ 115 w 141"/>
                <a:gd name="T63" fmla="*/ 15 h 139"/>
                <a:gd name="T64" fmla="*/ 120 w 141"/>
                <a:gd name="T65" fmla="*/ 19 h 139"/>
                <a:gd name="T66" fmla="*/ 129 w 141"/>
                <a:gd name="T67" fmla="*/ 29 h 139"/>
                <a:gd name="T68" fmla="*/ 136 w 141"/>
                <a:gd name="T69" fmla="*/ 42 h 139"/>
                <a:gd name="T70" fmla="*/ 140 w 141"/>
                <a:gd name="T71" fmla="*/ 55 h 139"/>
                <a:gd name="T72" fmla="*/ 141 w 141"/>
                <a:gd name="T73" fmla="*/ 69 h 139"/>
                <a:gd name="T74" fmla="*/ 140 w 141"/>
                <a:gd name="T75" fmla="*/ 84 h 139"/>
                <a:gd name="T76" fmla="*/ 136 w 141"/>
                <a:gd name="T77" fmla="*/ 96 h 139"/>
                <a:gd name="T78" fmla="*/ 129 w 141"/>
                <a:gd name="T79" fmla="*/ 108 h 139"/>
                <a:gd name="T80" fmla="*/ 120 w 141"/>
                <a:gd name="T81" fmla="*/ 118 h 139"/>
                <a:gd name="T82" fmla="*/ 109 w 141"/>
                <a:gd name="T83" fmla="*/ 128 h 139"/>
                <a:gd name="T84" fmla="*/ 98 w 141"/>
                <a:gd name="T85" fmla="*/ 134 h 139"/>
                <a:gd name="T86" fmla="*/ 85 w 141"/>
                <a:gd name="T87" fmla="*/ 138 h 139"/>
                <a:gd name="T88" fmla="*/ 71 w 141"/>
                <a:gd name="T89" fmla="*/ 139 h 13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1"/>
                <a:gd name="T136" fmla="*/ 0 h 139"/>
                <a:gd name="T137" fmla="*/ 141 w 141"/>
                <a:gd name="T138" fmla="*/ 139 h 13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1" h="139">
                  <a:moveTo>
                    <a:pt x="71" y="139"/>
                  </a:moveTo>
                  <a:lnTo>
                    <a:pt x="63" y="139"/>
                  </a:lnTo>
                  <a:lnTo>
                    <a:pt x="57" y="138"/>
                  </a:lnTo>
                  <a:lnTo>
                    <a:pt x="50" y="136"/>
                  </a:lnTo>
                  <a:lnTo>
                    <a:pt x="43" y="134"/>
                  </a:lnTo>
                  <a:lnTo>
                    <a:pt x="37" y="131"/>
                  </a:lnTo>
                  <a:lnTo>
                    <a:pt x="31" y="128"/>
                  </a:lnTo>
                  <a:lnTo>
                    <a:pt x="26" y="123"/>
                  </a:lnTo>
                  <a:lnTo>
                    <a:pt x="20" y="118"/>
                  </a:lnTo>
                  <a:lnTo>
                    <a:pt x="11" y="108"/>
                  </a:lnTo>
                  <a:lnTo>
                    <a:pt x="5" y="96"/>
                  </a:lnTo>
                  <a:lnTo>
                    <a:pt x="1" y="83"/>
                  </a:lnTo>
                  <a:lnTo>
                    <a:pt x="0" y="69"/>
                  </a:lnTo>
                  <a:lnTo>
                    <a:pt x="1" y="55"/>
                  </a:lnTo>
                  <a:lnTo>
                    <a:pt x="5" y="42"/>
                  </a:lnTo>
                  <a:lnTo>
                    <a:pt x="11" y="29"/>
                  </a:lnTo>
                  <a:lnTo>
                    <a:pt x="20" y="19"/>
                  </a:lnTo>
                  <a:lnTo>
                    <a:pt x="26" y="15"/>
                  </a:lnTo>
                  <a:lnTo>
                    <a:pt x="31" y="10"/>
                  </a:lnTo>
                  <a:lnTo>
                    <a:pt x="37" y="7"/>
                  </a:lnTo>
                  <a:lnTo>
                    <a:pt x="43" y="4"/>
                  </a:lnTo>
                  <a:lnTo>
                    <a:pt x="50" y="3"/>
                  </a:lnTo>
                  <a:lnTo>
                    <a:pt x="57" y="1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8" y="0"/>
                  </a:lnTo>
                  <a:lnTo>
                    <a:pt x="84" y="1"/>
                  </a:lnTo>
                  <a:lnTo>
                    <a:pt x="91" y="3"/>
                  </a:lnTo>
                  <a:lnTo>
                    <a:pt x="97" y="4"/>
                  </a:lnTo>
                  <a:lnTo>
                    <a:pt x="103" y="7"/>
                  </a:lnTo>
                  <a:lnTo>
                    <a:pt x="109" y="10"/>
                  </a:lnTo>
                  <a:lnTo>
                    <a:pt x="115" y="15"/>
                  </a:lnTo>
                  <a:lnTo>
                    <a:pt x="120" y="19"/>
                  </a:lnTo>
                  <a:lnTo>
                    <a:pt x="129" y="29"/>
                  </a:lnTo>
                  <a:lnTo>
                    <a:pt x="136" y="42"/>
                  </a:lnTo>
                  <a:lnTo>
                    <a:pt x="140" y="55"/>
                  </a:lnTo>
                  <a:lnTo>
                    <a:pt x="141" y="69"/>
                  </a:lnTo>
                  <a:lnTo>
                    <a:pt x="140" y="84"/>
                  </a:lnTo>
                  <a:lnTo>
                    <a:pt x="136" y="96"/>
                  </a:lnTo>
                  <a:lnTo>
                    <a:pt x="129" y="108"/>
                  </a:lnTo>
                  <a:lnTo>
                    <a:pt x="120" y="118"/>
                  </a:lnTo>
                  <a:lnTo>
                    <a:pt x="109" y="128"/>
                  </a:lnTo>
                  <a:lnTo>
                    <a:pt x="98" y="134"/>
                  </a:lnTo>
                  <a:lnTo>
                    <a:pt x="85" y="138"/>
                  </a:lnTo>
                  <a:lnTo>
                    <a:pt x="71" y="13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35" name="Rectangle 42"/>
            <p:cNvSpPr>
              <a:spLocks noChangeArrowheads="1"/>
            </p:cNvSpPr>
            <p:nvPr/>
          </p:nvSpPr>
          <p:spPr bwMode="auto">
            <a:xfrm>
              <a:off x="1257" y="2149"/>
              <a:ext cx="18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36" name="Rectangle 43"/>
            <p:cNvSpPr>
              <a:spLocks noChangeArrowheads="1"/>
            </p:cNvSpPr>
            <p:nvPr/>
          </p:nvSpPr>
          <p:spPr bwMode="auto">
            <a:xfrm>
              <a:off x="1291" y="2149"/>
              <a:ext cx="18" cy="1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37" name="Freeform 44"/>
            <p:cNvSpPr>
              <a:spLocks/>
            </p:cNvSpPr>
            <p:nvPr/>
          </p:nvSpPr>
          <p:spPr bwMode="auto">
            <a:xfrm>
              <a:off x="1325" y="2123"/>
              <a:ext cx="58" cy="70"/>
            </a:xfrm>
            <a:custGeom>
              <a:avLst/>
              <a:gdLst>
                <a:gd name="T0" fmla="*/ 173 w 173"/>
                <a:gd name="T1" fmla="*/ 104 h 209"/>
                <a:gd name="T2" fmla="*/ 55 w 173"/>
                <a:gd name="T3" fmla="*/ 0 h 209"/>
                <a:gd name="T4" fmla="*/ 55 w 173"/>
                <a:gd name="T5" fmla="*/ 77 h 209"/>
                <a:gd name="T6" fmla="*/ 0 w 173"/>
                <a:gd name="T7" fmla="*/ 77 h 209"/>
                <a:gd name="T8" fmla="*/ 0 w 173"/>
                <a:gd name="T9" fmla="*/ 132 h 209"/>
                <a:gd name="T10" fmla="*/ 55 w 173"/>
                <a:gd name="T11" fmla="*/ 132 h 209"/>
                <a:gd name="T12" fmla="*/ 55 w 173"/>
                <a:gd name="T13" fmla="*/ 209 h 209"/>
                <a:gd name="T14" fmla="*/ 173 w 173"/>
                <a:gd name="T15" fmla="*/ 104 h 2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3"/>
                <a:gd name="T25" fmla="*/ 0 h 209"/>
                <a:gd name="T26" fmla="*/ 173 w 173"/>
                <a:gd name="T27" fmla="*/ 209 h 2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3" h="209">
                  <a:moveTo>
                    <a:pt x="173" y="104"/>
                  </a:moveTo>
                  <a:lnTo>
                    <a:pt x="55" y="0"/>
                  </a:lnTo>
                  <a:lnTo>
                    <a:pt x="55" y="77"/>
                  </a:lnTo>
                  <a:lnTo>
                    <a:pt x="0" y="77"/>
                  </a:lnTo>
                  <a:lnTo>
                    <a:pt x="0" y="132"/>
                  </a:lnTo>
                  <a:lnTo>
                    <a:pt x="55" y="132"/>
                  </a:lnTo>
                  <a:lnTo>
                    <a:pt x="55" y="209"/>
                  </a:lnTo>
                  <a:lnTo>
                    <a:pt x="173" y="10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38" name="Freeform 45"/>
            <p:cNvSpPr>
              <a:spLocks/>
            </p:cNvSpPr>
            <p:nvPr/>
          </p:nvSpPr>
          <p:spPr bwMode="auto">
            <a:xfrm>
              <a:off x="1408" y="2135"/>
              <a:ext cx="71" cy="33"/>
            </a:xfrm>
            <a:custGeom>
              <a:avLst/>
              <a:gdLst>
                <a:gd name="T0" fmla="*/ 28 w 215"/>
                <a:gd name="T1" fmla="*/ 68 h 98"/>
                <a:gd name="T2" fmla="*/ 173 w 215"/>
                <a:gd name="T3" fmla="*/ 97 h 98"/>
                <a:gd name="T4" fmla="*/ 180 w 215"/>
                <a:gd name="T5" fmla="*/ 98 h 98"/>
                <a:gd name="T6" fmla="*/ 186 w 215"/>
                <a:gd name="T7" fmla="*/ 97 h 98"/>
                <a:gd name="T8" fmla="*/ 193 w 215"/>
                <a:gd name="T9" fmla="*/ 95 h 98"/>
                <a:gd name="T10" fmla="*/ 199 w 215"/>
                <a:gd name="T11" fmla="*/ 92 h 98"/>
                <a:gd name="T12" fmla="*/ 204 w 215"/>
                <a:gd name="T13" fmla="*/ 88 h 98"/>
                <a:gd name="T14" fmla="*/ 208 w 215"/>
                <a:gd name="T15" fmla="*/ 82 h 98"/>
                <a:gd name="T16" fmla="*/ 211 w 215"/>
                <a:gd name="T17" fmla="*/ 76 h 98"/>
                <a:gd name="T18" fmla="*/ 213 w 215"/>
                <a:gd name="T19" fmla="*/ 70 h 98"/>
                <a:gd name="T20" fmla="*/ 215 w 215"/>
                <a:gd name="T21" fmla="*/ 63 h 98"/>
                <a:gd name="T22" fmla="*/ 213 w 215"/>
                <a:gd name="T23" fmla="*/ 56 h 98"/>
                <a:gd name="T24" fmla="*/ 211 w 215"/>
                <a:gd name="T25" fmla="*/ 50 h 98"/>
                <a:gd name="T26" fmla="*/ 208 w 215"/>
                <a:gd name="T27" fmla="*/ 44 h 98"/>
                <a:gd name="T28" fmla="*/ 204 w 215"/>
                <a:gd name="T29" fmla="*/ 38 h 98"/>
                <a:gd name="T30" fmla="*/ 199 w 215"/>
                <a:gd name="T31" fmla="*/ 34 h 98"/>
                <a:gd name="T32" fmla="*/ 193 w 215"/>
                <a:gd name="T33" fmla="*/ 31 h 98"/>
                <a:gd name="T34" fmla="*/ 186 w 215"/>
                <a:gd name="T35" fmla="*/ 29 h 98"/>
                <a:gd name="T36" fmla="*/ 42 w 215"/>
                <a:gd name="T37" fmla="*/ 1 h 98"/>
                <a:gd name="T38" fmla="*/ 34 w 215"/>
                <a:gd name="T39" fmla="*/ 0 h 98"/>
                <a:gd name="T40" fmla="*/ 28 w 215"/>
                <a:gd name="T41" fmla="*/ 1 h 98"/>
                <a:gd name="T42" fmla="*/ 22 w 215"/>
                <a:gd name="T43" fmla="*/ 2 h 98"/>
                <a:gd name="T44" fmla="*/ 16 w 215"/>
                <a:gd name="T45" fmla="*/ 5 h 98"/>
                <a:gd name="T46" fmla="*/ 10 w 215"/>
                <a:gd name="T47" fmla="*/ 9 h 98"/>
                <a:gd name="T48" fmla="*/ 6 w 215"/>
                <a:gd name="T49" fmla="*/ 14 h 98"/>
                <a:gd name="T50" fmla="*/ 3 w 215"/>
                <a:gd name="T51" fmla="*/ 21 h 98"/>
                <a:gd name="T52" fmla="*/ 1 w 215"/>
                <a:gd name="T53" fmla="*/ 27 h 98"/>
                <a:gd name="T54" fmla="*/ 0 w 215"/>
                <a:gd name="T55" fmla="*/ 34 h 98"/>
                <a:gd name="T56" fmla="*/ 1 w 215"/>
                <a:gd name="T57" fmla="*/ 41 h 98"/>
                <a:gd name="T58" fmla="*/ 3 w 215"/>
                <a:gd name="T59" fmla="*/ 47 h 98"/>
                <a:gd name="T60" fmla="*/ 6 w 215"/>
                <a:gd name="T61" fmla="*/ 53 h 98"/>
                <a:gd name="T62" fmla="*/ 10 w 215"/>
                <a:gd name="T63" fmla="*/ 58 h 98"/>
                <a:gd name="T64" fmla="*/ 16 w 215"/>
                <a:gd name="T65" fmla="*/ 63 h 98"/>
                <a:gd name="T66" fmla="*/ 22 w 215"/>
                <a:gd name="T67" fmla="*/ 66 h 98"/>
                <a:gd name="T68" fmla="*/ 28 w 215"/>
                <a:gd name="T69" fmla="*/ 68 h 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5"/>
                <a:gd name="T106" fmla="*/ 0 h 98"/>
                <a:gd name="T107" fmla="*/ 215 w 215"/>
                <a:gd name="T108" fmla="*/ 98 h 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5" h="98">
                  <a:moveTo>
                    <a:pt x="28" y="68"/>
                  </a:moveTo>
                  <a:lnTo>
                    <a:pt x="173" y="97"/>
                  </a:lnTo>
                  <a:lnTo>
                    <a:pt x="180" y="98"/>
                  </a:lnTo>
                  <a:lnTo>
                    <a:pt x="186" y="97"/>
                  </a:lnTo>
                  <a:lnTo>
                    <a:pt x="193" y="95"/>
                  </a:lnTo>
                  <a:lnTo>
                    <a:pt x="199" y="92"/>
                  </a:lnTo>
                  <a:lnTo>
                    <a:pt x="204" y="88"/>
                  </a:lnTo>
                  <a:lnTo>
                    <a:pt x="208" y="82"/>
                  </a:lnTo>
                  <a:lnTo>
                    <a:pt x="211" y="76"/>
                  </a:lnTo>
                  <a:lnTo>
                    <a:pt x="213" y="70"/>
                  </a:lnTo>
                  <a:lnTo>
                    <a:pt x="215" y="63"/>
                  </a:lnTo>
                  <a:lnTo>
                    <a:pt x="213" y="56"/>
                  </a:lnTo>
                  <a:lnTo>
                    <a:pt x="211" y="50"/>
                  </a:lnTo>
                  <a:lnTo>
                    <a:pt x="208" y="44"/>
                  </a:lnTo>
                  <a:lnTo>
                    <a:pt x="204" y="38"/>
                  </a:lnTo>
                  <a:lnTo>
                    <a:pt x="199" y="34"/>
                  </a:lnTo>
                  <a:lnTo>
                    <a:pt x="193" y="31"/>
                  </a:lnTo>
                  <a:lnTo>
                    <a:pt x="186" y="29"/>
                  </a:lnTo>
                  <a:lnTo>
                    <a:pt x="42" y="1"/>
                  </a:lnTo>
                  <a:lnTo>
                    <a:pt x="34" y="0"/>
                  </a:lnTo>
                  <a:lnTo>
                    <a:pt x="28" y="1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0" y="9"/>
                  </a:lnTo>
                  <a:lnTo>
                    <a:pt x="6" y="14"/>
                  </a:lnTo>
                  <a:lnTo>
                    <a:pt x="3" y="21"/>
                  </a:lnTo>
                  <a:lnTo>
                    <a:pt x="1" y="27"/>
                  </a:lnTo>
                  <a:lnTo>
                    <a:pt x="0" y="34"/>
                  </a:lnTo>
                  <a:lnTo>
                    <a:pt x="1" y="41"/>
                  </a:lnTo>
                  <a:lnTo>
                    <a:pt x="3" y="47"/>
                  </a:lnTo>
                  <a:lnTo>
                    <a:pt x="6" y="53"/>
                  </a:lnTo>
                  <a:lnTo>
                    <a:pt x="10" y="58"/>
                  </a:lnTo>
                  <a:lnTo>
                    <a:pt x="16" y="63"/>
                  </a:lnTo>
                  <a:lnTo>
                    <a:pt x="22" y="66"/>
                  </a:lnTo>
                  <a:lnTo>
                    <a:pt x="28" y="6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39" name="Freeform 46"/>
            <p:cNvSpPr>
              <a:spLocks/>
            </p:cNvSpPr>
            <p:nvPr/>
          </p:nvSpPr>
          <p:spPr bwMode="auto">
            <a:xfrm>
              <a:off x="1445" y="2069"/>
              <a:ext cx="65" cy="66"/>
            </a:xfrm>
            <a:custGeom>
              <a:avLst/>
              <a:gdLst>
                <a:gd name="T0" fmla="*/ 10 w 195"/>
                <a:gd name="T1" fmla="*/ 60 h 196"/>
                <a:gd name="T2" fmla="*/ 135 w 195"/>
                <a:gd name="T3" fmla="*/ 185 h 196"/>
                <a:gd name="T4" fmla="*/ 135 w 195"/>
                <a:gd name="T5" fmla="*/ 185 h 196"/>
                <a:gd name="T6" fmla="*/ 140 w 195"/>
                <a:gd name="T7" fmla="*/ 189 h 196"/>
                <a:gd name="T8" fmla="*/ 146 w 195"/>
                <a:gd name="T9" fmla="*/ 193 h 196"/>
                <a:gd name="T10" fmla="*/ 153 w 195"/>
                <a:gd name="T11" fmla="*/ 195 h 196"/>
                <a:gd name="T12" fmla="*/ 160 w 195"/>
                <a:gd name="T13" fmla="*/ 196 h 196"/>
                <a:gd name="T14" fmla="*/ 166 w 195"/>
                <a:gd name="T15" fmla="*/ 195 h 196"/>
                <a:gd name="T16" fmla="*/ 173 w 195"/>
                <a:gd name="T17" fmla="*/ 193 h 196"/>
                <a:gd name="T18" fmla="*/ 179 w 195"/>
                <a:gd name="T19" fmla="*/ 189 h 196"/>
                <a:gd name="T20" fmla="*/ 184 w 195"/>
                <a:gd name="T21" fmla="*/ 185 h 196"/>
                <a:gd name="T22" fmla="*/ 192 w 195"/>
                <a:gd name="T23" fmla="*/ 174 h 196"/>
                <a:gd name="T24" fmla="*/ 195 w 195"/>
                <a:gd name="T25" fmla="*/ 160 h 196"/>
                <a:gd name="T26" fmla="*/ 192 w 195"/>
                <a:gd name="T27" fmla="*/ 148 h 196"/>
                <a:gd name="T28" fmla="*/ 184 w 195"/>
                <a:gd name="T29" fmla="*/ 136 h 196"/>
                <a:gd name="T30" fmla="*/ 60 w 195"/>
                <a:gd name="T31" fmla="*/ 11 h 196"/>
                <a:gd name="T32" fmla="*/ 54 w 195"/>
                <a:gd name="T33" fmla="*/ 6 h 196"/>
                <a:gd name="T34" fmla="*/ 48 w 195"/>
                <a:gd name="T35" fmla="*/ 3 h 196"/>
                <a:gd name="T36" fmla="*/ 42 w 195"/>
                <a:gd name="T37" fmla="*/ 1 h 196"/>
                <a:gd name="T38" fmla="*/ 36 w 195"/>
                <a:gd name="T39" fmla="*/ 0 h 196"/>
                <a:gd name="T40" fmla="*/ 28 w 195"/>
                <a:gd name="T41" fmla="*/ 1 h 196"/>
                <a:gd name="T42" fmla="*/ 22 w 195"/>
                <a:gd name="T43" fmla="*/ 3 h 196"/>
                <a:gd name="T44" fmla="*/ 16 w 195"/>
                <a:gd name="T45" fmla="*/ 6 h 196"/>
                <a:gd name="T46" fmla="*/ 10 w 195"/>
                <a:gd name="T47" fmla="*/ 11 h 196"/>
                <a:gd name="T48" fmla="*/ 3 w 195"/>
                <a:gd name="T49" fmla="*/ 22 h 196"/>
                <a:gd name="T50" fmla="*/ 0 w 195"/>
                <a:gd name="T51" fmla="*/ 35 h 196"/>
                <a:gd name="T52" fmla="*/ 3 w 195"/>
                <a:gd name="T53" fmla="*/ 48 h 196"/>
                <a:gd name="T54" fmla="*/ 10 w 195"/>
                <a:gd name="T55" fmla="*/ 60 h 196"/>
                <a:gd name="T56" fmla="*/ 10 w 195"/>
                <a:gd name="T57" fmla="*/ 60 h 19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95"/>
                <a:gd name="T88" fmla="*/ 0 h 196"/>
                <a:gd name="T89" fmla="*/ 195 w 195"/>
                <a:gd name="T90" fmla="*/ 196 h 19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95" h="196">
                  <a:moveTo>
                    <a:pt x="10" y="60"/>
                  </a:moveTo>
                  <a:lnTo>
                    <a:pt x="135" y="185"/>
                  </a:lnTo>
                  <a:lnTo>
                    <a:pt x="140" y="189"/>
                  </a:lnTo>
                  <a:lnTo>
                    <a:pt x="146" y="193"/>
                  </a:lnTo>
                  <a:lnTo>
                    <a:pt x="153" y="195"/>
                  </a:lnTo>
                  <a:lnTo>
                    <a:pt x="160" y="196"/>
                  </a:lnTo>
                  <a:lnTo>
                    <a:pt x="166" y="195"/>
                  </a:lnTo>
                  <a:lnTo>
                    <a:pt x="173" y="193"/>
                  </a:lnTo>
                  <a:lnTo>
                    <a:pt x="179" y="189"/>
                  </a:lnTo>
                  <a:lnTo>
                    <a:pt x="184" y="185"/>
                  </a:lnTo>
                  <a:lnTo>
                    <a:pt x="192" y="174"/>
                  </a:lnTo>
                  <a:lnTo>
                    <a:pt x="195" y="160"/>
                  </a:lnTo>
                  <a:lnTo>
                    <a:pt x="192" y="148"/>
                  </a:lnTo>
                  <a:lnTo>
                    <a:pt x="184" y="136"/>
                  </a:lnTo>
                  <a:lnTo>
                    <a:pt x="60" y="11"/>
                  </a:lnTo>
                  <a:lnTo>
                    <a:pt x="54" y="6"/>
                  </a:lnTo>
                  <a:lnTo>
                    <a:pt x="48" y="3"/>
                  </a:lnTo>
                  <a:lnTo>
                    <a:pt x="42" y="1"/>
                  </a:lnTo>
                  <a:lnTo>
                    <a:pt x="36" y="0"/>
                  </a:lnTo>
                  <a:lnTo>
                    <a:pt x="28" y="1"/>
                  </a:lnTo>
                  <a:lnTo>
                    <a:pt x="22" y="3"/>
                  </a:lnTo>
                  <a:lnTo>
                    <a:pt x="16" y="6"/>
                  </a:lnTo>
                  <a:lnTo>
                    <a:pt x="10" y="11"/>
                  </a:lnTo>
                  <a:lnTo>
                    <a:pt x="3" y="22"/>
                  </a:lnTo>
                  <a:lnTo>
                    <a:pt x="0" y="35"/>
                  </a:lnTo>
                  <a:lnTo>
                    <a:pt x="3" y="48"/>
                  </a:lnTo>
                  <a:lnTo>
                    <a:pt x="10" y="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40" name="Freeform 47"/>
            <p:cNvSpPr>
              <a:spLocks/>
            </p:cNvSpPr>
            <p:nvPr/>
          </p:nvSpPr>
          <p:spPr bwMode="auto">
            <a:xfrm>
              <a:off x="1510" y="2033"/>
              <a:ext cx="38" cy="68"/>
            </a:xfrm>
            <a:custGeom>
              <a:avLst/>
              <a:gdLst>
                <a:gd name="T0" fmla="*/ 46 w 114"/>
                <a:gd name="T1" fmla="*/ 181 h 205"/>
                <a:gd name="T2" fmla="*/ 49 w 114"/>
                <a:gd name="T3" fmla="*/ 187 h 205"/>
                <a:gd name="T4" fmla="*/ 53 w 114"/>
                <a:gd name="T5" fmla="*/ 193 h 205"/>
                <a:gd name="T6" fmla="*/ 57 w 114"/>
                <a:gd name="T7" fmla="*/ 198 h 205"/>
                <a:gd name="T8" fmla="*/ 63 w 114"/>
                <a:gd name="T9" fmla="*/ 201 h 205"/>
                <a:gd name="T10" fmla="*/ 70 w 114"/>
                <a:gd name="T11" fmla="*/ 203 h 205"/>
                <a:gd name="T12" fmla="*/ 76 w 114"/>
                <a:gd name="T13" fmla="*/ 205 h 205"/>
                <a:gd name="T14" fmla="*/ 83 w 114"/>
                <a:gd name="T15" fmla="*/ 205 h 205"/>
                <a:gd name="T16" fmla="*/ 90 w 114"/>
                <a:gd name="T17" fmla="*/ 203 h 205"/>
                <a:gd name="T18" fmla="*/ 102 w 114"/>
                <a:gd name="T19" fmla="*/ 196 h 205"/>
                <a:gd name="T20" fmla="*/ 111 w 114"/>
                <a:gd name="T21" fmla="*/ 185 h 205"/>
                <a:gd name="T22" fmla="*/ 114 w 114"/>
                <a:gd name="T23" fmla="*/ 173 h 205"/>
                <a:gd name="T24" fmla="*/ 112 w 114"/>
                <a:gd name="T25" fmla="*/ 159 h 205"/>
                <a:gd name="T26" fmla="*/ 68 w 114"/>
                <a:gd name="T27" fmla="*/ 24 h 205"/>
                <a:gd name="T28" fmla="*/ 65 w 114"/>
                <a:gd name="T29" fmla="*/ 18 h 205"/>
                <a:gd name="T30" fmla="*/ 60 w 114"/>
                <a:gd name="T31" fmla="*/ 12 h 205"/>
                <a:gd name="T32" fmla="*/ 56 w 114"/>
                <a:gd name="T33" fmla="*/ 8 h 205"/>
                <a:gd name="T34" fmla="*/ 51 w 114"/>
                <a:gd name="T35" fmla="*/ 3 h 205"/>
                <a:gd name="T36" fmla="*/ 45 w 114"/>
                <a:gd name="T37" fmla="*/ 1 h 205"/>
                <a:gd name="T38" fmla="*/ 37 w 114"/>
                <a:gd name="T39" fmla="*/ 0 h 205"/>
                <a:gd name="T40" fmla="*/ 31 w 114"/>
                <a:gd name="T41" fmla="*/ 0 h 205"/>
                <a:gd name="T42" fmla="*/ 24 w 114"/>
                <a:gd name="T43" fmla="*/ 2 h 205"/>
                <a:gd name="T44" fmla="*/ 12 w 114"/>
                <a:gd name="T45" fmla="*/ 9 h 205"/>
                <a:gd name="T46" fmla="*/ 4 w 114"/>
                <a:gd name="T47" fmla="*/ 19 h 205"/>
                <a:gd name="T48" fmla="*/ 0 w 114"/>
                <a:gd name="T49" fmla="*/ 33 h 205"/>
                <a:gd name="T50" fmla="*/ 2 w 114"/>
                <a:gd name="T51" fmla="*/ 46 h 205"/>
                <a:gd name="T52" fmla="*/ 46 w 114"/>
                <a:gd name="T53" fmla="*/ 181 h 20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4"/>
                <a:gd name="T82" fmla="*/ 0 h 205"/>
                <a:gd name="T83" fmla="*/ 114 w 114"/>
                <a:gd name="T84" fmla="*/ 205 h 20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4" h="205">
                  <a:moveTo>
                    <a:pt x="46" y="181"/>
                  </a:moveTo>
                  <a:lnTo>
                    <a:pt x="49" y="187"/>
                  </a:lnTo>
                  <a:lnTo>
                    <a:pt x="53" y="193"/>
                  </a:lnTo>
                  <a:lnTo>
                    <a:pt x="57" y="198"/>
                  </a:lnTo>
                  <a:lnTo>
                    <a:pt x="63" y="201"/>
                  </a:lnTo>
                  <a:lnTo>
                    <a:pt x="70" y="203"/>
                  </a:lnTo>
                  <a:lnTo>
                    <a:pt x="76" y="205"/>
                  </a:lnTo>
                  <a:lnTo>
                    <a:pt x="83" y="205"/>
                  </a:lnTo>
                  <a:lnTo>
                    <a:pt x="90" y="203"/>
                  </a:lnTo>
                  <a:lnTo>
                    <a:pt x="102" y="196"/>
                  </a:lnTo>
                  <a:lnTo>
                    <a:pt x="111" y="185"/>
                  </a:lnTo>
                  <a:lnTo>
                    <a:pt x="114" y="173"/>
                  </a:lnTo>
                  <a:lnTo>
                    <a:pt x="112" y="159"/>
                  </a:lnTo>
                  <a:lnTo>
                    <a:pt x="68" y="24"/>
                  </a:lnTo>
                  <a:lnTo>
                    <a:pt x="65" y="18"/>
                  </a:lnTo>
                  <a:lnTo>
                    <a:pt x="60" y="12"/>
                  </a:lnTo>
                  <a:lnTo>
                    <a:pt x="56" y="8"/>
                  </a:lnTo>
                  <a:lnTo>
                    <a:pt x="51" y="3"/>
                  </a:lnTo>
                  <a:lnTo>
                    <a:pt x="45" y="1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4" y="2"/>
                  </a:lnTo>
                  <a:lnTo>
                    <a:pt x="12" y="9"/>
                  </a:lnTo>
                  <a:lnTo>
                    <a:pt x="4" y="19"/>
                  </a:lnTo>
                  <a:lnTo>
                    <a:pt x="0" y="33"/>
                  </a:lnTo>
                  <a:lnTo>
                    <a:pt x="2" y="46"/>
                  </a:lnTo>
                  <a:lnTo>
                    <a:pt x="46" y="18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41" name="Freeform 48"/>
            <p:cNvSpPr>
              <a:spLocks/>
            </p:cNvSpPr>
            <p:nvPr/>
          </p:nvSpPr>
          <p:spPr bwMode="auto">
            <a:xfrm>
              <a:off x="1395" y="2225"/>
              <a:ext cx="74" cy="73"/>
            </a:xfrm>
            <a:custGeom>
              <a:avLst/>
              <a:gdLst>
                <a:gd name="T0" fmla="*/ 100 w 221"/>
                <a:gd name="T1" fmla="*/ 1 h 221"/>
                <a:gd name="T2" fmla="*/ 79 w 221"/>
                <a:gd name="T3" fmla="*/ 5 h 221"/>
                <a:gd name="T4" fmla="*/ 59 w 221"/>
                <a:gd name="T5" fmla="*/ 12 h 221"/>
                <a:gd name="T6" fmla="*/ 41 w 221"/>
                <a:gd name="T7" fmla="*/ 25 h 221"/>
                <a:gd name="T8" fmla="*/ 25 w 221"/>
                <a:gd name="T9" fmla="*/ 40 h 221"/>
                <a:gd name="T10" fmla="*/ 13 w 221"/>
                <a:gd name="T11" fmla="*/ 58 h 221"/>
                <a:gd name="T12" fmla="*/ 6 w 221"/>
                <a:gd name="T13" fmla="*/ 78 h 221"/>
                <a:gd name="T14" fmla="*/ 1 w 221"/>
                <a:gd name="T15" fmla="*/ 100 h 221"/>
                <a:gd name="T16" fmla="*/ 1 w 221"/>
                <a:gd name="T17" fmla="*/ 121 h 221"/>
                <a:gd name="T18" fmla="*/ 6 w 221"/>
                <a:gd name="T19" fmla="*/ 143 h 221"/>
                <a:gd name="T20" fmla="*/ 13 w 221"/>
                <a:gd name="T21" fmla="*/ 163 h 221"/>
                <a:gd name="T22" fmla="*/ 25 w 221"/>
                <a:gd name="T23" fmla="*/ 181 h 221"/>
                <a:gd name="T24" fmla="*/ 41 w 221"/>
                <a:gd name="T25" fmla="*/ 196 h 221"/>
                <a:gd name="T26" fmla="*/ 59 w 221"/>
                <a:gd name="T27" fmla="*/ 209 h 221"/>
                <a:gd name="T28" fmla="*/ 79 w 221"/>
                <a:gd name="T29" fmla="*/ 216 h 221"/>
                <a:gd name="T30" fmla="*/ 100 w 221"/>
                <a:gd name="T31" fmla="*/ 220 h 221"/>
                <a:gd name="T32" fmla="*/ 122 w 221"/>
                <a:gd name="T33" fmla="*/ 220 h 221"/>
                <a:gd name="T34" fmla="*/ 143 w 221"/>
                <a:gd name="T35" fmla="*/ 216 h 221"/>
                <a:gd name="T36" fmla="*/ 163 w 221"/>
                <a:gd name="T37" fmla="*/ 209 h 221"/>
                <a:gd name="T38" fmla="*/ 180 w 221"/>
                <a:gd name="T39" fmla="*/ 196 h 221"/>
                <a:gd name="T40" fmla="*/ 196 w 221"/>
                <a:gd name="T41" fmla="*/ 181 h 221"/>
                <a:gd name="T42" fmla="*/ 209 w 221"/>
                <a:gd name="T43" fmla="*/ 163 h 221"/>
                <a:gd name="T44" fmla="*/ 216 w 221"/>
                <a:gd name="T45" fmla="*/ 143 h 221"/>
                <a:gd name="T46" fmla="*/ 220 w 221"/>
                <a:gd name="T47" fmla="*/ 121 h 221"/>
                <a:gd name="T48" fmla="*/ 220 w 221"/>
                <a:gd name="T49" fmla="*/ 100 h 221"/>
                <a:gd name="T50" fmla="*/ 216 w 221"/>
                <a:gd name="T51" fmla="*/ 78 h 221"/>
                <a:gd name="T52" fmla="*/ 209 w 221"/>
                <a:gd name="T53" fmla="*/ 58 h 221"/>
                <a:gd name="T54" fmla="*/ 196 w 221"/>
                <a:gd name="T55" fmla="*/ 40 h 221"/>
                <a:gd name="T56" fmla="*/ 180 w 221"/>
                <a:gd name="T57" fmla="*/ 25 h 221"/>
                <a:gd name="T58" fmla="*/ 163 w 221"/>
                <a:gd name="T59" fmla="*/ 12 h 221"/>
                <a:gd name="T60" fmla="*/ 143 w 221"/>
                <a:gd name="T61" fmla="*/ 5 h 221"/>
                <a:gd name="T62" fmla="*/ 122 w 221"/>
                <a:gd name="T63" fmla="*/ 1 h 22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21"/>
                <a:gd name="T97" fmla="*/ 0 h 221"/>
                <a:gd name="T98" fmla="*/ 221 w 221"/>
                <a:gd name="T99" fmla="*/ 221 h 22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21" h="221">
                  <a:moveTo>
                    <a:pt x="110" y="0"/>
                  </a:moveTo>
                  <a:lnTo>
                    <a:pt x="100" y="1"/>
                  </a:lnTo>
                  <a:lnTo>
                    <a:pt x="88" y="2"/>
                  </a:lnTo>
                  <a:lnTo>
                    <a:pt x="79" y="5"/>
                  </a:lnTo>
                  <a:lnTo>
                    <a:pt x="68" y="8"/>
                  </a:lnTo>
                  <a:lnTo>
                    <a:pt x="59" y="12"/>
                  </a:lnTo>
                  <a:lnTo>
                    <a:pt x="49" y="18"/>
                  </a:lnTo>
                  <a:lnTo>
                    <a:pt x="41" y="25"/>
                  </a:lnTo>
                  <a:lnTo>
                    <a:pt x="33" y="32"/>
                  </a:lnTo>
                  <a:lnTo>
                    <a:pt x="25" y="40"/>
                  </a:lnTo>
                  <a:lnTo>
                    <a:pt x="19" y="49"/>
                  </a:lnTo>
                  <a:lnTo>
                    <a:pt x="13" y="58"/>
                  </a:lnTo>
                  <a:lnTo>
                    <a:pt x="9" y="68"/>
                  </a:lnTo>
                  <a:lnTo>
                    <a:pt x="6" y="78"/>
                  </a:lnTo>
                  <a:lnTo>
                    <a:pt x="2" y="89"/>
                  </a:lnTo>
                  <a:lnTo>
                    <a:pt x="1" y="100"/>
                  </a:lnTo>
                  <a:lnTo>
                    <a:pt x="0" y="111"/>
                  </a:lnTo>
                  <a:lnTo>
                    <a:pt x="1" y="121"/>
                  </a:lnTo>
                  <a:lnTo>
                    <a:pt x="2" y="132"/>
                  </a:lnTo>
                  <a:lnTo>
                    <a:pt x="6" y="143"/>
                  </a:lnTo>
                  <a:lnTo>
                    <a:pt x="9" y="152"/>
                  </a:lnTo>
                  <a:lnTo>
                    <a:pt x="13" y="163"/>
                  </a:lnTo>
                  <a:lnTo>
                    <a:pt x="19" y="172"/>
                  </a:lnTo>
                  <a:lnTo>
                    <a:pt x="25" y="181"/>
                  </a:lnTo>
                  <a:lnTo>
                    <a:pt x="33" y="189"/>
                  </a:lnTo>
                  <a:lnTo>
                    <a:pt x="41" y="196"/>
                  </a:lnTo>
                  <a:lnTo>
                    <a:pt x="49" y="203"/>
                  </a:lnTo>
                  <a:lnTo>
                    <a:pt x="59" y="209"/>
                  </a:lnTo>
                  <a:lnTo>
                    <a:pt x="68" y="213"/>
                  </a:lnTo>
                  <a:lnTo>
                    <a:pt x="79" y="216"/>
                  </a:lnTo>
                  <a:lnTo>
                    <a:pt x="88" y="219"/>
                  </a:lnTo>
                  <a:lnTo>
                    <a:pt x="100" y="220"/>
                  </a:lnTo>
                  <a:lnTo>
                    <a:pt x="110" y="221"/>
                  </a:lnTo>
                  <a:lnTo>
                    <a:pt x="122" y="220"/>
                  </a:lnTo>
                  <a:lnTo>
                    <a:pt x="132" y="219"/>
                  </a:lnTo>
                  <a:lnTo>
                    <a:pt x="143" y="216"/>
                  </a:lnTo>
                  <a:lnTo>
                    <a:pt x="153" y="213"/>
                  </a:lnTo>
                  <a:lnTo>
                    <a:pt x="163" y="209"/>
                  </a:lnTo>
                  <a:lnTo>
                    <a:pt x="172" y="203"/>
                  </a:lnTo>
                  <a:lnTo>
                    <a:pt x="180" y="196"/>
                  </a:lnTo>
                  <a:lnTo>
                    <a:pt x="189" y="189"/>
                  </a:lnTo>
                  <a:lnTo>
                    <a:pt x="196" y="181"/>
                  </a:lnTo>
                  <a:lnTo>
                    <a:pt x="202" y="172"/>
                  </a:lnTo>
                  <a:lnTo>
                    <a:pt x="209" y="163"/>
                  </a:lnTo>
                  <a:lnTo>
                    <a:pt x="213" y="152"/>
                  </a:lnTo>
                  <a:lnTo>
                    <a:pt x="216" y="143"/>
                  </a:lnTo>
                  <a:lnTo>
                    <a:pt x="219" y="132"/>
                  </a:lnTo>
                  <a:lnTo>
                    <a:pt x="220" y="121"/>
                  </a:lnTo>
                  <a:lnTo>
                    <a:pt x="221" y="111"/>
                  </a:lnTo>
                  <a:lnTo>
                    <a:pt x="220" y="100"/>
                  </a:lnTo>
                  <a:lnTo>
                    <a:pt x="219" y="89"/>
                  </a:lnTo>
                  <a:lnTo>
                    <a:pt x="216" y="78"/>
                  </a:lnTo>
                  <a:lnTo>
                    <a:pt x="213" y="68"/>
                  </a:lnTo>
                  <a:lnTo>
                    <a:pt x="209" y="58"/>
                  </a:lnTo>
                  <a:lnTo>
                    <a:pt x="202" y="49"/>
                  </a:lnTo>
                  <a:lnTo>
                    <a:pt x="196" y="40"/>
                  </a:lnTo>
                  <a:lnTo>
                    <a:pt x="189" y="32"/>
                  </a:lnTo>
                  <a:lnTo>
                    <a:pt x="180" y="25"/>
                  </a:lnTo>
                  <a:lnTo>
                    <a:pt x="172" y="18"/>
                  </a:lnTo>
                  <a:lnTo>
                    <a:pt x="163" y="12"/>
                  </a:lnTo>
                  <a:lnTo>
                    <a:pt x="153" y="8"/>
                  </a:lnTo>
                  <a:lnTo>
                    <a:pt x="143" y="5"/>
                  </a:lnTo>
                  <a:lnTo>
                    <a:pt x="132" y="2"/>
                  </a:lnTo>
                  <a:lnTo>
                    <a:pt x="122" y="1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42" name="Freeform 49"/>
            <p:cNvSpPr>
              <a:spLocks/>
            </p:cNvSpPr>
            <p:nvPr/>
          </p:nvSpPr>
          <p:spPr bwMode="auto">
            <a:xfrm>
              <a:off x="1418" y="2248"/>
              <a:ext cx="27" cy="27"/>
            </a:xfrm>
            <a:custGeom>
              <a:avLst/>
              <a:gdLst>
                <a:gd name="T0" fmla="*/ 70 w 82"/>
                <a:gd name="T1" fmla="*/ 70 h 81"/>
                <a:gd name="T2" fmla="*/ 64 w 82"/>
                <a:gd name="T3" fmla="*/ 75 h 81"/>
                <a:gd name="T4" fmla="*/ 58 w 82"/>
                <a:gd name="T5" fmla="*/ 78 h 81"/>
                <a:gd name="T6" fmla="*/ 50 w 82"/>
                <a:gd name="T7" fmla="*/ 80 h 81"/>
                <a:gd name="T8" fmla="*/ 41 w 82"/>
                <a:gd name="T9" fmla="*/ 81 h 81"/>
                <a:gd name="T10" fmla="*/ 34 w 82"/>
                <a:gd name="T11" fmla="*/ 80 h 81"/>
                <a:gd name="T12" fmla="*/ 25 w 82"/>
                <a:gd name="T13" fmla="*/ 78 h 81"/>
                <a:gd name="T14" fmla="*/ 19 w 82"/>
                <a:gd name="T15" fmla="*/ 75 h 81"/>
                <a:gd name="T16" fmla="*/ 13 w 82"/>
                <a:gd name="T17" fmla="*/ 70 h 81"/>
                <a:gd name="T18" fmla="*/ 8 w 82"/>
                <a:gd name="T19" fmla="*/ 64 h 81"/>
                <a:gd name="T20" fmla="*/ 3 w 82"/>
                <a:gd name="T21" fmla="*/ 56 h 81"/>
                <a:gd name="T22" fmla="*/ 1 w 82"/>
                <a:gd name="T23" fmla="*/ 49 h 81"/>
                <a:gd name="T24" fmla="*/ 0 w 82"/>
                <a:gd name="T25" fmla="*/ 41 h 81"/>
                <a:gd name="T26" fmla="*/ 1 w 82"/>
                <a:gd name="T27" fmla="*/ 33 h 81"/>
                <a:gd name="T28" fmla="*/ 3 w 82"/>
                <a:gd name="T29" fmla="*/ 25 h 81"/>
                <a:gd name="T30" fmla="*/ 8 w 82"/>
                <a:gd name="T31" fmla="*/ 19 h 81"/>
                <a:gd name="T32" fmla="*/ 13 w 82"/>
                <a:gd name="T33" fmla="*/ 12 h 81"/>
                <a:gd name="T34" fmla="*/ 19 w 82"/>
                <a:gd name="T35" fmla="*/ 7 h 81"/>
                <a:gd name="T36" fmla="*/ 25 w 82"/>
                <a:gd name="T37" fmla="*/ 3 h 81"/>
                <a:gd name="T38" fmla="*/ 34 w 82"/>
                <a:gd name="T39" fmla="*/ 1 h 81"/>
                <a:gd name="T40" fmla="*/ 41 w 82"/>
                <a:gd name="T41" fmla="*/ 0 h 81"/>
                <a:gd name="T42" fmla="*/ 50 w 82"/>
                <a:gd name="T43" fmla="*/ 1 h 81"/>
                <a:gd name="T44" fmla="*/ 58 w 82"/>
                <a:gd name="T45" fmla="*/ 3 h 81"/>
                <a:gd name="T46" fmla="*/ 64 w 82"/>
                <a:gd name="T47" fmla="*/ 7 h 81"/>
                <a:gd name="T48" fmla="*/ 70 w 82"/>
                <a:gd name="T49" fmla="*/ 12 h 81"/>
                <a:gd name="T50" fmla="*/ 76 w 82"/>
                <a:gd name="T51" fmla="*/ 19 h 81"/>
                <a:gd name="T52" fmla="*/ 79 w 82"/>
                <a:gd name="T53" fmla="*/ 25 h 81"/>
                <a:gd name="T54" fmla="*/ 81 w 82"/>
                <a:gd name="T55" fmla="*/ 33 h 81"/>
                <a:gd name="T56" fmla="*/ 82 w 82"/>
                <a:gd name="T57" fmla="*/ 41 h 81"/>
                <a:gd name="T58" fmla="*/ 81 w 82"/>
                <a:gd name="T59" fmla="*/ 49 h 81"/>
                <a:gd name="T60" fmla="*/ 79 w 82"/>
                <a:gd name="T61" fmla="*/ 56 h 81"/>
                <a:gd name="T62" fmla="*/ 76 w 82"/>
                <a:gd name="T63" fmla="*/ 64 h 81"/>
                <a:gd name="T64" fmla="*/ 70 w 82"/>
                <a:gd name="T65" fmla="*/ 70 h 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81"/>
                <a:gd name="T101" fmla="*/ 82 w 82"/>
                <a:gd name="T102" fmla="*/ 81 h 8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81">
                  <a:moveTo>
                    <a:pt x="70" y="70"/>
                  </a:moveTo>
                  <a:lnTo>
                    <a:pt x="64" y="75"/>
                  </a:lnTo>
                  <a:lnTo>
                    <a:pt x="58" y="78"/>
                  </a:lnTo>
                  <a:lnTo>
                    <a:pt x="50" y="80"/>
                  </a:lnTo>
                  <a:lnTo>
                    <a:pt x="41" y="81"/>
                  </a:lnTo>
                  <a:lnTo>
                    <a:pt x="34" y="80"/>
                  </a:lnTo>
                  <a:lnTo>
                    <a:pt x="25" y="78"/>
                  </a:lnTo>
                  <a:lnTo>
                    <a:pt x="19" y="75"/>
                  </a:lnTo>
                  <a:lnTo>
                    <a:pt x="13" y="70"/>
                  </a:lnTo>
                  <a:lnTo>
                    <a:pt x="8" y="64"/>
                  </a:lnTo>
                  <a:lnTo>
                    <a:pt x="3" y="56"/>
                  </a:lnTo>
                  <a:lnTo>
                    <a:pt x="1" y="49"/>
                  </a:lnTo>
                  <a:lnTo>
                    <a:pt x="0" y="41"/>
                  </a:lnTo>
                  <a:lnTo>
                    <a:pt x="1" y="33"/>
                  </a:lnTo>
                  <a:lnTo>
                    <a:pt x="3" y="25"/>
                  </a:lnTo>
                  <a:lnTo>
                    <a:pt x="8" y="19"/>
                  </a:lnTo>
                  <a:lnTo>
                    <a:pt x="13" y="12"/>
                  </a:lnTo>
                  <a:lnTo>
                    <a:pt x="19" y="7"/>
                  </a:lnTo>
                  <a:lnTo>
                    <a:pt x="25" y="3"/>
                  </a:lnTo>
                  <a:lnTo>
                    <a:pt x="34" y="1"/>
                  </a:lnTo>
                  <a:lnTo>
                    <a:pt x="41" y="0"/>
                  </a:lnTo>
                  <a:lnTo>
                    <a:pt x="50" y="1"/>
                  </a:lnTo>
                  <a:lnTo>
                    <a:pt x="58" y="3"/>
                  </a:lnTo>
                  <a:lnTo>
                    <a:pt x="64" y="7"/>
                  </a:lnTo>
                  <a:lnTo>
                    <a:pt x="70" y="12"/>
                  </a:lnTo>
                  <a:lnTo>
                    <a:pt x="76" y="19"/>
                  </a:lnTo>
                  <a:lnTo>
                    <a:pt x="79" y="25"/>
                  </a:lnTo>
                  <a:lnTo>
                    <a:pt x="81" y="33"/>
                  </a:lnTo>
                  <a:lnTo>
                    <a:pt x="82" y="41"/>
                  </a:lnTo>
                  <a:lnTo>
                    <a:pt x="81" y="49"/>
                  </a:lnTo>
                  <a:lnTo>
                    <a:pt x="79" y="56"/>
                  </a:lnTo>
                  <a:lnTo>
                    <a:pt x="76" y="64"/>
                  </a:lnTo>
                  <a:lnTo>
                    <a:pt x="70" y="70"/>
                  </a:lnTo>
                  <a:close/>
                </a:path>
              </a:pathLst>
            </a:custGeom>
            <a:solidFill>
              <a:srgbClr val="DDDD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43" name="Freeform 50"/>
            <p:cNvSpPr>
              <a:spLocks/>
            </p:cNvSpPr>
            <p:nvPr/>
          </p:nvSpPr>
          <p:spPr bwMode="auto">
            <a:xfrm>
              <a:off x="1571" y="2111"/>
              <a:ext cx="26" cy="20"/>
            </a:xfrm>
            <a:custGeom>
              <a:avLst/>
              <a:gdLst>
                <a:gd name="T0" fmla="*/ 5 w 80"/>
                <a:gd name="T1" fmla="*/ 59 h 59"/>
                <a:gd name="T2" fmla="*/ 80 w 80"/>
                <a:gd name="T3" fmla="*/ 35 h 59"/>
                <a:gd name="T4" fmla="*/ 44 w 80"/>
                <a:gd name="T5" fmla="*/ 0 h 59"/>
                <a:gd name="T6" fmla="*/ 0 w 80"/>
                <a:gd name="T7" fmla="*/ 54 h 59"/>
                <a:gd name="T8" fmla="*/ 5 w 80"/>
                <a:gd name="T9" fmla="*/ 59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0"/>
                <a:gd name="T16" fmla="*/ 0 h 59"/>
                <a:gd name="T17" fmla="*/ 80 w 80"/>
                <a:gd name="T18" fmla="*/ 59 h 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0" h="59">
                  <a:moveTo>
                    <a:pt x="5" y="59"/>
                  </a:moveTo>
                  <a:lnTo>
                    <a:pt x="80" y="35"/>
                  </a:lnTo>
                  <a:lnTo>
                    <a:pt x="44" y="0"/>
                  </a:lnTo>
                  <a:lnTo>
                    <a:pt x="0" y="54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44" name="Freeform 51"/>
            <p:cNvSpPr>
              <a:spLocks/>
            </p:cNvSpPr>
            <p:nvPr/>
          </p:nvSpPr>
          <p:spPr bwMode="auto">
            <a:xfrm>
              <a:off x="1362" y="2093"/>
              <a:ext cx="270" cy="239"/>
            </a:xfrm>
            <a:custGeom>
              <a:avLst/>
              <a:gdLst>
                <a:gd name="T0" fmla="*/ 631 w 810"/>
                <a:gd name="T1" fmla="*/ 115 h 717"/>
                <a:gd name="T2" fmla="*/ 696 w 810"/>
                <a:gd name="T3" fmla="*/ 208 h 717"/>
                <a:gd name="T4" fmla="*/ 506 w 810"/>
                <a:gd name="T5" fmla="*/ 236 h 717"/>
                <a:gd name="T6" fmla="*/ 546 w 810"/>
                <a:gd name="T7" fmla="*/ 305 h 717"/>
                <a:gd name="T8" fmla="*/ 326 w 810"/>
                <a:gd name="T9" fmla="*/ 416 h 717"/>
                <a:gd name="T10" fmla="*/ 348 w 810"/>
                <a:gd name="T11" fmla="*/ 459 h 717"/>
                <a:gd name="T12" fmla="*/ 356 w 810"/>
                <a:gd name="T13" fmla="*/ 504 h 717"/>
                <a:gd name="T14" fmla="*/ 348 w 810"/>
                <a:gd name="T15" fmla="*/ 547 h 717"/>
                <a:gd name="T16" fmla="*/ 329 w 810"/>
                <a:gd name="T17" fmla="*/ 588 h 717"/>
                <a:gd name="T18" fmla="*/ 303 w 810"/>
                <a:gd name="T19" fmla="*/ 615 h 717"/>
                <a:gd name="T20" fmla="*/ 279 w 810"/>
                <a:gd name="T21" fmla="*/ 631 h 717"/>
                <a:gd name="T22" fmla="*/ 253 w 810"/>
                <a:gd name="T23" fmla="*/ 641 h 717"/>
                <a:gd name="T24" fmla="*/ 226 w 810"/>
                <a:gd name="T25" fmla="*/ 647 h 717"/>
                <a:gd name="T26" fmla="*/ 199 w 810"/>
                <a:gd name="T27" fmla="*/ 647 h 717"/>
                <a:gd name="T28" fmla="*/ 171 w 810"/>
                <a:gd name="T29" fmla="*/ 641 h 717"/>
                <a:gd name="T30" fmla="*/ 146 w 810"/>
                <a:gd name="T31" fmla="*/ 631 h 717"/>
                <a:gd name="T32" fmla="*/ 122 w 810"/>
                <a:gd name="T33" fmla="*/ 615 h 717"/>
                <a:gd name="T34" fmla="*/ 94 w 810"/>
                <a:gd name="T35" fmla="*/ 584 h 717"/>
                <a:gd name="T36" fmla="*/ 73 w 810"/>
                <a:gd name="T37" fmla="*/ 533 h 717"/>
                <a:gd name="T38" fmla="*/ 73 w 810"/>
                <a:gd name="T39" fmla="*/ 477 h 717"/>
                <a:gd name="T40" fmla="*/ 94 w 810"/>
                <a:gd name="T41" fmla="*/ 426 h 717"/>
                <a:gd name="T42" fmla="*/ 121 w 810"/>
                <a:gd name="T43" fmla="*/ 396 h 717"/>
                <a:gd name="T44" fmla="*/ 141 w 810"/>
                <a:gd name="T45" fmla="*/ 382 h 717"/>
                <a:gd name="T46" fmla="*/ 162 w 810"/>
                <a:gd name="T47" fmla="*/ 372 h 717"/>
                <a:gd name="T48" fmla="*/ 185 w 810"/>
                <a:gd name="T49" fmla="*/ 365 h 717"/>
                <a:gd name="T50" fmla="*/ 209 w 810"/>
                <a:gd name="T51" fmla="*/ 362 h 717"/>
                <a:gd name="T52" fmla="*/ 232 w 810"/>
                <a:gd name="T53" fmla="*/ 363 h 717"/>
                <a:gd name="T54" fmla="*/ 256 w 810"/>
                <a:gd name="T55" fmla="*/ 368 h 717"/>
                <a:gd name="T56" fmla="*/ 278 w 810"/>
                <a:gd name="T57" fmla="*/ 378 h 717"/>
                <a:gd name="T58" fmla="*/ 313 w 810"/>
                <a:gd name="T59" fmla="*/ 400 h 717"/>
                <a:gd name="T60" fmla="*/ 626 w 810"/>
                <a:gd name="T61" fmla="*/ 110 h 717"/>
                <a:gd name="T62" fmla="*/ 614 w 810"/>
                <a:gd name="T63" fmla="*/ 0 h 717"/>
                <a:gd name="T64" fmla="*/ 287 w 810"/>
                <a:gd name="T65" fmla="*/ 306 h 717"/>
                <a:gd name="T66" fmla="*/ 255 w 810"/>
                <a:gd name="T67" fmla="*/ 297 h 717"/>
                <a:gd name="T68" fmla="*/ 224 w 810"/>
                <a:gd name="T69" fmla="*/ 293 h 717"/>
                <a:gd name="T70" fmla="*/ 191 w 810"/>
                <a:gd name="T71" fmla="*/ 293 h 717"/>
                <a:gd name="T72" fmla="*/ 160 w 810"/>
                <a:gd name="T73" fmla="*/ 299 h 717"/>
                <a:gd name="T74" fmla="*/ 130 w 810"/>
                <a:gd name="T75" fmla="*/ 309 h 717"/>
                <a:gd name="T76" fmla="*/ 101 w 810"/>
                <a:gd name="T77" fmla="*/ 324 h 717"/>
                <a:gd name="T78" fmla="*/ 75 w 810"/>
                <a:gd name="T79" fmla="*/ 343 h 717"/>
                <a:gd name="T80" fmla="*/ 35 w 810"/>
                <a:gd name="T81" fmla="*/ 388 h 717"/>
                <a:gd name="T82" fmla="*/ 4 w 810"/>
                <a:gd name="T83" fmla="*/ 465 h 717"/>
                <a:gd name="T84" fmla="*/ 4 w 810"/>
                <a:gd name="T85" fmla="*/ 545 h 717"/>
                <a:gd name="T86" fmla="*/ 35 w 810"/>
                <a:gd name="T87" fmla="*/ 622 h 717"/>
                <a:gd name="T88" fmla="*/ 78 w 810"/>
                <a:gd name="T89" fmla="*/ 670 h 717"/>
                <a:gd name="T90" fmla="*/ 114 w 810"/>
                <a:gd name="T91" fmla="*/ 693 h 717"/>
                <a:gd name="T92" fmla="*/ 153 w 810"/>
                <a:gd name="T93" fmla="*/ 708 h 717"/>
                <a:gd name="T94" fmla="*/ 192 w 810"/>
                <a:gd name="T95" fmla="*/ 716 h 717"/>
                <a:gd name="T96" fmla="*/ 233 w 810"/>
                <a:gd name="T97" fmla="*/ 716 h 717"/>
                <a:gd name="T98" fmla="*/ 273 w 810"/>
                <a:gd name="T99" fmla="*/ 708 h 717"/>
                <a:gd name="T100" fmla="*/ 312 w 810"/>
                <a:gd name="T101" fmla="*/ 693 h 717"/>
                <a:gd name="T102" fmla="*/ 347 w 810"/>
                <a:gd name="T103" fmla="*/ 670 h 717"/>
                <a:gd name="T104" fmla="*/ 383 w 810"/>
                <a:gd name="T105" fmla="*/ 631 h 717"/>
                <a:gd name="T106" fmla="*/ 412 w 810"/>
                <a:gd name="T107" fmla="*/ 578 h 717"/>
                <a:gd name="T108" fmla="*/ 425 w 810"/>
                <a:gd name="T109" fmla="*/ 519 h 717"/>
                <a:gd name="T110" fmla="*/ 420 w 810"/>
                <a:gd name="T111" fmla="*/ 458 h 717"/>
                <a:gd name="T112" fmla="*/ 492 w 810"/>
                <a:gd name="T113" fmla="*/ 349 h 717"/>
                <a:gd name="T114" fmla="*/ 659 w 810"/>
                <a:gd name="T115" fmla="*/ 290 h 717"/>
                <a:gd name="T116" fmla="*/ 614 w 810"/>
                <a:gd name="T117" fmla="*/ 226 h 717"/>
                <a:gd name="T118" fmla="*/ 810 w 810"/>
                <a:gd name="T119" fmla="*/ 194 h 7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10"/>
                <a:gd name="T181" fmla="*/ 0 h 717"/>
                <a:gd name="T182" fmla="*/ 810 w 810"/>
                <a:gd name="T183" fmla="*/ 717 h 71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10" h="717">
                  <a:moveTo>
                    <a:pt x="706" y="91"/>
                  </a:moveTo>
                  <a:lnTo>
                    <a:pt x="631" y="115"/>
                  </a:lnTo>
                  <a:lnTo>
                    <a:pt x="711" y="194"/>
                  </a:lnTo>
                  <a:lnTo>
                    <a:pt x="696" y="208"/>
                  </a:lnTo>
                  <a:lnTo>
                    <a:pt x="614" y="129"/>
                  </a:lnTo>
                  <a:lnTo>
                    <a:pt x="506" y="236"/>
                  </a:lnTo>
                  <a:lnTo>
                    <a:pt x="561" y="290"/>
                  </a:lnTo>
                  <a:lnTo>
                    <a:pt x="546" y="305"/>
                  </a:lnTo>
                  <a:lnTo>
                    <a:pt x="492" y="250"/>
                  </a:lnTo>
                  <a:lnTo>
                    <a:pt x="326" y="416"/>
                  </a:lnTo>
                  <a:lnTo>
                    <a:pt x="339" y="439"/>
                  </a:lnTo>
                  <a:lnTo>
                    <a:pt x="348" y="459"/>
                  </a:lnTo>
                  <a:lnTo>
                    <a:pt x="354" y="481"/>
                  </a:lnTo>
                  <a:lnTo>
                    <a:pt x="356" y="504"/>
                  </a:lnTo>
                  <a:lnTo>
                    <a:pt x="354" y="526"/>
                  </a:lnTo>
                  <a:lnTo>
                    <a:pt x="348" y="547"/>
                  </a:lnTo>
                  <a:lnTo>
                    <a:pt x="340" y="568"/>
                  </a:lnTo>
                  <a:lnTo>
                    <a:pt x="329" y="588"/>
                  </a:lnTo>
                  <a:lnTo>
                    <a:pt x="314" y="606"/>
                  </a:lnTo>
                  <a:lnTo>
                    <a:pt x="303" y="615"/>
                  </a:lnTo>
                  <a:lnTo>
                    <a:pt x="291" y="624"/>
                  </a:lnTo>
                  <a:lnTo>
                    <a:pt x="279" y="631"/>
                  </a:lnTo>
                  <a:lnTo>
                    <a:pt x="267" y="637"/>
                  </a:lnTo>
                  <a:lnTo>
                    <a:pt x="253" y="641"/>
                  </a:lnTo>
                  <a:lnTo>
                    <a:pt x="240" y="645"/>
                  </a:lnTo>
                  <a:lnTo>
                    <a:pt x="226" y="647"/>
                  </a:lnTo>
                  <a:lnTo>
                    <a:pt x="212" y="648"/>
                  </a:lnTo>
                  <a:lnTo>
                    <a:pt x="199" y="647"/>
                  </a:lnTo>
                  <a:lnTo>
                    <a:pt x="185" y="645"/>
                  </a:lnTo>
                  <a:lnTo>
                    <a:pt x="171" y="641"/>
                  </a:lnTo>
                  <a:lnTo>
                    <a:pt x="159" y="637"/>
                  </a:lnTo>
                  <a:lnTo>
                    <a:pt x="146" y="631"/>
                  </a:lnTo>
                  <a:lnTo>
                    <a:pt x="134" y="624"/>
                  </a:lnTo>
                  <a:lnTo>
                    <a:pt x="122" y="615"/>
                  </a:lnTo>
                  <a:lnTo>
                    <a:pt x="112" y="606"/>
                  </a:lnTo>
                  <a:lnTo>
                    <a:pt x="94" y="584"/>
                  </a:lnTo>
                  <a:lnTo>
                    <a:pt x="80" y="559"/>
                  </a:lnTo>
                  <a:lnTo>
                    <a:pt x="73" y="533"/>
                  </a:lnTo>
                  <a:lnTo>
                    <a:pt x="70" y="504"/>
                  </a:lnTo>
                  <a:lnTo>
                    <a:pt x="73" y="477"/>
                  </a:lnTo>
                  <a:lnTo>
                    <a:pt x="80" y="451"/>
                  </a:lnTo>
                  <a:lnTo>
                    <a:pt x="94" y="426"/>
                  </a:lnTo>
                  <a:lnTo>
                    <a:pt x="112" y="404"/>
                  </a:lnTo>
                  <a:lnTo>
                    <a:pt x="121" y="396"/>
                  </a:lnTo>
                  <a:lnTo>
                    <a:pt x="131" y="388"/>
                  </a:lnTo>
                  <a:lnTo>
                    <a:pt x="141" y="382"/>
                  </a:lnTo>
                  <a:lnTo>
                    <a:pt x="152" y="376"/>
                  </a:lnTo>
                  <a:lnTo>
                    <a:pt x="162" y="372"/>
                  </a:lnTo>
                  <a:lnTo>
                    <a:pt x="174" y="367"/>
                  </a:lnTo>
                  <a:lnTo>
                    <a:pt x="185" y="365"/>
                  </a:lnTo>
                  <a:lnTo>
                    <a:pt x="198" y="363"/>
                  </a:lnTo>
                  <a:lnTo>
                    <a:pt x="209" y="362"/>
                  </a:lnTo>
                  <a:lnTo>
                    <a:pt x="221" y="362"/>
                  </a:lnTo>
                  <a:lnTo>
                    <a:pt x="232" y="363"/>
                  </a:lnTo>
                  <a:lnTo>
                    <a:pt x="245" y="365"/>
                  </a:lnTo>
                  <a:lnTo>
                    <a:pt x="256" y="368"/>
                  </a:lnTo>
                  <a:lnTo>
                    <a:pt x="267" y="373"/>
                  </a:lnTo>
                  <a:lnTo>
                    <a:pt x="278" y="378"/>
                  </a:lnTo>
                  <a:lnTo>
                    <a:pt x="289" y="384"/>
                  </a:lnTo>
                  <a:lnTo>
                    <a:pt x="313" y="400"/>
                  </a:lnTo>
                  <a:lnTo>
                    <a:pt x="614" y="99"/>
                  </a:lnTo>
                  <a:lnTo>
                    <a:pt x="626" y="110"/>
                  </a:lnTo>
                  <a:lnTo>
                    <a:pt x="670" y="56"/>
                  </a:lnTo>
                  <a:lnTo>
                    <a:pt x="614" y="0"/>
                  </a:lnTo>
                  <a:lnTo>
                    <a:pt x="301" y="312"/>
                  </a:lnTo>
                  <a:lnTo>
                    <a:pt x="287" y="306"/>
                  </a:lnTo>
                  <a:lnTo>
                    <a:pt x="271" y="300"/>
                  </a:lnTo>
                  <a:lnTo>
                    <a:pt x="255" y="297"/>
                  </a:lnTo>
                  <a:lnTo>
                    <a:pt x="240" y="294"/>
                  </a:lnTo>
                  <a:lnTo>
                    <a:pt x="224" y="293"/>
                  </a:lnTo>
                  <a:lnTo>
                    <a:pt x="207" y="293"/>
                  </a:lnTo>
                  <a:lnTo>
                    <a:pt x="191" y="293"/>
                  </a:lnTo>
                  <a:lnTo>
                    <a:pt x="176" y="295"/>
                  </a:lnTo>
                  <a:lnTo>
                    <a:pt x="160" y="299"/>
                  </a:lnTo>
                  <a:lnTo>
                    <a:pt x="144" y="304"/>
                  </a:lnTo>
                  <a:lnTo>
                    <a:pt x="130" y="309"/>
                  </a:lnTo>
                  <a:lnTo>
                    <a:pt x="115" y="316"/>
                  </a:lnTo>
                  <a:lnTo>
                    <a:pt x="101" y="324"/>
                  </a:lnTo>
                  <a:lnTo>
                    <a:pt x="88" y="333"/>
                  </a:lnTo>
                  <a:lnTo>
                    <a:pt x="75" y="343"/>
                  </a:lnTo>
                  <a:lnTo>
                    <a:pt x="63" y="355"/>
                  </a:lnTo>
                  <a:lnTo>
                    <a:pt x="35" y="388"/>
                  </a:lnTo>
                  <a:lnTo>
                    <a:pt x="16" y="425"/>
                  </a:lnTo>
                  <a:lnTo>
                    <a:pt x="4" y="465"/>
                  </a:lnTo>
                  <a:lnTo>
                    <a:pt x="0" y="504"/>
                  </a:lnTo>
                  <a:lnTo>
                    <a:pt x="4" y="545"/>
                  </a:lnTo>
                  <a:lnTo>
                    <a:pt x="16" y="585"/>
                  </a:lnTo>
                  <a:lnTo>
                    <a:pt x="35" y="622"/>
                  </a:lnTo>
                  <a:lnTo>
                    <a:pt x="63" y="655"/>
                  </a:lnTo>
                  <a:lnTo>
                    <a:pt x="78" y="670"/>
                  </a:lnTo>
                  <a:lnTo>
                    <a:pt x="96" y="682"/>
                  </a:lnTo>
                  <a:lnTo>
                    <a:pt x="114" y="693"/>
                  </a:lnTo>
                  <a:lnTo>
                    <a:pt x="133" y="701"/>
                  </a:lnTo>
                  <a:lnTo>
                    <a:pt x="153" y="708"/>
                  </a:lnTo>
                  <a:lnTo>
                    <a:pt x="173" y="714"/>
                  </a:lnTo>
                  <a:lnTo>
                    <a:pt x="192" y="716"/>
                  </a:lnTo>
                  <a:lnTo>
                    <a:pt x="213" y="717"/>
                  </a:lnTo>
                  <a:lnTo>
                    <a:pt x="233" y="716"/>
                  </a:lnTo>
                  <a:lnTo>
                    <a:pt x="253" y="714"/>
                  </a:lnTo>
                  <a:lnTo>
                    <a:pt x="273" y="708"/>
                  </a:lnTo>
                  <a:lnTo>
                    <a:pt x="293" y="701"/>
                  </a:lnTo>
                  <a:lnTo>
                    <a:pt x="312" y="693"/>
                  </a:lnTo>
                  <a:lnTo>
                    <a:pt x="330" y="682"/>
                  </a:lnTo>
                  <a:lnTo>
                    <a:pt x="347" y="670"/>
                  </a:lnTo>
                  <a:lnTo>
                    <a:pt x="363" y="655"/>
                  </a:lnTo>
                  <a:lnTo>
                    <a:pt x="383" y="631"/>
                  </a:lnTo>
                  <a:lnTo>
                    <a:pt x="400" y="605"/>
                  </a:lnTo>
                  <a:lnTo>
                    <a:pt x="412" y="578"/>
                  </a:lnTo>
                  <a:lnTo>
                    <a:pt x="421" y="548"/>
                  </a:lnTo>
                  <a:lnTo>
                    <a:pt x="425" y="519"/>
                  </a:lnTo>
                  <a:lnTo>
                    <a:pt x="425" y="489"/>
                  </a:lnTo>
                  <a:lnTo>
                    <a:pt x="420" y="458"/>
                  </a:lnTo>
                  <a:lnTo>
                    <a:pt x="411" y="429"/>
                  </a:lnTo>
                  <a:lnTo>
                    <a:pt x="492" y="349"/>
                  </a:lnTo>
                  <a:lnTo>
                    <a:pt x="546" y="403"/>
                  </a:lnTo>
                  <a:lnTo>
                    <a:pt x="659" y="290"/>
                  </a:lnTo>
                  <a:lnTo>
                    <a:pt x="605" y="236"/>
                  </a:lnTo>
                  <a:lnTo>
                    <a:pt x="614" y="226"/>
                  </a:lnTo>
                  <a:lnTo>
                    <a:pt x="696" y="308"/>
                  </a:lnTo>
                  <a:lnTo>
                    <a:pt x="810" y="194"/>
                  </a:lnTo>
                  <a:lnTo>
                    <a:pt x="706" y="9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45" name="Freeform 52"/>
            <p:cNvSpPr>
              <a:spLocks/>
            </p:cNvSpPr>
            <p:nvPr/>
          </p:nvSpPr>
          <p:spPr bwMode="auto">
            <a:xfrm>
              <a:off x="1112" y="2153"/>
              <a:ext cx="13" cy="14"/>
            </a:xfrm>
            <a:custGeom>
              <a:avLst/>
              <a:gdLst>
                <a:gd name="T0" fmla="*/ 20 w 40"/>
                <a:gd name="T1" fmla="*/ 40 h 40"/>
                <a:gd name="T2" fmla="*/ 12 w 40"/>
                <a:gd name="T3" fmla="*/ 39 h 40"/>
                <a:gd name="T4" fmla="*/ 6 w 40"/>
                <a:gd name="T5" fmla="*/ 35 h 40"/>
                <a:gd name="T6" fmla="*/ 1 w 40"/>
                <a:gd name="T7" fmla="*/ 28 h 40"/>
                <a:gd name="T8" fmla="*/ 0 w 40"/>
                <a:gd name="T9" fmla="*/ 20 h 40"/>
                <a:gd name="T10" fmla="*/ 1 w 40"/>
                <a:gd name="T11" fmla="*/ 12 h 40"/>
                <a:gd name="T12" fmla="*/ 6 w 40"/>
                <a:gd name="T13" fmla="*/ 5 h 40"/>
                <a:gd name="T14" fmla="*/ 12 w 40"/>
                <a:gd name="T15" fmla="*/ 1 h 40"/>
                <a:gd name="T16" fmla="*/ 20 w 40"/>
                <a:gd name="T17" fmla="*/ 0 h 40"/>
                <a:gd name="T18" fmla="*/ 29 w 40"/>
                <a:gd name="T19" fmla="*/ 1 h 40"/>
                <a:gd name="T20" fmla="*/ 35 w 40"/>
                <a:gd name="T21" fmla="*/ 5 h 40"/>
                <a:gd name="T22" fmla="*/ 39 w 40"/>
                <a:gd name="T23" fmla="*/ 12 h 40"/>
                <a:gd name="T24" fmla="*/ 40 w 40"/>
                <a:gd name="T25" fmla="*/ 20 h 40"/>
                <a:gd name="T26" fmla="*/ 39 w 40"/>
                <a:gd name="T27" fmla="*/ 28 h 40"/>
                <a:gd name="T28" fmla="*/ 35 w 40"/>
                <a:gd name="T29" fmla="*/ 35 h 40"/>
                <a:gd name="T30" fmla="*/ 29 w 40"/>
                <a:gd name="T31" fmla="*/ 39 h 40"/>
                <a:gd name="T32" fmla="*/ 20 w 40"/>
                <a:gd name="T33" fmla="*/ 4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0"/>
                <a:gd name="T53" fmla="*/ 40 w 40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0">
                  <a:moveTo>
                    <a:pt x="20" y="40"/>
                  </a:moveTo>
                  <a:lnTo>
                    <a:pt x="12" y="39"/>
                  </a:lnTo>
                  <a:lnTo>
                    <a:pt x="6" y="35"/>
                  </a:lnTo>
                  <a:lnTo>
                    <a:pt x="1" y="28"/>
                  </a:lnTo>
                  <a:lnTo>
                    <a:pt x="0" y="20"/>
                  </a:lnTo>
                  <a:lnTo>
                    <a:pt x="1" y="12"/>
                  </a:lnTo>
                  <a:lnTo>
                    <a:pt x="6" y="5"/>
                  </a:lnTo>
                  <a:lnTo>
                    <a:pt x="12" y="1"/>
                  </a:lnTo>
                  <a:lnTo>
                    <a:pt x="20" y="0"/>
                  </a:lnTo>
                  <a:lnTo>
                    <a:pt x="29" y="1"/>
                  </a:lnTo>
                  <a:lnTo>
                    <a:pt x="35" y="5"/>
                  </a:lnTo>
                  <a:lnTo>
                    <a:pt x="39" y="12"/>
                  </a:lnTo>
                  <a:lnTo>
                    <a:pt x="40" y="20"/>
                  </a:lnTo>
                  <a:lnTo>
                    <a:pt x="39" y="28"/>
                  </a:lnTo>
                  <a:lnTo>
                    <a:pt x="35" y="35"/>
                  </a:lnTo>
                  <a:lnTo>
                    <a:pt x="29" y="39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  <p:sp>
          <p:nvSpPr>
            <p:cNvPr id="246" name="Freeform 53"/>
            <p:cNvSpPr>
              <a:spLocks/>
            </p:cNvSpPr>
            <p:nvPr/>
          </p:nvSpPr>
          <p:spPr bwMode="auto">
            <a:xfrm>
              <a:off x="1190" y="2153"/>
              <a:ext cx="13" cy="14"/>
            </a:xfrm>
            <a:custGeom>
              <a:avLst/>
              <a:gdLst>
                <a:gd name="T0" fmla="*/ 21 w 41"/>
                <a:gd name="T1" fmla="*/ 40 h 40"/>
                <a:gd name="T2" fmla="*/ 12 w 41"/>
                <a:gd name="T3" fmla="*/ 39 h 40"/>
                <a:gd name="T4" fmla="*/ 6 w 41"/>
                <a:gd name="T5" fmla="*/ 35 h 40"/>
                <a:gd name="T6" fmla="*/ 2 w 41"/>
                <a:gd name="T7" fmla="*/ 28 h 40"/>
                <a:gd name="T8" fmla="*/ 0 w 41"/>
                <a:gd name="T9" fmla="*/ 20 h 40"/>
                <a:gd name="T10" fmla="*/ 2 w 41"/>
                <a:gd name="T11" fmla="*/ 12 h 40"/>
                <a:gd name="T12" fmla="*/ 6 w 41"/>
                <a:gd name="T13" fmla="*/ 5 h 40"/>
                <a:gd name="T14" fmla="*/ 12 w 41"/>
                <a:gd name="T15" fmla="*/ 1 h 40"/>
                <a:gd name="T16" fmla="*/ 21 w 41"/>
                <a:gd name="T17" fmla="*/ 0 h 40"/>
                <a:gd name="T18" fmla="*/ 28 w 41"/>
                <a:gd name="T19" fmla="*/ 1 h 40"/>
                <a:gd name="T20" fmla="*/ 34 w 41"/>
                <a:gd name="T21" fmla="*/ 5 h 40"/>
                <a:gd name="T22" fmla="*/ 38 w 41"/>
                <a:gd name="T23" fmla="*/ 12 h 40"/>
                <a:gd name="T24" fmla="*/ 41 w 41"/>
                <a:gd name="T25" fmla="*/ 20 h 40"/>
                <a:gd name="T26" fmla="*/ 38 w 41"/>
                <a:gd name="T27" fmla="*/ 28 h 40"/>
                <a:gd name="T28" fmla="*/ 34 w 41"/>
                <a:gd name="T29" fmla="*/ 35 h 40"/>
                <a:gd name="T30" fmla="*/ 28 w 41"/>
                <a:gd name="T31" fmla="*/ 39 h 40"/>
                <a:gd name="T32" fmla="*/ 21 w 41"/>
                <a:gd name="T33" fmla="*/ 4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"/>
                <a:gd name="T52" fmla="*/ 0 h 40"/>
                <a:gd name="T53" fmla="*/ 41 w 41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" h="40">
                  <a:moveTo>
                    <a:pt x="21" y="40"/>
                  </a:moveTo>
                  <a:lnTo>
                    <a:pt x="12" y="39"/>
                  </a:lnTo>
                  <a:lnTo>
                    <a:pt x="6" y="35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2" y="12"/>
                  </a:lnTo>
                  <a:lnTo>
                    <a:pt x="6" y="5"/>
                  </a:lnTo>
                  <a:lnTo>
                    <a:pt x="12" y="1"/>
                  </a:lnTo>
                  <a:lnTo>
                    <a:pt x="21" y="0"/>
                  </a:lnTo>
                  <a:lnTo>
                    <a:pt x="28" y="1"/>
                  </a:lnTo>
                  <a:lnTo>
                    <a:pt x="34" y="5"/>
                  </a:lnTo>
                  <a:lnTo>
                    <a:pt x="38" y="12"/>
                  </a:lnTo>
                  <a:lnTo>
                    <a:pt x="41" y="20"/>
                  </a:lnTo>
                  <a:lnTo>
                    <a:pt x="38" y="28"/>
                  </a:lnTo>
                  <a:lnTo>
                    <a:pt x="34" y="35"/>
                  </a:lnTo>
                  <a:lnTo>
                    <a:pt x="28" y="39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2400" dirty="0"/>
            </a:p>
          </p:txBody>
        </p:sp>
      </p:grpSp>
      <p:sp>
        <p:nvSpPr>
          <p:cNvPr id="247" name="Line 54"/>
          <p:cNvSpPr>
            <a:spLocks noChangeShapeType="1"/>
          </p:cNvSpPr>
          <p:nvPr/>
        </p:nvSpPr>
        <p:spPr bwMode="auto">
          <a:xfrm flipH="1">
            <a:off x="6019800" y="2126977"/>
            <a:ext cx="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glow rad="127000">
              <a:schemeClr val="bg1"/>
            </a:glo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248" name="Line 55"/>
          <p:cNvSpPr>
            <a:spLocks noChangeShapeType="1"/>
          </p:cNvSpPr>
          <p:nvPr/>
        </p:nvSpPr>
        <p:spPr bwMode="auto">
          <a:xfrm>
            <a:off x="4800600" y="2660376"/>
            <a:ext cx="5334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glow rad="127000">
              <a:schemeClr val="bg1"/>
            </a:glo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249" name="Line 56"/>
          <p:cNvSpPr>
            <a:spLocks noChangeShapeType="1"/>
          </p:cNvSpPr>
          <p:nvPr/>
        </p:nvSpPr>
        <p:spPr bwMode="auto">
          <a:xfrm flipV="1">
            <a:off x="4648200" y="4260577"/>
            <a:ext cx="685800" cy="45719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glow rad="127000">
              <a:schemeClr val="bg1"/>
            </a:glo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250" name="Line 57"/>
          <p:cNvSpPr>
            <a:spLocks noChangeShapeType="1"/>
          </p:cNvSpPr>
          <p:nvPr/>
        </p:nvSpPr>
        <p:spPr bwMode="auto">
          <a:xfrm flipH="1" flipV="1">
            <a:off x="6019800" y="4489175"/>
            <a:ext cx="0" cy="99327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glow rad="127000">
              <a:schemeClr val="bg1"/>
            </a:glo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251" name="Line 58"/>
          <p:cNvSpPr>
            <a:spLocks noChangeShapeType="1"/>
          </p:cNvSpPr>
          <p:nvPr/>
        </p:nvSpPr>
        <p:spPr bwMode="auto">
          <a:xfrm flipH="1" flipV="1">
            <a:off x="6705600" y="4336778"/>
            <a:ext cx="914400" cy="76199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glow rad="127000">
              <a:schemeClr val="bg1"/>
            </a:glo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252" name="Line 59"/>
          <p:cNvSpPr>
            <a:spLocks noChangeShapeType="1"/>
          </p:cNvSpPr>
          <p:nvPr/>
        </p:nvSpPr>
        <p:spPr bwMode="auto">
          <a:xfrm flipH="1">
            <a:off x="6781800" y="2507977"/>
            <a:ext cx="6858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glow rad="127000">
              <a:schemeClr val="bg1"/>
            </a:glo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253" name="Line 55"/>
          <p:cNvSpPr>
            <a:spLocks noChangeShapeType="1"/>
          </p:cNvSpPr>
          <p:nvPr/>
        </p:nvSpPr>
        <p:spPr bwMode="auto">
          <a:xfrm>
            <a:off x="4114800" y="3574776"/>
            <a:ext cx="1066800" cy="76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glow rad="127000">
              <a:schemeClr val="bg1"/>
            </a:glow>
          </a:effectLst>
        </p:spPr>
        <p:txBody>
          <a:bodyPr/>
          <a:lstStyle/>
          <a:p>
            <a:endParaRPr lang="en-US" sz="2400" dirty="0"/>
          </a:p>
        </p:txBody>
      </p:sp>
      <p:sp>
        <p:nvSpPr>
          <p:cNvPr id="254" name="Line 55"/>
          <p:cNvSpPr>
            <a:spLocks noChangeShapeType="1"/>
          </p:cNvSpPr>
          <p:nvPr/>
        </p:nvSpPr>
        <p:spPr bwMode="auto">
          <a:xfrm>
            <a:off x="6934200" y="3650976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glow rad="127000">
              <a:schemeClr val="bg1"/>
            </a:glow>
          </a:effectLst>
        </p:spPr>
        <p:txBody>
          <a:bodyPr/>
          <a:lstStyle/>
          <a:p>
            <a:endParaRPr lang="en-US" sz="2400" dirty="0"/>
          </a:p>
        </p:txBody>
      </p:sp>
      <p:grpSp>
        <p:nvGrpSpPr>
          <p:cNvPr id="259" name="Group 258"/>
          <p:cNvGrpSpPr/>
          <p:nvPr/>
        </p:nvGrpSpPr>
        <p:grpSpPr>
          <a:xfrm>
            <a:off x="5334000" y="3041378"/>
            <a:ext cx="1371600" cy="1329370"/>
            <a:chOff x="3810000" y="3200400"/>
            <a:chExt cx="1371600" cy="1329370"/>
          </a:xfrm>
          <a:effectLst>
            <a:glow rad="127000">
              <a:schemeClr val="bg1"/>
            </a:glow>
          </a:effectLst>
        </p:grpSpPr>
        <p:sp>
          <p:nvSpPr>
            <p:cNvPr id="257" name="Rounded Rectangle 256"/>
            <p:cNvSpPr/>
            <p:nvPr/>
          </p:nvSpPr>
          <p:spPr bwMode="auto">
            <a:xfrm>
              <a:off x="3810000" y="3200400"/>
              <a:ext cx="1371600" cy="1295400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14354" eaLnBrk="0" hangingPunct="0"/>
              <a:endParaRPr lang="en-US" sz="2400">
                <a:latin typeface="Times New Roman" pitchFamily="18" charset="0"/>
              </a:endParaRPr>
            </a:p>
          </p:txBody>
        </p:sp>
        <p:pic>
          <p:nvPicPr>
            <p:cNvPr id="256" name="Picture 255" descr="CVE_logo.pdf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4490" y="3330356"/>
              <a:ext cx="1248696" cy="555843"/>
            </a:xfrm>
            <a:prstGeom prst="rect">
              <a:avLst/>
            </a:prstGeom>
          </p:spPr>
        </p:pic>
        <p:sp>
          <p:nvSpPr>
            <p:cNvPr id="258" name="TextBox 257"/>
            <p:cNvSpPr txBox="1"/>
            <p:nvPr/>
          </p:nvSpPr>
          <p:spPr>
            <a:xfrm>
              <a:off x="3875059" y="3744940"/>
              <a:ext cx="973280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dirty="0"/>
                <a:t>List</a:t>
              </a:r>
            </a:p>
          </p:txBody>
        </p:sp>
      </p:grpSp>
      <p:sp>
        <p:nvSpPr>
          <p:cNvPr id="65" name="Film">
            <a:extLst>
              <a:ext uri="{FF2B5EF4-FFF2-40B4-BE49-F238E27FC236}">
                <a16:creationId xmlns:a16="http://schemas.microsoft.com/office/drawing/2014/main" id="{71D1ABC1-A31C-4844-875B-EAFA6B7E60C1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99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5168"/>
            <a:ext cx="12192000" cy="867833"/>
          </a:xfrm>
        </p:spPr>
        <p:txBody>
          <a:bodyPr>
            <a:no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Common Weakness Enumeration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627" y="1706881"/>
            <a:ext cx="6388531" cy="32956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104486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6536" name="Picture 8" descr="ExcelScreenSnapz001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" y="1066598"/>
            <a:ext cx="11506200" cy="549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1"/>
            </a:glow>
          </a:effectLst>
        </p:spPr>
      </p:pic>
      <p:sp>
        <p:nvSpPr>
          <p:cNvPr id="70666" name="Rectangle 1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3049" y="1"/>
            <a:ext cx="10515600" cy="1325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Vulnerability Type Trends:</a:t>
            </a:r>
            <a:br>
              <a:rPr lang="en-US" sz="3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3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 Look at the CVE List (2001 - 2007)</a:t>
            </a:r>
          </a:p>
        </p:txBody>
      </p:sp>
      <p:pic>
        <p:nvPicPr>
          <p:cNvPr id="70668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9437696" y="76894"/>
            <a:ext cx="2001837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7716077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1"/>
            <a:ext cx="12192000" cy="13255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Removing and Preventing the Vulnerabilities Requires More Specific Definitions…CWEs</a:t>
            </a:r>
          </a:p>
        </p:txBody>
      </p:sp>
      <p:pic>
        <p:nvPicPr>
          <p:cNvPr id="72707" name="Picture 3" descr="Picture 7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76" b="1976"/>
          <a:stretch/>
        </p:blipFill>
        <p:spPr bwMode="auto">
          <a:xfrm>
            <a:off x="1501775" y="1828802"/>
            <a:ext cx="2071688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1"/>
            </a:glow>
          </a:effectLst>
        </p:spPr>
      </p:pic>
      <p:sp>
        <p:nvSpPr>
          <p:cNvPr id="72708" name="Line 4"/>
          <p:cNvSpPr>
            <a:spLocks noChangeShapeType="1"/>
          </p:cNvSpPr>
          <p:nvPr/>
        </p:nvSpPr>
        <p:spPr bwMode="auto">
          <a:xfrm>
            <a:off x="-182563" y="1484107"/>
            <a:ext cx="53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40775" y="963420"/>
            <a:ext cx="7924244" cy="1503363"/>
            <a:chOff x="660" y="605"/>
            <a:chExt cx="3783" cy="947"/>
          </a:xfrm>
          <a:effectLst>
            <a:glow rad="127000">
              <a:schemeClr val="bg1"/>
            </a:glow>
          </a:effectLst>
        </p:grpSpPr>
        <p:sp>
          <p:nvSpPr>
            <p:cNvPr id="1583110" name="Text Box 6"/>
            <p:cNvSpPr txBox="1">
              <a:spLocks noChangeArrowheads="1"/>
            </p:cNvSpPr>
            <p:nvPr/>
          </p:nvSpPr>
          <p:spPr bwMode="auto">
            <a:xfrm>
              <a:off x="1579" y="605"/>
              <a:ext cx="2864" cy="947"/>
            </a:xfrm>
            <a:prstGeom prst="rect">
              <a:avLst/>
            </a:prstGeom>
            <a:solidFill>
              <a:srgbClr val="ACB5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dirty="0"/>
                <a:t>Improper Neutralization of Input During Web Page Generation ('Cross-site Scripting’) </a:t>
              </a:r>
              <a:r>
                <a:rPr lang="en-US" sz="1000" dirty="0">
                  <a:latin typeface="Arial" pitchFamily="-106" charset="0"/>
                </a:rPr>
                <a:t>(79)</a:t>
              </a:r>
            </a:p>
            <a:p>
              <a:pPr marL="233351" lvl="1" indent="-114294">
                <a:lnSpc>
                  <a:spcPts val="1360"/>
                </a:lnSpc>
                <a:buFontTx/>
                <a:buChar char="•"/>
                <a:defRPr/>
              </a:pPr>
              <a:r>
                <a:rPr lang="en-US" sz="1000" dirty="0"/>
                <a:t>Improper Neutralization of Script-Related HTML Tags in a Web Page (Basic XSS)  </a:t>
              </a:r>
              <a:r>
                <a:rPr lang="en-US" sz="1000" dirty="0">
                  <a:latin typeface="Arial" pitchFamily="-106" charset="0"/>
                </a:rPr>
                <a:t>(80)</a:t>
              </a:r>
            </a:p>
            <a:p>
              <a:pPr marL="233351" lvl="1" indent="-114294">
                <a:buFontTx/>
                <a:buChar char="•"/>
                <a:defRPr/>
              </a:pPr>
              <a:r>
                <a:rPr lang="en-US" sz="1000" dirty="0"/>
                <a:t>Improper Neutralization of Script in an Error Message Web Page </a:t>
              </a:r>
              <a:r>
                <a:rPr lang="en-US" sz="1000" dirty="0">
                  <a:latin typeface="Arial" pitchFamily="-106" charset="0"/>
                </a:rPr>
                <a:t>(81)</a:t>
              </a:r>
            </a:p>
            <a:p>
              <a:pPr marL="233351" lvl="1" indent="-114294">
                <a:buFontTx/>
                <a:buChar char="•"/>
                <a:defRPr/>
              </a:pPr>
              <a:r>
                <a:rPr lang="en-US" sz="1000" dirty="0"/>
                <a:t>Improper Neutralization of Script in Attributes of IMG Tags in a Web Page </a:t>
              </a:r>
              <a:r>
                <a:rPr lang="en-US" sz="1000" dirty="0">
                  <a:latin typeface="Arial" pitchFamily="-106" charset="0"/>
                </a:rPr>
                <a:t>(82)</a:t>
              </a:r>
            </a:p>
            <a:p>
              <a:pPr marL="233351" lvl="1" indent="-114294">
                <a:buFontTx/>
                <a:buChar char="•"/>
                <a:defRPr/>
              </a:pPr>
              <a:r>
                <a:rPr lang="en-US" sz="1000" dirty="0"/>
                <a:t>Improper Neutralization of Script in Attributes in a Web Page </a:t>
              </a:r>
              <a:r>
                <a:rPr lang="en-US" sz="1000" dirty="0">
                  <a:latin typeface="Arial" pitchFamily="-106" charset="0"/>
                </a:rPr>
                <a:t>(83)</a:t>
              </a:r>
            </a:p>
            <a:p>
              <a:pPr marL="233351" lvl="1" indent="-114294">
                <a:buFontTx/>
                <a:buChar char="•"/>
                <a:defRPr/>
              </a:pPr>
              <a:r>
                <a:rPr lang="en-US" sz="1000" dirty="0"/>
                <a:t>Improper Neutralization of Encoded URI Schemes in a Web Page </a:t>
              </a:r>
              <a:r>
                <a:rPr lang="en-US" sz="1000" dirty="0">
                  <a:latin typeface="Arial" pitchFamily="-106" charset="0"/>
                </a:rPr>
                <a:t>(84)</a:t>
              </a:r>
            </a:p>
            <a:p>
              <a:pPr marL="233351" lvl="1" indent="-114294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Doubled Character XSS Manipulations (85)</a:t>
              </a:r>
            </a:p>
            <a:p>
              <a:pPr marL="233351" lvl="1" indent="-114294">
                <a:buFontTx/>
                <a:buChar char="•"/>
                <a:defRPr/>
              </a:pPr>
              <a:r>
                <a:rPr lang="en-US" sz="1000" dirty="0"/>
                <a:t>Improper Neutralization of Invalid Characters in Identifiers in Web Pages </a:t>
              </a:r>
              <a:r>
                <a:rPr lang="en-US" sz="1000" dirty="0">
                  <a:latin typeface="Arial" pitchFamily="-106" charset="0"/>
                </a:rPr>
                <a:t>(86)</a:t>
              </a:r>
            </a:p>
            <a:p>
              <a:pPr marL="233351" lvl="1" indent="-114294">
                <a:buFontTx/>
                <a:buChar char="•"/>
                <a:defRPr/>
              </a:pPr>
              <a:r>
                <a:rPr lang="en-US" sz="1000" dirty="0"/>
                <a:t>Improper Neutralization of Alternate XSS Syntax </a:t>
              </a:r>
              <a:r>
                <a:rPr lang="en-US" sz="1000" dirty="0">
                  <a:latin typeface="Arial" pitchFamily="-106" charset="0"/>
                </a:rPr>
                <a:t>(87)</a:t>
              </a:r>
            </a:p>
          </p:txBody>
        </p:sp>
        <p:sp>
          <p:nvSpPr>
            <p:cNvPr id="72718" name="Line 7"/>
            <p:cNvSpPr>
              <a:spLocks noChangeShapeType="1"/>
            </p:cNvSpPr>
            <p:nvPr/>
          </p:nvSpPr>
          <p:spPr bwMode="auto">
            <a:xfrm flipV="1">
              <a:off x="660" y="605"/>
              <a:ext cx="914" cy="6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541590" y="2409625"/>
            <a:ext cx="7419103" cy="2287589"/>
            <a:chOff x="641" y="1593"/>
            <a:chExt cx="4383" cy="1441"/>
          </a:xfrm>
          <a:effectLst>
            <a:glow rad="127000">
              <a:schemeClr val="bg1"/>
            </a:glow>
          </a:effectLst>
        </p:grpSpPr>
        <p:sp>
          <p:nvSpPr>
            <p:cNvPr id="1583113" name="Text Box 9"/>
            <p:cNvSpPr txBox="1">
              <a:spLocks noChangeArrowheads="1"/>
            </p:cNvSpPr>
            <p:nvPr/>
          </p:nvSpPr>
          <p:spPr bwMode="auto">
            <a:xfrm>
              <a:off x="1647" y="1619"/>
              <a:ext cx="3377" cy="1415"/>
            </a:xfrm>
            <a:prstGeom prst="rect">
              <a:avLst/>
            </a:prstGeom>
            <a:solidFill>
              <a:srgbClr val="ACB5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179380" indent="-63497">
                <a:defRPr/>
              </a:pPr>
              <a:r>
                <a:rPr lang="en-US" sz="1000" dirty="0"/>
                <a:t>Improper Restriction of Operations within the Bounds of a Memory Buffer </a:t>
              </a:r>
              <a:r>
                <a:rPr lang="en-US" sz="1000" dirty="0">
                  <a:latin typeface="Arial" pitchFamily="-106" charset="0"/>
                </a:rPr>
                <a:t>(119)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</a:t>
              </a:r>
              <a:r>
                <a:rPr lang="en-US" sz="1000" dirty="0"/>
                <a:t>Buffer Copy without Checking Size of Input ('Classic Buffer Overflow’) </a:t>
              </a:r>
              <a:r>
                <a:rPr lang="en-US" sz="1000" dirty="0">
                  <a:latin typeface="Arial" pitchFamily="-106" charset="0"/>
                </a:rPr>
                <a:t>(120)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Write-what-where Condition (123)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Out-of-bounds Read (125)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</a:t>
              </a:r>
              <a:r>
                <a:rPr lang="en-US" sz="1000" dirty="0"/>
                <a:t>Improper Handling of Length Parameter Inconsistency </a:t>
              </a:r>
              <a:r>
                <a:rPr lang="en-US" sz="1000" dirty="0">
                  <a:latin typeface="Arial" pitchFamily="-106" charset="0"/>
                </a:rPr>
                <a:t>(130)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</a:t>
              </a:r>
              <a:r>
                <a:rPr lang="en-US" sz="1000" dirty="0"/>
                <a:t>Improper Validation of Array Index </a:t>
              </a:r>
              <a:r>
                <a:rPr lang="en-US" sz="1000" dirty="0">
                  <a:latin typeface="Arial" pitchFamily="-106" charset="0"/>
                </a:rPr>
                <a:t>(129) 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</a:t>
              </a:r>
              <a:r>
                <a:rPr lang="en-US" sz="1000" dirty="0"/>
                <a:t>Return of Pointer Value Outside of Expected Range </a:t>
              </a:r>
              <a:r>
                <a:rPr lang="en-US" sz="1000" dirty="0">
                  <a:latin typeface="Arial" pitchFamily="-106" charset="0"/>
                </a:rPr>
                <a:t>(466)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A</a:t>
              </a:r>
              <a:r>
                <a:rPr lang="en-US" sz="1000" dirty="0"/>
                <a:t>ccess of Memory Location Before Start of Buffer</a:t>
              </a:r>
              <a:r>
                <a:rPr lang="en-US" sz="1000" dirty="0">
                  <a:latin typeface="Arial" pitchFamily="-106" charset="0"/>
                </a:rPr>
                <a:t> (786) 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Access of Memory Location After End of Buffer (788)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Buffer Access with Incorrect Length Value 805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</a:t>
              </a:r>
              <a:r>
                <a:rPr lang="en-US" sz="1000" dirty="0" err="1">
                  <a:latin typeface="Arial" pitchFamily="-106" charset="0"/>
                </a:rPr>
                <a:t>Untrusted</a:t>
              </a:r>
              <a:r>
                <a:rPr lang="en-US" sz="1000" dirty="0">
                  <a:latin typeface="Arial" pitchFamily="-106" charset="0"/>
                </a:rPr>
                <a:t> Pointer Dereference (822)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Use of Out-of-range Pointer Offset (823)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Access of Uninitialized Pointer (824)</a:t>
              </a:r>
            </a:p>
            <a:p>
              <a:pPr marL="280974" indent="-63497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Expired Pointer Dereference (825)</a:t>
              </a:r>
            </a:p>
          </p:txBody>
        </p:sp>
        <p:sp>
          <p:nvSpPr>
            <p:cNvPr id="72716" name="Line 10"/>
            <p:cNvSpPr>
              <a:spLocks noChangeShapeType="1"/>
            </p:cNvSpPr>
            <p:nvPr/>
          </p:nvSpPr>
          <p:spPr bwMode="auto">
            <a:xfrm>
              <a:off x="641" y="1593"/>
              <a:ext cx="1009" cy="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4300" dirty="0"/>
            </a:p>
            <a:p>
              <a:r>
                <a:rPr lang="en-US" sz="4300" dirty="0"/>
                <a:t> 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76500" y="3087484"/>
            <a:ext cx="5438778" cy="3375596"/>
            <a:chOff x="630" y="2029"/>
            <a:chExt cx="3426" cy="2324"/>
          </a:xfrm>
          <a:effectLst>
            <a:glow rad="127000">
              <a:schemeClr val="bg1"/>
            </a:glow>
          </a:effectLst>
        </p:grpSpPr>
        <p:sp>
          <p:nvSpPr>
            <p:cNvPr id="1583116" name="Text Box 12"/>
            <p:cNvSpPr txBox="1">
              <a:spLocks noChangeArrowheads="1"/>
            </p:cNvSpPr>
            <p:nvPr/>
          </p:nvSpPr>
          <p:spPr bwMode="auto">
            <a:xfrm>
              <a:off x="1693" y="3060"/>
              <a:ext cx="2363" cy="1293"/>
            </a:xfrm>
            <a:prstGeom prst="rect">
              <a:avLst/>
            </a:prstGeom>
            <a:solidFill>
              <a:srgbClr val="ACB5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dirty="0">
                  <a:latin typeface="Arial" pitchFamily="-106" charset="0"/>
                </a:rPr>
                <a:t>Path Traversal (22)</a:t>
              </a:r>
            </a:p>
            <a:p>
              <a:pPr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 Relative Path Traversal (23)</a:t>
              </a:r>
            </a:p>
            <a:p>
              <a:pPr marL="179380" lvl="1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Path Traversal: '../</a:t>
              </a:r>
              <a:r>
                <a:rPr lang="en-US" sz="1000" dirty="0" err="1">
                  <a:latin typeface="Arial" pitchFamily="-106" charset="0"/>
                </a:rPr>
                <a:t>filedir</a:t>
              </a:r>
              <a:r>
                <a:rPr lang="en-US" sz="1000" dirty="0">
                  <a:latin typeface="Arial" pitchFamily="-106" charset="0"/>
                </a:rPr>
                <a:t>' (24)</a:t>
              </a:r>
            </a:p>
            <a:p>
              <a:pPr marL="179380" lvl="1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Path Traversal: '/../</a:t>
              </a:r>
              <a:r>
                <a:rPr lang="en-US" sz="1000" dirty="0" err="1">
                  <a:latin typeface="Arial" pitchFamily="-106" charset="0"/>
                </a:rPr>
                <a:t>filedir</a:t>
              </a:r>
              <a:r>
                <a:rPr lang="en-US" sz="1000" dirty="0">
                  <a:latin typeface="Arial" pitchFamily="-106" charset="0"/>
                </a:rPr>
                <a:t>' (25)</a:t>
              </a:r>
            </a:p>
            <a:p>
              <a:pPr marL="179380" lvl="1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&lt;------------8 more here --------------&gt;</a:t>
              </a:r>
            </a:p>
            <a:p>
              <a:pPr marL="179380" lvl="1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Path Traversal: '....//' (34)</a:t>
              </a:r>
            </a:p>
            <a:p>
              <a:pPr marL="179380" lvl="1"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Path Traversal: '.../...//' (35)</a:t>
              </a:r>
            </a:p>
            <a:p>
              <a:pPr>
                <a:buFontTx/>
                <a:buChar char="•"/>
                <a:defRPr/>
              </a:pPr>
              <a:r>
                <a:rPr lang="en-US" sz="1000" dirty="0">
                  <a:latin typeface="Arial" pitchFamily="-106" charset="0"/>
                </a:rPr>
                <a:t> Absolute Path Traversal (36)</a:t>
              </a:r>
            </a:p>
            <a:p>
              <a:pPr marL="280974" lvl="1" indent="-106357">
                <a:buFontTx/>
                <a:buChar char="•"/>
                <a:defRPr/>
              </a:pPr>
              <a:r>
                <a:rPr lang="en-US" sz="900" dirty="0">
                  <a:latin typeface="Arial" pitchFamily="-106" charset="0"/>
                </a:rPr>
                <a:t>Path Traversal: '/absolute/pathname/here’ (37)</a:t>
              </a:r>
            </a:p>
            <a:p>
              <a:pPr marL="280974" lvl="1" indent="-106357">
                <a:buFontTx/>
                <a:buChar char="•"/>
                <a:defRPr/>
              </a:pPr>
              <a:r>
                <a:rPr lang="en-US" sz="900" dirty="0">
                  <a:latin typeface="Arial" pitchFamily="-106" charset="0"/>
                </a:rPr>
                <a:t>Path Traversal: '\absolute\pathname\here’ (38)</a:t>
              </a:r>
            </a:p>
            <a:p>
              <a:pPr marL="280974" lvl="1" indent="-106357">
                <a:buFontTx/>
                <a:buChar char="•"/>
                <a:defRPr/>
              </a:pPr>
              <a:r>
                <a:rPr lang="en-US" sz="900" dirty="0">
                  <a:latin typeface="Arial" pitchFamily="-106" charset="0"/>
                </a:rPr>
                <a:t>Path Traversal: '</a:t>
              </a:r>
              <a:r>
                <a:rPr lang="en-US" sz="900" dirty="0" err="1">
                  <a:latin typeface="Arial" pitchFamily="-106" charset="0"/>
                </a:rPr>
                <a:t>C:dirname</a:t>
              </a:r>
              <a:r>
                <a:rPr lang="en-US" sz="900" dirty="0">
                  <a:latin typeface="Arial" pitchFamily="-106" charset="0"/>
                </a:rPr>
                <a:t>’ (39)</a:t>
              </a:r>
            </a:p>
            <a:p>
              <a:pPr marL="280974" lvl="1" indent="-106357">
                <a:buFontTx/>
                <a:buChar char="•"/>
                <a:defRPr/>
              </a:pPr>
              <a:r>
                <a:rPr lang="en-US" sz="900" dirty="0">
                  <a:latin typeface="Arial" pitchFamily="-106" charset="0"/>
                </a:rPr>
                <a:t>Path Traversal: '\\UNC\share\name\' (Windows UNC Share) (40)</a:t>
              </a:r>
              <a:endParaRPr lang="en-US" sz="900" dirty="0">
                <a:solidFill>
                  <a:srgbClr val="080066"/>
                </a:solidFill>
                <a:latin typeface="Arial" pitchFamily="-106" charset="0"/>
              </a:endParaRPr>
            </a:p>
          </p:txBody>
        </p:sp>
        <p:sp>
          <p:nvSpPr>
            <p:cNvPr id="72713" name="Line 13"/>
            <p:cNvSpPr>
              <a:spLocks noChangeShapeType="1"/>
            </p:cNvSpPr>
            <p:nvPr/>
          </p:nvSpPr>
          <p:spPr bwMode="auto">
            <a:xfrm>
              <a:off x="630" y="2029"/>
              <a:ext cx="5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900" dirty="0"/>
            </a:p>
            <a:p>
              <a:endParaRPr lang="en-US" sz="900" dirty="0"/>
            </a:p>
          </p:txBody>
        </p:sp>
        <p:sp>
          <p:nvSpPr>
            <p:cNvPr id="72714" name="Line 14"/>
            <p:cNvSpPr>
              <a:spLocks noChangeShapeType="1"/>
            </p:cNvSpPr>
            <p:nvPr/>
          </p:nvSpPr>
          <p:spPr bwMode="auto">
            <a:xfrm>
              <a:off x="1227" y="2032"/>
              <a:ext cx="468" cy="11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18" name="TextBox 17"/>
          <p:cNvSpPr txBox="1"/>
          <p:nvPr/>
        </p:nvSpPr>
        <p:spPr>
          <a:xfrm flipH="1">
            <a:off x="3311325" y="963421"/>
            <a:ext cx="75041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9</a:t>
            </a:r>
          </a:p>
          <a:p>
            <a:endParaRPr lang="en-US" sz="48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14</a:t>
            </a:r>
          </a:p>
          <a:p>
            <a:endParaRPr lang="en-US" sz="3100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19</a:t>
            </a:r>
          </a:p>
        </p:txBody>
      </p:sp>
      <p:pic>
        <p:nvPicPr>
          <p:cNvPr id="19" name="Picture 5" descr="Picture 8 10-15-19">
            <a:extLst>
              <a:ext uri="{FF2B5EF4-FFF2-40B4-BE49-F238E27FC236}">
                <a16:creationId xmlns:a16="http://schemas.microsoft.com/office/drawing/2014/main" id="{9B51AFAD-373D-1143-8C1C-B5629C51CF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58"/>
          <a:stretch/>
        </p:blipFill>
        <p:spPr bwMode="auto">
          <a:xfrm>
            <a:off x="8638032" y="5707051"/>
            <a:ext cx="2377440" cy="87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bg1"/>
            </a:glow>
          </a:effectLst>
        </p:spPr>
      </p:pic>
      <p:sp>
        <p:nvSpPr>
          <p:cNvPr id="17" name="Film">
            <a:extLst>
              <a:ext uri="{FF2B5EF4-FFF2-40B4-BE49-F238E27FC236}">
                <a16:creationId xmlns:a16="http://schemas.microsoft.com/office/drawing/2014/main" id="{B10E643F-612B-A548-BF58-ECAF67CA787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636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 idx="4294967295"/>
          </p:nvPr>
        </p:nvSpPr>
        <p:spPr>
          <a:xfrm>
            <a:off x="193969" y="-41565"/>
            <a:ext cx="9236075" cy="78581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CWE is Meant for People to Use</a:t>
            </a:r>
          </a:p>
        </p:txBody>
      </p:sp>
      <p:pic>
        <p:nvPicPr>
          <p:cNvPr id="4" name="Picture 3" descr="Picture 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755" y="1364919"/>
            <a:ext cx="4070351" cy="53101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Picture 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4643" y="1236333"/>
            <a:ext cx="4081463" cy="53101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7" descr="Picture 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991" y="1112507"/>
            <a:ext cx="4076700" cy="53101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Picture 3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869" y="987095"/>
            <a:ext cx="4067175" cy="53101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Picture 2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981" y="860095"/>
            <a:ext cx="4071937" cy="53101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Picture 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569" y="733095"/>
            <a:ext cx="4081463" cy="53101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2" name="Film">
            <a:extLst>
              <a:ext uri="{FF2B5EF4-FFF2-40B4-BE49-F238E27FC236}">
                <a16:creationId xmlns:a16="http://schemas.microsoft.com/office/drawing/2014/main" id="{2D52C59D-2EF0-104F-B983-8868F1FA7FC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91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88952"/>
            <a:ext cx="12192001" cy="867833"/>
          </a:xfrm>
        </p:spPr>
        <p:txBody>
          <a:bodyPr>
            <a:noAutofit/>
          </a:bodyPr>
          <a:lstStyle/>
          <a:p>
            <a:pPr algn="ctr"/>
            <a:r>
              <a:rPr lang="en-US" sz="4267" b="1" dirty="0">
                <a:solidFill>
                  <a:schemeClr val="bg1"/>
                </a:solidFill>
                <a:latin typeface="Arial Narrow" panose="020B0604020202020204" pitchFamily="34" charset="0"/>
                <a:ea typeface="Tahoma" charset="0"/>
                <a:cs typeface="Arial Narrow" panose="020B0604020202020204" pitchFamily="34" charset="0"/>
              </a:rPr>
              <a:t>Common Attack Patter Enumeration and Classification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181" b="31574"/>
          <a:stretch/>
        </p:blipFill>
        <p:spPr>
          <a:xfrm>
            <a:off x="2895601" y="2468880"/>
            <a:ext cx="6540500" cy="25603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3429000" y="4114800"/>
            <a:ext cx="4600618" cy="9233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5400" dirty="0" err="1">
                <a:effectLst>
                  <a:glow rad="127000">
                    <a:schemeClr val="bg1"/>
                  </a:glow>
                </a:effectLst>
                <a:ea typeface="Verdana" pitchFamily="34" charset="0"/>
                <a:cs typeface="Verdana" pitchFamily="34" charset="0"/>
              </a:rPr>
              <a:t>capec.mitre.org</a:t>
            </a:r>
            <a:endParaRPr lang="en-US" sz="5400" dirty="0">
              <a:effectLst>
                <a:glow rad="127000">
                  <a:schemeClr val="bg1"/>
                </a:glow>
              </a:effectLst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821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2700"/>
            <a:ext cx="9144000" cy="753533"/>
          </a:xfrm>
          <a:effectLst>
            <a:glow rad="127000">
              <a:schemeClr val="bg1"/>
            </a:glow>
          </a:effectLst>
        </p:spPr>
        <p:txBody>
          <a:bodyPr>
            <a:noAutofit/>
          </a:bodyPr>
          <a:lstStyle/>
          <a:p>
            <a:pPr algn="ctr" eaLnBrk="1" hangingPunct="1"/>
            <a:r>
              <a:rPr lang="en-US" sz="4267" b="1" dirty="0">
                <a:solidFill>
                  <a:schemeClr val="bg1"/>
                </a:solidFill>
              </a:rPr>
              <a:t>SQL Injection Attack Execution Flow</a:t>
            </a:r>
          </a:p>
        </p:txBody>
      </p:sp>
      <p:sp>
        <p:nvSpPr>
          <p:cNvPr id="2054" name="Line 10"/>
          <p:cNvSpPr>
            <a:spLocks noChangeShapeType="1"/>
          </p:cNvSpPr>
          <p:nvPr/>
        </p:nvSpPr>
        <p:spPr bwMode="auto">
          <a:xfrm>
            <a:off x="4413581" y="3131164"/>
            <a:ext cx="30480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glow rad="127000">
              <a:schemeClr val="bg1"/>
            </a:glo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6" name="Rectangle 19"/>
          <p:cNvSpPr>
            <a:spLocks noChangeArrowheads="1"/>
          </p:cNvSpPr>
          <p:nvPr/>
        </p:nvSpPr>
        <p:spPr bwMode="auto">
          <a:xfrm>
            <a:off x="6470981" y="3740764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1"/>
            </a:glo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8"/>
          <p:cNvSpPr>
            <a:spLocks noChangeArrowheads="1"/>
          </p:cNvSpPr>
          <p:nvPr/>
        </p:nvSpPr>
        <p:spPr bwMode="auto">
          <a:xfrm>
            <a:off x="9214181" y="1143000"/>
            <a:ext cx="1371600" cy="54102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3366"/>
            </a:solidFill>
            <a:round/>
            <a:headEnd/>
            <a:tailEnd/>
          </a:ln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64" name="Text Box 13"/>
          <p:cNvSpPr txBox="1">
            <a:spLocks noChangeArrowheads="1"/>
          </p:cNvSpPr>
          <p:nvPr/>
        </p:nvSpPr>
        <p:spPr bwMode="auto">
          <a:xfrm>
            <a:off x="9251894" y="1179949"/>
            <a:ext cx="1289849" cy="66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1"/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891" indent="-342891" algn="ctr">
              <a:spcBef>
                <a:spcPct val="20000"/>
              </a:spcBef>
            </a:pPr>
            <a:r>
              <a:rPr lang="en-US" sz="1700" b="1" dirty="0">
                <a:solidFill>
                  <a:schemeClr val="bg1"/>
                </a:solidFill>
                <a:latin typeface="Tahoma" charset="0"/>
              </a:rPr>
              <a:t>MS SQL</a:t>
            </a:r>
          </a:p>
          <a:p>
            <a:pPr marL="342891" indent="-342891" algn="ctr">
              <a:spcBef>
                <a:spcPct val="20000"/>
              </a:spcBef>
            </a:pPr>
            <a:r>
              <a:rPr lang="en-US" sz="1700" b="1" dirty="0">
                <a:solidFill>
                  <a:schemeClr val="bg1"/>
                </a:solidFill>
                <a:latin typeface="Tahoma" charset="0"/>
              </a:rPr>
              <a:t>Database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275682" y="1413119"/>
            <a:ext cx="6936913" cy="497260"/>
            <a:chOff x="341" y="-1432"/>
            <a:chExt cx="1582" cy="2824"/>
          </a:xfrm>
          <a:effectLst>
            <a:glow rad="127000">
              <a:schemeClr val="bg1"/>
            </a:glow>
          </a:effectLst>
        </p:grpSpPr>
        <p:sp>
          <p:nvSpPr>
            <p:cNvPr id="2089" name="Line 11"/>
            <p:cNvSpPr>
              <a:spLocks noChangeShapeType="1"/>
            </p:cNvSpPr>
            <p:nvPr/>
          </p:nvSpPr>
          <p:spPr bwMode="auto">
            <a:xfrm flipV="1">
              <a:off x="481" y="1392"/>
              <a:ext cx="1442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341" y="-1432"/>
              <a:ext cx="1372" cy="2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dirty="0"/>
                <a:t>      1.  Web Form with ‘ in all fields</a:t>
              </a:r>
            </a:p>
          </p:txBody>
        </p:sp>
      </p:grpSp>
      <p:grpSp>
        <p:nvGrpSpPr>
          <p:cNvPr id="3" name="Group 53"/>
          <p:cNvGrpSpPr/>
          <p:nvPr/>
        </p:nvGrpSpPr>
        <p:grpSpPr>
          <a:xfrm>
            <a:off x="2311071" y="1449854"/>
            <a:ext cx="6903111" cy="841532"/>
            <a:chOff x="564490" y="1449851"/>
            <a:chExt cx="6903110" cy="841531"/>
          </a:xfrm>
          <a:effectLst>
            <a:glow rad="127000">
              <a:schemeClr val="bg1"/>
            </a:glow>
          </a:effectLst>
        </p:grpSpPr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1141413" y="1449851"/>
              <a:ext cx="6326187" cy="841531"/>
              <a:chOff x="975" y="1960"/>
              <a:chExt cx="2927" cy="358"/>
            </a:xfrm>
          </p:grpSpPr>
          <p:sp>
            <p:nvSpPr>
              <p:cNvPr id="2087" name="Line 13"/>
              <p:cNvSpPr>
                <a:spLocks noChangeShapeType="1"/>
              </p:cNvSpPr>
              <p:nvPr/>
            </p:nvSpPr>
            <p:spPr bwMode="auto">
              <a:xfrm flipH="1">
                <a:off x="975" y="2318"/>
                <a:ext cx="2927" cy="0"/>
              </a:xfrm>
              <a:prstGeom prst="line">
                <a:avLst/>
              </a:prstGeom>
              <a:noFill/>
              <a:ln w="63500">
                <a:solidFill>
                  <a:schemeClr val="tx2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8" name="Text Box 14"/>
              <p:cNvSpPr txBox="1">
                <a:spLocks noChangeArrowheads="1"/>
              </p:cNvSpPr>
              <p:nvPr/>
            </p:nvSpPr>
            <p:spPr bwMode="auto">
              <a:xfrm rot="21348390">
                <a:off x="1732" y="1960"/>
                <a:ext cx="1476" cy="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sz="1400" b="1"/>
              </a:p>
            </p:txBody>
          </p:sp>
        </p:grpSp>
        <p:sp>
          <p:nvSpPr>
            <p:cNvPr id="31" name="Text Box 12"/>
            <p:cNvSpPr txBox="1">
              <a:spLocks noChangeArrowheads="1"/>
            </p:cNvSpPr>
            <p:nvPr/>
          </p:nvSpPr>
          <p:spPr bwMode="auto">
            <a:xfrm>
              <a:off x="564490" y="1871124"/>
              <a:ext cx="410533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dirty="0"/>
                <a:t>      2.  One SQL error message</a:t>
              </a:r>
            </a:p>
          </p:txBody>
        </p:sp>
      </p:grpSp>
      <p:grpSp>
        <p:nvGrpSpPr>
          <p:cNvPr id="5" name="Group 54"/>
          <p:cNvGrpSpPr/>
          <p:nvPr/>
        </p:nvGrpSpPr>
        <p:grpSpPr>
          <a:xfrm>
            <a:off x="2584782" y="3852324"/>
            <a:ext cx="6897797" cy="420252"/>
            <a:chOff x="838200" y="3852324"/>
            <a:chExt cx="6897797" cy="420252"/>
          </a:xfrm>
          <a:effectLst>
            <a:glow rad="127000">
              <a:schemeClr val="bg1"/>
            </a:glow>
          </a:effectLst>
        </p:grpSpPr>
        <p:sp>
          <p:nvSpPr>
            <p:cNvPr id="2070" name="Line 13"/>
            <p:cNvSpPr>
              <a:spLocks noChangeShapeType="1"/>
            </p:cNvSpPr>
            <p:nvPr/>
          </p:nvSpPr>
          <p:spPr bwMode="auto">
            <a:xfrm>
              <a:off x="838200" y="4272576"/>
              <a:ext cx="6477000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1030635" y="3852324"/>
              <a:ext cx="670536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dirty="0"/>
                <a:t>3. </a:t>
              </a:r>
              <a:r>
                <a:rPr lang="en-US" sz="2000" dirty="0"/>
                <a:t>Web Form with ‘ in ITEM_CATEGORY field</a:t>
              </a:r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969" y="2601417"/>
            <a:ext cx="1552331" cy="97724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39" name="AutoShape 8"/>
          <p:cNvSpPr>
            <a:spLocks noChangeArrowheads="1"/>
          </p:cNvSpPr>
          <p:nvPr/>
        </p:nvSpPr>
        <p:spPr bwMode="auto">
          <a:xfrm>
            <a:off x="5708981" y="1847201"/>
            <a:ext cx="1524000" cy="423313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800000">
                <a:alpha val="16000"/>
              </a:srgbClr>
            </a:solidFill>
            <a:round/>
            <a:headEnd/>
            <a:tailEnd/>
          </a:ln>
          <a:effectLst>
            <a:glow rad="1270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6" name="Group 55"/>
          <p:cNvGrpSpPr/>
          <p:nvPr/>
        </p:nvGrpSpPr>
        <p:grpSpPr>
          <a:xfrm>
            <a:off x="2335184" y="4319686"/>
            <a:ext cx="6726597" cy="410098"/>
            <a:chOff x="588603" y="4319679"/>
            <a:chExt cx="6726597" cy="410097"/>
          </a:xfrm>
          <a:effectLst>
            <a:glow rad="127000">
              <a:schemeClr val="bg1"/>
            </a:glow>
          </a:effectLst>
        </p:grpSpPr>
        <p:sp>
          <p:nvSpPr>
            <p:cNvPr id="2072" name="Line 13"/>
            <p:cNvSpPr>
              <a:spLocks noChangeShapeType="1"/>
            </p:cNvSpPr>
            <p:nvPr/>
          </p:nvSpPr>
          <p:spPr bwMode="auto">
            <a:xfrm flipH="1" flipV="1">
              <a:off x="838200" y="4729776"/>
              <a:ext cx="6477000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Text Box 12"/>
            <p:cNvSpPr txBox="1">
              <a:spLocks noChangeArrowheads="1"/>
            </p:cNvSpPr>
            <p:nvPr/>
          </p:nvSpPr>
          <p:spPr bwMode="auto">
            <a:xfrm>
              <a:off x="588603" y="4319679"/>
              <a:ext cx="4105338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dirty="0"/>
                <a:t>      4. SQL error message</a:t>
              </a:r>
            </a:p>
          </p:txBody>
        </p:sp>
      </p:grpSp>
      <p:grpSp>
        <p:nvGrpSpPr>
          <p:cNvPr id="7" name="Group 56"/>
          <p:cNvGrpSpPr/>
          <p:nvPr/>
        </p:nvGrpSpPr>
        <p:grpSpPr>
          <a:xfrm>
            <a:off x="2584780" y="5005284"/>
            <a:ext cx="7321163" cy="410292"/>
            <a:chOff x="838199" y="5005284"/>
            <a:chExt cx="7321162" cy="410292"/>
          </a:xfrm>
          <a:effectLst>
            <a:glow rad="127000">
              <a:schemeClr val="bg1"/>
            </a:glow>
          </a:effectLst>
        </p:grpSpPr>
        <p:sp>
          <p:nvSpPr>
            <p:cNvPr id="2078" name="Line 13"/>
            <p:cNvSpPr>
              <a:spLocks noChangeShapeType="1"/>
            </p:cNvSpPr>
            <p:nvPr/>
          </p:nvSpPr>
          <p:spPr bwMode="auto">
            <a:xfrm>
              <a:off x="838199" y="5415576"/>
              <a:ext cx="650009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prstDash val="sysDot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Text Box 12"/>
            <p:cNvSpPr txBox="1">
              <a:spLocks noChangeArrowheads="1"/>
            </p:cNvSpPr>
            <p:nvPr/>
          </p:nvSpPr>
          <p:spPr bwMode="auto">
            <a:xfrm>
              <a:off x="1029083" y="5005284"/>
              <a:ext cx="713027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dirty="0"/>
                <a:t>5. </a:t>
              </a:r>
              <a:r>
                <a:rPr lang="en-US" sz="2000" dirty="0"/>
                <a:t>Web Form with: ' exec </a:t>
              </a:r>
              <a:r>
                <a:rPr lang="en-US" sz="2000" dirty="0" err="1"/>
                <a:t>master..xp_cmdshell</a:t>
              </a:r>
              <a:r>
                <a:rPr lang="en-US" sz="2000" dirty="0"/>
                <a:t> 'dir' --</a:t>
              </a:r>
            </a:p>
          </p:txBody>
        </p:sp>
      </p:grpSp>
      <p:grpSp>
        <p:nvGrpSpPr>
          <p:cNvPr id="8" name="Group 57"/>
          <p:cNvGrpSpPr/>
          <p:nvPr/>
        </p:nvGrpSpPr>
        <p:grpSpPr>
          <a:xfrm>
            <a:off x="2584781" y="5516860"/>
            <a:ext cx="7332441" cy="432116"/>
            <a:chOff x="838199" y="5516860"/>
            <a:chExt cx="7332441" cy="432116"/>
          </a:xfrm>
          <a:effectLst>
            <a:glow rad="127000">
              <a:schemeClr val="bg1"/>
            </a:glow>
          </a:effectLst>
        </p:grpSpPr>
        <p:sp>
          <p:nvSpPr>
            <p:cNvPr id="2079" name="Line 13"/>
            <p:cNvSpPr>
              <a:spLocks noChangeShapeType="1"/>
            </p:cNvSpPr>
            <p:nvPr/>
          </p:nvSpPr>
          <p:spPr bwMode="auto">
            <a:xfrm flipH="1" flipV="1">
              <a:off x="838199" y="5948976"/>
              <a:ext cx="6487263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prstDash val="sysDot"/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Text Box 12"/>
            <p:cNvSpPr txBox="1">
              <a:spLocks noChangeArrowheads="1"/>
            </p:cNvSpPr>
            <p:nvPr/>
          </p:nvSpPr>
          <p:spPr bwMode="auto">
            <a:xfrm>
              <a:off x="1040362" y="5516860"/>
              <a:ext cx="713027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b="1" dirty="0"/>
                <a:t>6. </a:t>
              </a:r>
              <a:r>
                <a:rPr lang="en-US" sz="2000" dirty="0"/>
                <a:t>a listing of all directories</a:t>
              </a:r>
            </a:p>
          </p:txBody>
        </p:sp>
      </p:grpSp>
      <p:sp>
        <p:nvSpPr>
          <p:cNvPr id="50" name="Can 49"/>
          <p:cNvSpPr/>
          <p:nvPr/>
        </p:nvSpPr>
        <p:spPr bwMode="auto">
          <a:xfrm>
            <a:off x="9533897" y="3514788"/>
            <a:ext cx="792963" cy="1039043"/>
          </a:xfrm>
          <a:prstGeom prst="can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>
              <a:latin typeface="Arial" pitchFamily="-112" charset="0"/>
            </a:endParaRPr>
          </a:p>
        </p:txBody>
      </p:sp>
      <p:grpSp>
        <p:nvGrpSpPr>
          <p:cNvPr id="9" name="Group 60"/>
          <p:cNvGrpSpPr/>
          <p:nvPr/>
        </p:nvGrpSpPr>
        <p:grpSpPr>
          <a:xfrm>
            <a:off x="1711325" y="990600"/>
            <a:ext cx="951980" cy="5410200"/>
            <a:chOff x="187325" y="990600"/>
            <a:chExt cx="951980" cy="5410200"/>
          </a:xfrm>
          <a:effectLst>
            <a:glow rad="127000">
              <a:schemeClr val="bg1"/>
            </a:glow>
          </a:effectLst>
        </p:grpSpPr>
        <p:grpSp>
          <p:nvGrpSpPr>
            <p:cNvPr id="10" name="Group 52"/>
            <p:cNvGrpSpPr/>
            <p:nvPr/>
          </p:nvGrpSpPr>
          <p:grpSpPr>
            <a:xfrm>
              <a:off x="603581" y="990600"/>
              <a:ext cx="535724" cy="5410200"/>
              <a:chOff x="381000" y="990600"/>
              <a:chExt cx="535724" cy="5410200"/>
            </a:xfrm>
          </p:grpSpPr>
          <p:sp>
            <p:nvSpPr>
              <p:cNvPr id="2055" name="Text Box 13"/>
              <p:cNvSpPr txBox="1">
                <a:spLocks noChangeArrowheads="1"/>
              </p:cNvSpPr>
              <p:nvPr/>
            </p:nvSpPr>
            <p:spPr bwMode="auto">
              <a:xfrm>
                <a:off x="381000" y="990600"/>
                <a:ext cx="535724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342891" indent="-342891">
                  <a:spcBef>
                    <a:spcPct val="20000"/>
                  </a:spcBef>
                </a:pPr>
                <a:r>
                  <a:rPr lang="en-US" sz="1200" b="1">
                    <a:latin typeface="Tahoma" charset="0"/>
                  </a:rPr>
                  <a:t>User</a:t>
                </a:r>
              </a:p>
            </p:txBody>
          </p:sp>
          <p:pic>
            <p:nvPicPr>
              <p:cNvPr id="19" name="Picture 3" descr="7800"/>
              <p:cNvPicPr>
                <a:picLocks noChangeAspect="1" noChangeArrowheads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219200"/>
                <a:ext cx="457200" cy="479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</p:pic>
          <p:sp>
            <p:nvSpPr>
              <p:cNvPr id="17" name="Line 5"/>
              <p:cNvSpPr>
                <a:spLocks noChangeShapeType="1"/>
              </p:cNvSpPr>
              <p:nvPr/>
            </p:nvSpPr>
            <p:spPr bwMode="auto">
              <a:xfrm>
                <a:off x="685800" y="1752600"/>
                <a:ext cx="0" cy="464820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>
                <a:outerShdw blurRad="63500" dist="38100" dir="2700000" algn="tl" rotWithShape="0">
                  <a:srgbClr val="000000">
                    <a:alpha val="39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60" name="Picture 59" descr="Screen shot 2010-10-20 at 3.07.46 PM.pn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325" y="1233351"/>
              <a:ext cx="569814" cy="371298"/>
            </a:xfrm>
            <a:prstGeom prst="rect">
              <a:avLst/>
            </a:prstGeom>
          </p:spPr>
        </p:pic>
      </p:grpSp>
      <p:sp>
        <p:nvSpPr>
          <p:cNvPr id="48" name="Rectangle 47"/>
          <p:cNvSpPr/>
          <p:nvPr/>
        </p:nvSpPr>
        <p:spPr>
          <a:xfrm>
            <a:off x="1907025" y="2722128"/>
            <a:ext cx="7979751" cy="1846659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glow rad="127000">
              <a:schemeClr val="bg1"/>
            </a:glow>
          </a:effectLst>
        </p:spPr>
        <p:txBody>
          <a:bodyPr wrap="square" anchor="ctr">
            <a:spAutoFit/>
          </a:bodyPr>
          <a:lstStyle/>
          <a:p>
            <a:r>
              <a:rPr lang="en-US" sz="3800" dirty="0"/>
              <a:t>SELECT ITEM,PRICE FROM PRODUCT WHERE ITEM_CATEGORY='$</a:t>
            </a:r>
            <a:r>
              <a:rPr lang="en-US" sz="3800" dirty="0" err="1"/>
              <a:t>user_input</a:t>
            </a:r>
            <a:r>
              <a:rPr lang="en-US" sz="3800" dirty="0"/>
              <a:t>' ORDER BY PRICE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9449" y="753539"/>
            <a:ext cx="4774899" cy="49609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</p:pic>
      <p:sp>
        <p:nvSpPr>
          <p:cNvPr id="38" name="Film">
            <a:extLst>
              <a:ext uri="{FF2B5EF4-FFF2-40B4-BE49-F238E27FC236}">
                <a16:creationId xmlns:a16="http://schemas.microsoft.com/office/drawing/2014/main" id="{FF725E9C-0EBD-9646-B2BF-A89351F5C8E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3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65B9DA-D224-9241-9F2E-94B19C83FD4E}"/>
              </a:ext>
            </a:extLst>
          </p:cNvPr>
          <p:cNvSpPr txBox="1"/>
          <p:nvPr/>
        </p:nvSpPr>
        <p:spPr>
          <a:xfrm>
            <a:off x="0" y="23224"/>
            <a:ext cx="12192000" cy="21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tabLst>
                <a:tab pos="7824788" algn="l"/>
              </a:tabLst>
            </a:pPr>
            <a:r>
              <a:rPr lang="en-US" sz="4267" b="1" dirty="0">
                <a:solidFill>
                  <a:schemeClr val="bg1"/>
                </a:solidFill>
              </a:rPr>
              <a:t>How is Software-Enabled and Connected </a:t>
            </a:r>
            <a:r>
              <a:rPr lang="en-US" sz="3733" b="1" dirty="0">
                <a:solidFill>
                  <a:schemeClr val="bg1"/>
                </a:solidFill>
              </a:rPr>
              <a:t>(aka Cyber)</a:t>
            </a:r>
            <a:r>
              <a:rPr lang="en-US" sz="4267" b="1" dirty="0">
                <a:solidFill>
                  <a:schemeClr val="bg1"/>
                </a:solidFill>
              </a:rPr>
              <a:t> Becoming so Pervasive?</a:t>
            </a:r>
          </a:p>
          <a:p>
            <a:pPr algn="ctr">
              <a:lnSpc>
                <a:spcPct val="90000"/>
              </a:lnSpc>
              <a:tabLst>
                <a:tab pos="7824788" algn="l"/>
              </a:tabLst>
            </a:pP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en-US" sz="4267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800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bg1"/>
                </a:solidFill>
              </a:rPr>
              <a:t>Context: 1976 Chevy Vega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97BAA-610E-DE44-85FB-AD712011129A}"/>
              </a:ext>
            </a:extLst>
          </p:cNvPr>
          <p:cNvSpPr txBox="1"/>
          <p:nvPr/>
        </p:nvSpPr>
        <p:spPr>
          <a:xfrm>
            <a:off x="0" y="539592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The only software was behind the wheel – no microelectronics.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2A94F-EE8B-0E42-9268-7371EF2F9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65000"/>
                    </a14:imgEffect>
                    <a14:imgEffect>
                      <a14:colorTemperature colorTemp="11500"/>
                    </a14:imgEffect>
                    <a14:imgEffect>
                      <a14:saturation sat="43000"/>
                    </a14:imgEffect>
                    <a14:imgEffect>
                      <a14:brightnessContrast bright="42000" contrast="2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85207" y="2072814"/>
            <a:ext cx="9361979" cy="3167063"/>
          </a:xfrm>
          <a:prstGeom prst="rect">
            <a:avLst/>
          </a:prstGeom>
        </p:spPr>
      </p:pic>
      <p:sp>
        <p:nvSpPr>
          <p:cNvPr id="6" name="Film">
            <a:extLst>
              <a:ext uri="{FF2B5EF4-FFF2-40B4-BE49-F238E27FC236}">
                <a16:creationId xmlns:a16="http://schemas.microsoft.com/office/drawing/2014/main" id="{B3C4DC04-3A2C-8147-A61E-591D7E85FCA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0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" y="0"/>
          <a:ext cx="12191999" cy="6479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Image" r:id="rId3" imgW="12190320" imgH="9142560" progId="Photoshop.Image.7">
                  <p:embed/>
                </p:oleObj>
              </mc:Choice>
              <mc:Fallback>
                <p:oleObj name="Image" r:id="rId3" imgW="12190320" imgH="9142560" progId="Photoshop.Image.7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1999" cy="6479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37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" y="1"/>
          <a:ext cx="12191999" cy="652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Image" r:id="rId3" imgW="12190320" imgH="9142560" progId="Photoshop.Image.7">
                  <p:embed/>
                </p:oleObj>
              </mc:Choice>
              <mc:Fallback>
                <p:oleObj name="Image" r:id="rId3" imgW="12190320" imgH="9142560" progId="Photoshop.Image.7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1"/>
                        <a:ext cx="12191999" cy="6529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47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" y="0"/>
          <a:ext cx="12191999" cy="6493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Image" r:id="rId3" imgW="12190320" imgH="9142560" progId="Photoshop.Image.7">
                  <p:embed/>
                </p:oleObj>
              </mc:Choice>
              <mc:Fallback>
                <p:oleObj name="Image" r:id="rId3" imgW="12190320" imgH="9142560" progId="Photoshop.Image.7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1999" cy="6493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48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D92593-19C0-724A-B1F2-34224AA58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2" y="976400"/>
            <a:ext cx="5937652" cy="4292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DAA2D4-61C9-744A-BF4B-542366703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0" y="1576015"/>
            <a:ext cx="6096000" cy="45430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31233"/>
            <a:ext cx="10261600" cy="533400"/>
          </a:xfrm>
        </p:spPr>
        <p:txBody>
          <a:bodyPr>
            <a:noAutofit/>
          </a:bodyPr>
          <a:lstStyle/>
          <a:p>
            <a:pPr>
              <a:lnSpc>
                <a:spcPts val="2760"/>
              </a:lnSpc>
            </a:pPr>
            <a:r>
              <a:rPr lang="en-US" sz="2667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Software, Hardware, Communications, Physical, Social Engineering, and Supply Chain Attack Patterns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765E7C-7ABC-8E45-9B6E-7BA8CAA1B3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" b="-5337"/>
          <a:stretch/>
        </p:blipFill>
        <p:spPr>
          <a:xfrm>
            <a:off x="7743289" y="914400"/>
            <a:ext cx="4068267" cy="4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719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19618"/>
            <a:ext cx="12192000" cy="86783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Common Weakness Scoring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54" b="41343"/>
          <a:stretch/>
        </p:blipFill>
        <p:spPr>
          <a:xfrm>
            <a:off x="3657601" y="3225800"/>
            <a:ext cx="4787900" cy="123922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830550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"/>
          <p:cNvGrpSpPr/>
          <p:nvPr/>
        </p:nvGrpSpPr>
        <p:grpSpPr>
          <a:xfrm>
            <a:off x="4724400" y="1143000"/>
            <a:ext cx="4267200" cy="4114800"/>
            <a:chOff x="1557963" y="663668"/>
            <a:chExt cx="3452176" cy="3289200"/>
          </a:xfrm>
        </p:grpSpPr>
        <p:sp>
          <p:nvSpPr>
            <p:cNvPr id="12" name="Oval 11"/>
            <p:cNvSpPr/>
            <p:nvPr/>
          </p:nvSpPr>
          <p:spPr>
            <a:xfrm>
              <a:off x="1557963" y="663668"/>
              <a:ext cx="3452176" cy="3289200"/>
            </a:xfrm>
            <a:prstGeom prst="ellipse">
              <a:avLst/>
            </a:prstGeom>
            <a:solidFill>
              <a:srgbClr val="C1CD23"/>
            </a:solidFill>
            <a:ln>
              <a:solidFill>
                <a:srgbClr val="00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Oval 4"/>
            <p:cNvSpPr/>
            <p:nvPr/>
          </p:nvSpPr>
          <p:spPr>
            <a:xfrm>
              <a:off x="2539676" y="852797"/>
              <a:ext cx="1488751" cy="3782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algn="ctr" defTabSz="800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solidFill>
                    <a:srgbClr val="FF0000"/>
                  </a:solidFill>
                </a:rPr>
                <a:t>CWE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886200" y="609600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which weaknesses are most important?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1200" y="1"/>
            <a:ext cx="7061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</a:rPr>
              <a:t>For the software we’re responsible for</a:t>
            </a:r>
          </a:p>
        </p:txBody>
      </p:sp>
      <p:sp>
        <p:nvSpPr>
          <p:cNvPr id="15" name="Oval 14"/>
          <p:cNvSpPr/>
          <p:nvPr/>
        </p:nvSpPr>
        <p:spPr>
          <a:xfrm>
            <a:off x="5943600" y="2667000"/>
            <a:ext cx="2362200" cy="2133600"/>
          </a:xfrm>
          <a:prstGeom prst="ellipse">
            <a:avLst/>
          </a:prstGeom>
          <a:solidFill>
            <a:srgbClr val="C6401D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Weaknesses we really care about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191000" y="4267200"/>
            <a:ext cx="1905000" cy="1295400"/>
          </a:xfrm>
          <a:prstGeom prst="straightConnector1">
            <a:avLst/>
          </a:prstGeom>
          <a:ln w="88900">
            <a:solidFill>
              <a:srgbClr val="003366"/>
            </a:solidFill>
            <a:tailEnd type="arrow"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57400" y="5638802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How do we identify these?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46301" y="304802"/>
            <a:ext cx="12216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Notional</a:t>
            </a:r>
          </a:p>
        </p:txBody>
      </p:sp>
      <p:sp>
        <p:nvSpPr>
          <p:cNvPr id="20" name="Film">
            <a:extLst>
              <a:ext uri="{FF2B5EF4-FFF2-40B4-BE49-F238E27FC236}">
                <a16:creationId xmlns:a16="http://schemas.microsoft.com/office/drawing/2014/main" id="{7B00F1A9-B82C-AF4C-8493-FFC8D4EC116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3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6335135" y="1746342"/>
            <a:ext cx="910675" cy="34285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96822" y="1862732"/>
            <a:ext cx="1141737" cy="728115"/>
          </a:xfrm>
          <a:prstGeom prst="rect">
            <a:avLst/>
          </a:prstGeom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067" b="1" dirty="0">
                <a:solidFill>
                  <a:srgbClr val="000000"/>
                </a:solidFill>
                <a:latin typeface="Tahoma"/>
              </a:rPr>
              <a:t>    Weakness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97746" y="2667588"/>
            <a:ext cx="1141737" cy="728115"/>
          </a:xfrm>
          <a:prstGeom prst="rect">
            <a:avLst/>
          </a:prstGeom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067" b="1" dirty="0">
                <a:solidFill>
                  <a:srgbClr val="000000"/>
                </a:solidFill>
                <a:latin typeface="Tahoma"/>
              </a:rPr>
              <a:t>    Weakness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4898670" y="3472444"/>
            <a:ext cx="1141737" cy="728115"/>
          </a:xfrm>
          <a:prstGeom prst="rect">
            <a:avLst/>
          </a:prstGeom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067" b="1" dirty="0">
                <a:solidFill>
                  <a:srgbClr val="000000"/>
                </a:solidFill>
                <a:latin typeface="Tahoma"/>
              </a:rPr>
              <a:t>   Weakness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9594" y="4300603"/>
            <a:ext cx="1141737" cy="728115"/>
          </a:xfrm>
          <a:prstGeom prst="rect">
            <a:avLst/>
          </a:prstGeom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067" b="1" dirty="0">
                <a:solidFill>
                  <a:srgbClr val="000000"/>
                </a:solidFill>
                <a:latin typeface="Tahoma"/>
              </a:rPr>
              <a:t>    Weakness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498633" y="2071390"/>
            <a:ext cx="613473" cy="34550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509973" y="2826671"/>
            <a:ext cx="613473" cy="34550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509973" y="3663199"/>
            <a:ext cx="613473" cy="34550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521313" y="4497862"/>
            <a:ext cx="613473" cy="345509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3" name="Can 12"/>
          <p:cNvSpPr/>
          <p:nvPr/>
        </p:nvSpPr>
        <p:spPr>
          <a:xfrm>
            <a:off x="7722981" y="3699725"/>
            <a:ext cx="895831" cy="861857"/>
          </a:xfrm>
          <a:prstGeom prst="can">
            <a:avLst/>
          </a:prstGeom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ahoma"/>
              </a:rPr>
              <a:t>Asset</a:t>
            </a:r>
          </a:p>
        </p:txBody>
      </p:sp>
      <p:sp>
        <p:nvSpPr>
          <p:cNvPr id="14" name="Right Arrow Callout 13"/>
          <p:cNvSpPr/>
          <p:nvPr/>
        </p:nvSpPr>
        <p:spPr>
          <a:xfrm>
            <a:off x="3132165" y="1897481"/>
            <a:ext cx="1162939" cy="68077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5998"/>
            </a:avLst>
          </a:prstGeom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467" b="1" dirty="0">
                <a:solidFill>
                  <a:srgbClr val="000000"/>
                </a:solidFill>
                <a:latin typeface="Tahoma"/>
              </a:rPr>
              <a:t>Attack</a:t>
            </a:r>
          </a:p>
        </p:txBody>
      </p:sp>
      <p:sp>
        <p:nvSpPr>
          <p:cNvPr id="15" name="Folded Corner 14"/>
          <p:cNvSpPr/>
          <p:nvPr/>
        </p:nvSpPr>
        <p:spPr>
          <a:xfrm>
            <a:off x="9161182" y="2735239"/>
            <a:ext cx="1001473" cy="719816"/>
          </a:xfrm>
          <a:prstGeom prst="foldedCorner">
            <a:avLst/>
          </a:prstGeom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ahoma"/>
              </a:rPr>
              <a:t>Impact</a:t>
            </a:r>
          </a:p>
        </p:txBody>
      </p:sp>
      <p:grpSp>
        <p:nvGrpSpPr>
          <p:cNvPr id="3" name="Group 15"/>
          <p:cNvGrpSpPr/>
          <p:nvPr/>
        </p:nvGrpSpPr>
        <p:grpSpPr>
          <a:xfrm>
            <a:off x="1950265" y="1897482"/>
            <a:ext cx="178567" cy="574689"/>
            <a:chOff x="635829" y="2184400"/>
            <a:chExt cx="178567" cy="574689"/>
          </a:xfrm>
          <a:effectLst>
            <a:glow rad="127000">
              <a:schemeClr val="bg1"/>
            </a:glow>
          </a:effectLst>
        </p:grpSpPr>
        <p:sp>
          <p:nvSpPr>
            <p:cNvPr id="17" name="Oval 16"/>
            <p:cNvSpPr/>
            <p:nvPr/>
          </p:nvSpPr>
          <p:spPr>
            <a:xfrm>
              <a:off x="665385" y="2184400"/>
              <a:ext cx="125496" cy="18373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ahoma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607805" y="2484233"/>
              <a:ext cx="23219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35830" y="2449512"/>
              <a:ext cx="178566" cy="1588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599253" y="2637709"/>
              <a:ext cx="157956" cy="848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688025" y="2628174"/>
              <a:ext cx="157959" cy="848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6472023" y="4300603"/>
            <a:ext cx="611532" cy="72811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067" b="1" dirty="0">
                <a:solidFill>
                  <a:srgbClr val="000000"/>
                </a:solidFill>
                <a:latin typeface="Tahoma"/>
              </a:rPr>
              <a:t>Item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72023" y="2667588"/>
            <a:ext cx="611532" cy="72811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067" b="1" dirty="0">
                <a:solidFill>
                  <a:srgbClr val="000000"/>
                </a:solidFill>
                <a:latin typeface="Tahoma"/>
              </a:rPr>
              <a:t>Item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472023" y="1850144"/>
            <a:ext cx="611532" cy="728115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067" b="1" dirty="0">
                <a:solidFill>
                  <a:srgbClr val="000000"/>
                </a:solidFill>
                <a:latin typeface="Tahoma"/>
              </a:rPr>
              <a:t>Item</a:t>
            </a:r>
          </a:p>
        </p:txBody>
      </p:sp>
      <p:sp>
        <p:nvSpPr>
          <p:cNvPr id="26" name="Right Arrow Callout 25"/>
          <p:cNvSpPr/>
          <p:nvPr/>
        </p:nvSpPr>
        <p:spPr>
          <a:xfrm>
            <a:off x="3132165" y="3437693"/>
            <a:ext cx="1162939" cy="68077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5998"/>
            </a:avLst>
          </a:prstGeom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467" b="1" dirty="0">
                <a:solidFill>
                  <a:srgbClr val="000000"/>
                </a:solidFill>
                <a:latin typeface="Tahoma"/>
              </a:rPr>
              <a:t>Attack</a:t>
            </a:r>
          </a:p>
        </p:txBody>
      </p:sp>
      <p:sp>
        <p:nvSpPr>
          <p:cNvPr id="27" name="Can 26"/>
          <p:cNvSpPr/>
          <p:nvPr/>
        </p:nvSpPr>
        <p:spPr>
          <a:xfrm>
            <a:off x="7722981" y="2978460"/>
            <a:ext cx="895831" cy="861857"/>
          </a:xfrm>
          <a:prstGeom prst="can">
            <a:avLst/>
          </a:prstGeom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067" b="1" dirty="0">
                <a:solidFill>
                  <a:srgbClr val="000000"/>
                </a:solidFill>
                <a:latin typeface="Tahoma"/>
              </a:rPr>
              <a:t>Function</a:t>
            </a:r>
            <a:endParaRPr lang="en-US" sz="1200" b="1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8" name="Can 27"/>
          <p:cNvSpPr/>
          <p:nvPr/>
        </p:nvSpPr>
        <p:spPr>
          <a:xfrm>
            <a:off x="7722981" y="2162110"/>
            <a:ext cx="895831" cy="861857"/>
          </a:xfrm>
          <a:prstGeom prst="can">
            <a:avLst/>
          </a:prstGeom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Tahoma"/>
              </a:rPr>
              <a:t>Asset</a:t>
            </a:r>
          </a:p>
        </p:txBody>
      </p:sp>
      <p:sp>
        <p:nvSpPr>
          <p:cNvPr id="29" name="Folded Corner 28"/>
          <p:cNvSpPr/>
          <p:nvPr/>
        </p:nvSpPr>
        <p:spPr>
          <a:xfrm>
            <a:off x="9161182" y="3545833"/>
            <a:ext cx="1001473" cy="719816"/>
          </a:xfrm>
          <a:prstGeom prst="foldedCorner">
            <a:avLst/>
          </a:prstGeom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ahoma"/>
              </a:rPr>
              <a:t>Impact</a:t>
            </a:r>
          </a:p>
        </p:txBody>
      </p:sp>
      <p:sp>
        <p:nvSpPr>
          <p:cNvPr id="30" name="Folded Corner 29"/>
          <p:cNvSpPr/>
          <p:nvPr/>
        </p:nvSpPr>
        <p:spPr>
          <a:xfrm>
            <a:off x="9161182" y="1883729"/>
            <a:ext cx="1001473" cy="719816"/>
          </a:xfrm>
          <a:prstGeom prst="foldedCorner">
            <a:avLst/>
          </a:prstGeom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ahoma"/>
              </a:rPr>
              <a:t>Impact</a:t>
            </a:r>
          </a:p>
        </p:txBody>
      </p:sp>
      <p:grpSp>
        <p:nvGrpSpPr>
          <p:cNvPr id="4" name="Group 30"/>
          <p:cNvGrpSpPr/>
          <p:nvPr/>
        </p:nvGrpSpPr>
        <p:grpSpPr>
          <a:xfrm>
            <a:off x="1962841" y="2679036"/>
            <a:ext cx="178567" cy="574689"/>
            <a:chOff x="635829" y="2184400"/>
            <a:chExt cx="178567" cy="574689"/>
          </a:xfrm>
          <a:effectLst>
            <a:glow rad="127000">
              <a:schemeClr val="bg1"/>
            </a:glow>
          </a:effectLst>
        </p:grpSpPr>
        <p:sp>
          <p:nvSpPr>
            <p:cNvPr id="32" name="Oval 31"/>
            <p:cNvSpPr/>
            <p:nvPr/>
          </p:nvSpPr>
          <p:spPr>
            <a:xfrm>
              <a:off x="665385" y="2184400"/>
              <a:ext cx="125496" cy="18373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Tahoma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5400000">
              <a:off x="607805" y="2484233"/>
              <a:ext cx="23219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35830" y="2449512"/>
              <a:ext cx="178566" cy="1588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99253" y="2637709"/>
              <a:ext cx="157956" cy="848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 flipH="1">
              <a:off x="688025" y="2628174"/>
              <a:ext cx="157959" cy="848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>
            <a:off x="6041327" y="4676311"/>
            <a:ext cx="430396" cy="1588"/>
          </a:xfrm>
          <a:prstGeom prst="line">
            <a:avLst/>
          </a:prstGeom>
          <a:ln w="28575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714338" y="950038"/>
            <a:ext cx="824265" cy="680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Known</a:t>
            </a:r>
          </a:p>
          <a:p>
            <a:pPr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Threat</a:t>
            </a:r>
          </a:p>
          <a:p>
            <a:pPr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Actors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825735" y="950038"/>
            <a:ext cx="1452496" cy="68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Attack Patterns</a:t>
            </a:r>
          </a:p>
          <a:p>
            <a:pPr algn="ctr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(</a:t>
            </a:r>
            <a:r>
              <a:rPr lang="en-US" sz="1500" b="1" dirty="0" err="1">
                <a:solidFill>
                  <a:schemeClr val="bg1"/>
                </a:solidFill>
                <a:latin typeface="Arial" charset="0"/>
                <a:cs typeface="Arial" charset="0"/>
              </a:rPr>
              <a:t>CAPECs</a:t>
            </a: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703059" y="950038"/>
            <a:ext cx="1530932" cy="680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Weaknesses &amp;</a:t>
            </a:r>
          </a:p>
          <a:p>
            <a:pPr algn="ctr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Vulnerabilities</a:t>
            </a:r>
          </a:p>
          <a:p>
            <a:pPr algn="ctr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(CWEs/CVEs)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67499" y="959494"/>
            <a:ext cx="1075230" cy="680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Counter</a:t>
            </a:r>
          </a:p>
          <a:p>
            <a:pPr algn="ctr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Measures</a:t>
            </a:r>
          </a:p>
          <a:p>
            <a:pPr algn="ctr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- Actions*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94246" y="950037"/>
            <a:ext cx="1056828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Technical</a:t>
            </a:r>
          </a:p>
          <a:p>
            <a:pPr algn="ctr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Impacts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887135" y="950037"/>
            <a:ext cx="152454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Operational Impacts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407509" y="2627209"/>
            <a:ext cx="283463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298391" y="2237133"/>
            <a:ext cx="822944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44006" y="2213893"/>
            <a:ext cx="429761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049625" y="3022729"/>
            <a:ext cx="420617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314868" y="3022547"/>
            <a:ext cx="612635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/>
          <p:nvPr/>
        </p:nvCxnSpPr>
        <p:spPr>
          <a:xfrm>
            <a:off x="2304865" y="2237448"/>
            <a:ext cx="827300" cy="763265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649930" y="2644909"/>
            <a:ext cx="228599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 flipV="1">
            <a:off x="7083555" y="3361681"/>
            <a:ext cx="627772" cy="1320377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/>
          <p:nvPr/>
        </p:nvCxnSpPr>
        <p:spPr>
          <a:xfrm flipV="1">
            <a:off x="8649930" y="2162594"/>
            <a:ext cx="472324" cy="1183217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/>
          <p:nvPr/>
        </p:nvCxnSpPr>
        <p:spPr>
          <a:xfrm>
            <a:off x="7083555" y="2203613"/>
            <a:ext cx="621792" cy="429767"/>
          </a:xfrm>
          <a:prstGeom prst="bentConnector3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/>
          <p:nvPr/>
        </p:nvCxnSpPr>
        <p:spPr>
          <a:xfrm flipV="1">
            <a:off x="7084479" y="2635193"/>
            <a:ext cx="621792" cy="393191"/>
          </a:xfrm>
          <a:prstGeom prst="bentConnector3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233899" y="5060698"/>
            <a:ext cx="10162656" cy="1051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67" b="1" dirty="0">
                <a:solidFill>
                  <a:schemeClr val="bg1"/>
                </a:solidFill>
                <a:latin typeface="Arial" charset="0"/>
                <a:cs typeface="Arial" charset="0"/>
              </a:rPr>
              <a:t>“Counter Measures - Actions” include: </a:t>
            </a:r>
          </a:p>
          <a:p>
            <a:pPr marL="228594" indent="-228594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67" b="1" dirty="0">
                <a:solidFill>
                  <a:schemeClr val="bg1"/>
                </a:solidFill>
                <a:latin typeface="Arial" charset="0"/>
                <a:cs typeface="Arial" charset="0"/>
              </a:rPr>
              <a:t>choices about architecture, design, physical decomposition, and operational approaches; </a:t>
            </a:r>
          </a:p>
          <a:p>
            <a:pPr marL="228594" indent="-228594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67" b="1" dirty="0">
                <a:solidFill>
                  <a:schemeClr val="bg1"/>
                </a:solidFill>
                <a:latin typeface="Arial" charset="0"/>
                <a:cs typeface="Arial" charset="0"/>
              </a:rPr>
              <a:t>adding/changing security functions, protection schemes, activities &amp; processes; </a:t>
            </a:r>
          </a:p>
          <a:p>
            <a:pPr marL="228594" indent="-228594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67" b="1" dirty="0">
                <a:solidFill>
                  <a:schemeClr val="bg1"/>
                </a:solidFill>
                <a:latin typeface="Arial" charset="0"/>
                <a:cs typeface="Arial" charset="0"/>
              </a:rPr>
              <a:t>use of static &amp; dynamic code assessments; </a:t>
            </a:r>
          </a:p>
          <a:p>
            <a:pPr marL="228594" indent="-228594" defTabSz="914377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467" b="1" dirty="0">
                <a:solidFill>
                  <a:schemeClr val="bg1"/>
                </a:solidFill>
                <a:latin typeface="Arial" charset="0"/>
                <a:cs typeface="Arial" charset="0"/>
              </a:rPr>
              <a:t>attack surface analysis, architecture and design reviews; dynamic testing; and pen testing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247251" y="3608781"/>
            <a:ext cx="1087776" cy="53553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 defTabSz="91437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" charset="0"/>
                <a:cs typeface="Arial" charset="0"/>
              </a:rPr>
              <a:t>System &amp; System Security Engineering</a:t>
            </a:r>
          </a:p>
          <a:p>
            <a:pPr algn="ctr" defTabSz="91437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000000"/>
                </a:solidFill>
                <a:latin typeface="Arial" charset="0"/>
                <a:cs typeface="Arial" charset="0"/>
              </a:rPr>
              <a:t>Trades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79024" y="17745"/>
            <a:ext cx="12112977" cy="749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Application Security is about Assuring the Mitigation of Attacks </a:t>
            </a:r>
          </a:p>
          <a:p>
            <a:pPr defTabSz="914377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667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That Can Impact Operation of Software-Enabled Systems</a:t>
            </a:r>
            <a:endParaRPr lang="en-US" sz="2667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cxnSp>
        <p:nvCxnSpPr>
          <p:cNvPr id="61" name="Elbow Connector 60"/>
          <p:cNvCxnSpPr/>
          <p:nvPr/>
        </p:nvCxnSpPr>
        <p:spPr>
          <a:xfrm>
            <a:off x="4307317" y="3020072"/>
            <a:ext cx="575753" cy="826477"/>
          </a:xfrm>
          <a:prstGeom prst="bentConnector3">
            <a:avLst>
              <a:gd name="adj1" fmla="val 48945"/>
            </a:avLst>
          </a:prstGeom>
          <a:ln w="28575" cmpd="sng">
            <a:solidFill>
              <a:srgbClr val="3366FF"/>
            </a:solidFill>
            <a:prstDash val="sysDash"/>
            <a:headEnd type="oval"/>
            <a:tailEnd type="oval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>
            <a:off x="4295103" y="3021488"/>
            <a:ext cx="604491" cy="1656683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307015" y="2255211"/>
            <a:ext cx="585200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ight Arrow Callout 67"/>
          <p:cNvSpPr/>
          <p:nvPr/>
        </p:nvSpPr>
        <p:spPr>
          <a:xfrm>
            <a:off x="3131397" y="2684873"/>
            <a:ext cx="1162939" cy="68077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5998"/>
            </a:avLst>
          </a:prstGeom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146475" y="2712487"/>
            <a:ext cx="1111251" cy="619887"/>
            <a:chOff x="1993900" y="3075613"/>
            <a:chExt cx="1111250" cy="619886"/>
          </a:xfrm>
          <a:effectLst/>
        </p:grpSpPr>
        <p:sp>
          <p:nvSpPr>
            <p:cNvPr id="71" name="Freeform 70"/>
            <p:cNvSpPr/>
            <p:nvPr/>
          </p:nvSpPr>
          <p:spPr>
            <a:xfrm>
              <a:off x="1993900" y="3124200"/>
              <a:ext cx="1111250" cy="396875"/>
            </a:xfrm>
            <a:custGeom>
              <a:avLst/>
              <a:gdLst>
                <a:gd name="connsiteX0" fmla="*/ 0 w 1111250"/>
                <a:gd name="connsiteY0" fmla="*/ 244475 h 396875"/>
                <a:gd name="connsiteX1" fmla="*/ 73025 w 1111250"/>
                <a:gd name="connsiteY1" fmla="*/ 73025 h 396875"/>
                <a:gd name="connsiteX2" fmla="*/ 273050 w 1111250"/>
                <a:gd name="connsiteY2" fmla="*/ 0 h 396875"/>
                <a:gd name="connsiteX3" fmla="*/ 361950 w 1111250"/>
                <a:gd name="connsiteY3" fmla="*/ 85725 h 396875"/>
                <a:gd name="connsiteX4" fmla="*/ 552450 w 1111250"/>
                <a:gd name="connsiteY4" fmla="*/ 69850 h 396875"/>
                <a:gd name="connsiteX5" fmla="*/ 638175 w 1111250"/>
                <a:gd name="connsiteY5" fmla="*/ 149225 h 396875"/>
                <a:gd name="connsiteX6" fmla="*/ 873125 w 1111250"/>
                <a:gd name="connsiteY6" fmla="*/ 231775 h 396875"/>
                <a:gd name="connsiteX7" fmla="*/ 1111250 w 1111250"/>
                <a:gd name="connsiteY7" fmla="*/ 266700 h 396875"/>
                <a:gd name="connsiteX8" fmla="*/ 854075 w 1111250"/>
                <a:gd name="connsiteY8" fmla="*/ 269875 h 396875"/>
                <a:gd name="connsiteX9" fmla="*/ 657225 w 1111250"/>
                <a:gd name="connsiteY9" fmla="*/ 346075 h 396875"/>
                <a:gd name="connsiteX10" fmla="*/ 400050 w 1111250"/>
                <a:gd name="connsiteY10" fmla="*/ 301625 h 396875"/>
                <a:gd name="connsiteX11" fmla="*/ 219075 w 1111250"/>
                <a:gd name="connsiteY11" fmla="*/ 396875 h 396875"/>
                <a:gd name="connsiteX12" fmla="*/ 0 w 1111250"/>
                <a:gd name="connsiteY12" fmla="*/ 244475 h 39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1250" h="396875">
                  <a:moveTo>
                    <a:pt x="0" y="244475"/>
                  </a:moveTo>
                  <a:lnTo>
                    <a:pt x="73025" y="73025"/>
                  </a:lnTo>
                  <a:lnTo>
                    <a:pt x="273050" y="0"/>
                  </a:lnTo>
                  <a:lnTo>
                    <a:pt x="361950" y="85725"/>
                  </a:lnTo>
                  <a:lnTo>
                    <a:pt x="552450" y="69850"/>
                  </a:lnTo>
                  <a:lnTo>
                    <a:pt x="638175" y="149225"/>
                  </a:lnTo>
                  <a:lnTo>
                    <a:pt x="873125" y="231775"/>
                  </a:lnTo>
                  <a:lnTo>
                    <a:pt x="1111250" y="266700"/>
                  </a:lnTo>
                  <a:lnTo>
                    <a:pt x="854075" y="269875"/>
                  </a:lnTo>
                  <a:lnTo>
                    <a:pt x="657225" y="346075"/>
                  </a:lnTo>
                  <a:lnTo>
                    <a:pt x="400050" y="301625"/>
                  </a:lnTo>
                  <a:lnTo>
                    <a:pt x="219075" y="396875"/>
                  </a:lnTo>
                  <a:lnTo>
                    <a:pt x="0" y="244475"/>
                  </a:lnTo>
                  <a:close/>
                </a:path>
              </a:pathLst>
            </a:custGeom>
            <a:noFill/>
            <a:ln w="31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Connector 71"/>
            <p:cNvCxnSpPr>
              <a:stCxn id="71" idx="1"/>
            </p:cNvCxnSpPr>
            <p:nvPr/>
          </p:nvCxnSpPr>
          <p:spPr>
            <a:xfrm>
              <a:off x="2066925" y="3197225"/>
              <a:ext cx="219075" cy="79375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2266950" y="3075613"/>
              <a:ext cx="93324" cy="48587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2270127" y="3124630"/>
              <a:ext cx="96189" cy="1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2286000" y="3276599"/>
              <a:ext cx="96189" cy="1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2216458" y="3523819"/>
              <a:ext cx="172081" cy="1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1" idx="0"/>
            </p:cNvCxnSpPr>
            <p:nvPr/>
          </p:nvCxnSpPr>
          <p:spPr>
            <a:xfrm>
              <a:off x="1993900" y="3368675"/>
              <a:ext cx="139700" cy="256498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213283" y="3520645"/>
              <a:ext cx="146991" cy="94994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133600" y="3622264"/>
              <a:ext cx="146991" cy="67562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132659" y="3622264"/>
              <a:ext cx="146991" cy="2909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360744" y="3616180"/>
              <a:ext cx="146991" cy="2909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2360274" y="3616059"/>
              <a:ext cx="146991" cy="73767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2360274" y="3559237"/>
              <a:ext cx="153033" cy="53913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2129484" y="3622264"/>
              <a:ext cx="94573" cy="73235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507265" y="3619089"/>
              <a:ext cx="94573" cy="73235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513307" y="3619089"/>
              <a:ext cx="146358" cy="70205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2519349" y="3622264"/>
              <a:ext cx="140316" cy="6084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2513307" y="3587484"/>
              <a:ext cx="127616" cy="25666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2640923" y="3467216"/>
              <a:ext cx="127616" cy="53429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2841872" y="3394486"/>
              <a:ext cx="127616" cy="53429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2872193" y="3321331"/>
              <a:ext cx="157518" cy="33678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2634573" y="3239747"/>
              <a:ext cx="157518" cy="33678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2545836" y="3131796"/>
              <a:ext cx="102652" cy="61108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71" idx="3"/>
            </p:cNvCxnSpPr>
            <p:nvPr/>
          </p:nvCxnSpPr>
          <p:spPr>
            <a:xfrm>
              <a:off x="2355850" y="3209925"/>
              <a:ext cx="107546" cy="23583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2280591" y="3251201"/>
              <a:ext cx="101598" cy="25399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2286000" y="3276600"/>
              <a:ext cx="96189" cy="28575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2388539" y="3321331"/>
              <a:ext cx="153033" cy="101258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Freeform 97"/>
          <p:cNvSpPr/>
          <p:nvPr/>
        </p:nvSpPr>
        <p:spPr>
          <a:xfrm>
            <a:off x="3144872" y="2761075"/>
            <a:ext cx="1111251" cy="396875"/>
          </a:xfrm>
          <a:custGeom>
            <a:avLst/>
            <a:gdLst>
              <a:gd name="connsiteX0" fmla="*/ 0 w 1111250"/>
              <a:gd name="connsiteY0" fmla="*/ 244475 h 396875"/>
              <a:gd name="connsiteX1" fmla="*/ 73025 w 1111250"/>
              <a:gd name="connsiteY1" fmla="*/ 73025 h 396875"/>
              <a:gd name="connsiteX2" fmla="*/ 273050 w 1111250"/>
              <a:gd name="connsiteY2" fmla="*/ 0 h 396875"/>
              <a:gd name="connsiteX3" fmla="*/ 361950 w 1111250"/>
              <a:gd name="connsiteY3" fmla="*/ 85725 h 396875"/>
              <a:gd name="connsiteX4" fmla="*/ 552450 w 1111250"/>
              <a:gd name="connsiteY4" fmla="*/ 69850 h 396875"/>
              <a:gd name="connsiteX5" fmla="*/ 638175 w 1111250"/>
              <a:gd name="connsiteY5" fmla="*/ 149225 h 396875"/>
              <a:gd name="connsiteX6" fmla="*/ 873125 w 1111250"/>
              <a:gd name="connsiteY6" fmla="*/ 231775 h 396875"/>
              <a:gd name="connsiteX7" fmla="*/ 1111250 w 1111250"/>
              <a:gd name="connsiteY7" fmla="*/ 266700 h 396875"/>
              <a:gd name="connsiteX8" fmla="*/ 854075 w 1111250"/>
              <a:gd name="connsiteY8" fmla="*/ 269875 h 396875"/>
              <a:gd name="connsiteX9" fmla="*/ 657225 w 1111250"/>
              <a:gd name="connsiteY9" fmla="*/ 346075 h 396875"/>
              <a:gd name="connsiteX10" fmla="*/ 400050 w 1111250"/>
              <a:gd name="connsiteY10" fmla="*/ 301625 h 396875"/>
              <a:gd name="connsiteX11" fmla="*/ 219075 w 1111250"/>
              <a:gd name="connsiteY11" fmla="*/ 396875 h 396875"/>
              <a:gd name="connsiteX12" fmla="*/ 0 w 1111250"/>
              <a:gd name="connsiteY12" fmla="*/ 2444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1250" h="396875">
                <a:moveTo>
                  <a:pt x="0" y="244475"/>
                </a:moveTo>
                <a:lnTo>
                  <a:pt x="73025" y="73025"/>
                </a:lnTo>
                <a:lnTo>
                  <a:pt x="273050" y="0"/>
                </a:lnTo>
                <a:lnTo>
                  <a:pt x="361950" y="85725"/>
                </a:lnTo>
                <a:lnTo>
                  <a:pt x="552450" y="69850"/>
                </a:lnTo>
                <a:lnTo>
                  <a:pt x="638175" y="149225"/>
                </a:lnTo>
                <a:lnTo>
                  <a:pt x="873125" y="231775"/>
                </a:lnTo>
                <a:lnTo>
                  <a:pt x="1111250" y="266700"/>
                </a:lnTo>
                <a:lnTo>
                  <a:pt x="854075" y="269875"/>
                </a:lnTo>
                <a:lnTo>
                  <a:pt x="657225" y="346075"/>
                </a:lnTo>
                <a:lnTo>
                  <a:pt x="400050" y="301625"/>
                </a:lnTo>
                <a:lnTo>
                  <a:pt x="219075" y="396875"/>
                </a:lnTo>
                <a:lnTo>
                  <a:pt x="0" y="244475"/>
                </a:lnTo>
                <a:close/>
              </a:path>
            </a:pathLst>
          </a:custGeom>
          <a:noFill/>
          <a:ln w="9525" cmpd="sng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9" name="Elbow Connector 98"/>
          <p:cNvCxnSpPr/>
          <p:nvPr/>
        </p:nvCxnSpPr>
        <p:spPr>
          <a:xfrm>
            <a:off x="2304691" y="2245576"/>
            <a:ext cx="827300" cy="763265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0" name="Elbow Connector 99"/>
          <p:cNvCxnSpPr/>
          <p:nvPr/>
        </p:nvCxnSpPr>
        <p:spPr>
          <a:xfrm>
            <a:off x="4297301" y="3032184"/>
            <a:ext cx="604491" cy="1665827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endCxn id="22" idx="1"/>
          </p:cNvCxnSpPr>
          <p:nvPr/>
        </p:nvCxnSpPr>
        <p:spPr>
          <a:xfrm flipV="1">
            <a:off x="6044331" y="4664660"/>
            <a:ext cx="427692" cy="23763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/>
          <p:nvPr/>
        </p:nvCxnSpPr>
        <p:spPr>
          <a:xfrm flipV="1">
            <a:off x="7083217" y="3362750"/>
            <a:ext cx="627772" cy="1320377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/>
          <p:nvPr/>
        </p:nvCxnSpPr>
        <p:spPr>
          <a:xfrm flipV="1">
            <a:off x="8649591" y="2163664"/>
            <a:ext cx="472324" cy="1183217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3165451" y="2833098"/>
            <a:ext cx="851515" cy="338554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</a:effectLst>
        </p:spPr>
        <p:txBody>
          <a:bodyPr wrap="non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ahoma"/>
              </a:rPr>
              <a:t>Attack</a:t>
            </a:r>
          </a:p>
        </p:txBody>
      </p:sp>
      <p:sp>
        <p:nvSpPr>
          <p:cNvPr id="105" name="Rounded Rectangular Callout 104">
            <a:extLst>
              <a:ext uri="{FF2B5EF4-FFF2-40B4-BE49-F238E27FC236}">
                <a16:creationId xmlns:a16="http://schemas.microsoft.com/office/drawing/2014/main" id="{227B69F0-A1C0-9548-874A-970244A8ACA3}"/>
              </a:ext>
            </a:extLst>
          </p:cNvPr>
          <p:cNvSpPr/>
          <p:nvPr/>
        </p:nvSpPr>
        <p:spPr>
          <a:xfrm>
            <a:off x="7777988" y="4425159"/>
            <a:ext cx="4301131" cy="1715400"/>
          </a:xfrm>
          <a:prstGeom prst="wedgeRoundRectCallout">
            <a:avLst>
              <a:gd name="adj1" fmla="val -33896"/>
              <a:gd name="adj2" fmla="val -228122"/>
              <a:gd name="adj3" fmla="val 16667"/>
            </a:avLst>
          </a:prstGeom>
          <a:solidFill>
            <a:srgbClr val="FFADA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2568" indent="-282568" defTabSz="914377" fontAlgn="base">
              <a:lnSpc>
                <a:spcPct val="85000"/>
              </a:lnSpc>
              <a:buSzPct val="100000"/>
              <a:buFont typeface="+mj-lt"/>
              <a:buAutoNum type="arabicPeriod"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Modify data</a:t>
            </a:r>
          </a:p>
          <a:p>
            <a:pPr marL="282568" indent="-282568" defTabSz="914377" fontAlgn="base">
              <a:lnSpc>
                <a:spcPct val="85000"/>
              </a:lnSpc>
              <a:buSzPct val="100000"/>
              <a:buFont typeface="+mj-lt"/>
              <a:buAutoNum type="arabicPeriod"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Read data</a:t>
            </a:r>
          </a:p>
          <a:p>
            <a:pPr marL="282568" indent="-282568" defTabSz="914377" fontAlgn="base">
              <a:lnSpc>
                <a:spcPct val="85000"/>
              </a:lnSpc>
              <a:buSzPct val="100000"/>
              <a:buFont typeface="+mj-lt"/>
              <a:buAutoNum type="arabicPeriod"/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DoS</a:t>
            </a:r>
            <a:r>
              <a:rPr lang="en-US" sz="1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unreliable execution</a:t>
            </a:r>
          </a:p>
          <a:p>
            <a:pPr marL="282568" indent="-282568">
              <a:lnSpc>
                <a:spcPct val="85000"/>
              </a:lnSpc>
              <a:buSzPct val="100000"/>
              <a:buFont typeface="+mj-lt"/>
              <a:buAutoNum type="arabicPeriod"/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DoS</a:t>
            </a:r>
            <a:r>
              <a:rPr lang="en-US" sz="1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resource consumption</a:t>
            </a:r>
          </a:p>
          <a:p>
            <a:pPr marL="282568" indent="-282568">
              <a:lnSpc>
                <a:spcPct val="85000"/>
              </a:lnSpc>
              <a:buSzPct val="100000"/>
              <a:buFont typeface="+mj-lt"/>
              <a:buAutoNum type="arabicPeriod"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Execute unauthorized code or commands     </a:t>
            </a:r>
          </a:p>
          <a:p>
            <a:pPr marL="282568" indent="-282568">
              <a:lnSpc>
                <a:spcPct val="85000"/>
              </a:lnSpc>
              <a:buSzPct val="100000"/>
              <a:buFont typeface="+mj-lt"/>
              <a:buAutoNum type="arabicPeriod"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Gain privileges / assume identity</a:t>
            </a:r>
          </a:p>
          <a:p>
            <a:pPr marL="282568" indent="-282568">
              <a:lnSpc>
                <a:spcPct val="85000"/>
              </a:lnSpc>
              <a:buSzPct val="100000"/>
              <a:buFont typeface="+mj-lt"/>
              <a:buAutoNum type="arabicPeriod"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Bypass protection mechanism</a:t>
            </a:r>
          </a:p>
          <a:p>
            <a:pPr marL="282568" indent="-282568">
              <a:lnSpc>
                <a:spcPct val="85000"/>
              </a:lnSpc>
              <a:buSzPct val="100000"/>
              <a:buFont typeface="+mj-lt"/>
              <a:buAutoNum type="arabicPeriod"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Hide activities</a:t>
            </a:r>
          </a:p>
        </p:txBody>
      </p:sp>
      <p:sp>
        <p:nvSpPr>
          <p:cNvPr id="106" name="Film">
            <a:extLst>
              <a:ext uri="{FF2B5EF4-FFF2-40B4-BE49-F238E27FC236}">
                <a16:creationId xmlns:a16="http://schemas.microsoft.com/office/drawing/2014/main" id="{BE40E152-E4EE-A745-BEB7-F6A25C5E7F6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/>
          <p:cNvCxnSpPr>
            <a:stCxn id="17" idx="2"/>
          </p:cNvCxnSpPr>
          <p:nvPr/>
        </p:nvCxnSpPr>
        <p:spPr>
          <a:xfrm flipH="1">
            <a:off x="4267202" y="926584"/>
            <a:ext cx="836111" cy="431801"/>
          </a:xfrm>
          <a:prstGeom prst="straightConnector1">
            <a:avLst/>
          </a:prstGeom>
          <a:ln w="50800"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CWSS &amp; the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Common Weakness Risk Analysis Framework (CWRAF) in a Nutshell</a:t>
            </a:r>
          </a:p>
        </p:txBody>
      </p:sp>
      <p:grpSp>
        <p:nvGrpSpPr>
          <p:cNvPr id="6" name="Group 10"/>
          <p:cNvGrpSpPr/>
          <p:nvPr/>
        </p:nvGrpSpPr>
        <p:grpSpPr>
          <a:xfrm>
            <a:off x="6781800" y="2438400"/>
            <a:ext cx="3505200" cy="3429000"/>
            <a:chOff x="1557963" y="663668"/>
            <a:chExt cx="3452176" cy="3289200"/>
          </a:xfrm>
          <a:solidFill>
            <a:srgbClr val="C1CD23"/>
          </a:solidFill>
        </p:grpSpPr>
        <p:sp>
          <p:nvSpPr>
            <p:cNvPr id="7" name="Oval 6"/>
            <p:cNvSpPr/>
            <p:nvPr/>
          </p:nvSpPr>
          <p:spPr>
            <a:xfrm>
              <a:off x="1557963" y="663668"/>
              <a:ext cx="3452176" cy="3289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Oval 4"/>
            <p:cNvSpPr/>
            <p:nvPr/>
          </p:nvSpPr>
          <p:spPr>
            <a:xfrm>
              <a:off x="2539676" y="852797"/>
              <a:ext cx="1488751" cy="37825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algn="ctr" defTabSz="80008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dirty="0">
                  <a:solidFill>
                    <a:schemeClr val="bg1"/>
                  </a:solidFill>
                </a:rPr>
                <a:t>CWE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419601" y="6060469"/>
            <a:ext cx="7050578" cy="383193"/>
            <a:chOff x="1600200" y="6248400"/>
            <a:chExt cx="7050577" cy="383193"/>
          </a:xfrm>
        </p:grpSpPr>
        <p:sp>
          <p:nvSpPr>
            <p:cNvPr id="27" name="TextBox 26"/>
            <p:cNvSpPr txBox="1"/>
            <p:nvPr/>
          </p:nvSpPr>
          <p:spPr>
            <a:xfrm>
              <a:off x="1600200" y="6262261"/>
              <a:ext cx="2898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W is all possible weaknesses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124171" y="6248400"/>
              <a:ext cx="35266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Wd</a:t>
              </a:r>
              <a:r>
                <a:rPr lang="en-US" b="1" dirty="0">
                  <a:solidFill>
                    <a:schemeClr val="bg1"/>
                  </a:solidFill>
                </a:rPr>
                <a:t> is all known weaknesses (CWE)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8280651" y="479541"/>
            <a:ext cx="1573383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solidFill>
                  <a:schemeClr val="bg1"/>
                </a:solidFill>
              </a:rPr>
              <a:t>“Vignette”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103311" y="469383"/>
            <a:ext cx="3177340" cy="2471183"/>
            <a:chOff x="3401511" y="304800"/>
            <a:chExt cx="3177340" cy="2471183"/>
          </a:xfrm>
        </p:grpSpPr>
        <p:cxnSp>
          <p:nvCxnSpPr>
            <p:cNvPr id="16" name="Straight Arrow Connector 15"/>
            <p:cNvCxnSpPr>
              <a:stCxn id="7" idx="1"/>
            </p:cNvCxnSpPr>
            <p:nvPr/>
          </p:nvCxnSpPr>
          <p:spPr>
            <a:xfrm flipH="1" flipV="1">
              <a:off x="4318000" y="1193801"/>
              <a:ext cx="1275325" cy="1582182"/>
            </a:xfrm>
            <a:prstGeom prst="straightConnector1">
              <a:avLst/>
            </a:prstGeom>
            <a:ln w="50800">
              <a:tailEnd type="arrow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>
            <a:xfrm>
              <a:off x="3401511" y="304800"/>
              <a:ext cx="1371600" cy="914400"/>
            </a:xfrm>
            <a:prstGeom prst="ellipse">
              <a:avLst/>
            </a:prstGeom>
            <a:solidFill>
              <a:srgbClr val="C6401D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b="1" dirty="0">
                  <a:solidFill>
                    <a:schemeClr val="bg1"/>
                  </a:solidFill>
                </a:rPr>
                <a:t>CWSS</a:t>
              </a:r>
            </a:p>
            <a:p>
              <a:pPr algn="ctr"/>
              <a:r>
                <a:rPr lang="en-US" sz="1500" b="1" dirty="0">
                  <a:solidFill>
                    <a:schemeClr val="bg1"/>
                  </a:solidFill>
                </a:rPr>
                <a:t>Scoring Engine</a:t>
              </a:r>
            </a:p>
          </p:txBody>
        </p:sp>
        <p:cxnSp>
          <p:nvCxnSpPr>
            <p:cNvPr id="18" name="Straight Arrow Connector 17"/>
            <p:cNvCxnSpPr>
              <a:stCxn id="14" idx="1"/>
              <a:endCxn id="17" idx="6"/>
            </p:cNvCxnSpPr>
            <p:nvPr/>
          </p:nvCxnSpPr>
          <p:spPr>
            <a:xfrm flipH="1" flipV="1">
              <a:off x="4773111" y="762000"/>
              <a:ext cx="1805740" cy="73141"/>
            </a:xfrm>
            <a:prstGeom prst="straightConnector1">
              <a:avLst/>
            </a:prstGeom>
            <a:ln w="50800">
              <a:tailEnd type="arrow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2057400" y="1012941"/>
          <a:ext cx="2209800" cy="563880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02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CWSS </a:t>
                      </a:r>
                    </a:p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Score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</a:t>
                      </a:r>
                      <a:endParaRPr lang="en-US" sz="15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 fontAlgn="b"/>
                      <a:endParaRPr lang="en-US" sz="11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97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CWE-79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CWE-78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CWE-22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CWE-434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CWE-798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93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CWE-120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93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CWE-250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CWE-770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CWE-829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CWE-190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CWE-494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chemeClr val="bg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CWE-134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CWE-772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CWE-476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71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CWE-131</a:t>
                      </a: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2630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700" b="1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…</a:t>
                      </a:r>
                    </a:p>
                    <a:p>
                      <a:pPr algn="ctr" fontAlgn="b"/>
                      <a:endParaRPr lang="en-US" sz="800" b="1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tx1">
                        <a:alpha val="3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1905000" y="5029200"/>
            <a:ext cx="2819400" cy="0"/>
          </a:xfrm>
          <a:prstGeom prst="line">
            <a:avLst/>
          </a:prstGeom>
          <a:ln w="63500">
            <a:solidFill>
              <a:srgbClr val="CC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267200" y="5029201"/>
            <a:ext cx="1752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User-defined cutoff</a:t>
            </a:r>
          </a:p>
        </p:txBody>
      </p:sp>
      <p:sp>
        <p:nvSpPr>
          <p:cNvPr id="23" name="Left Brace 22"/>
          <p:cNvSpPr/>
          <p:nvPr/>
        </p:nvSpPr>
        <p:spPr>
          <a:xfrm flipH="1">
            <a:off x="4495800" y="1600200"/>
            <a:ext cx="457200" cy="3429000"/>
          </a:xfrm>
          <a:prstGeom prst="leftBrace">
            <a:avLst>
              <a:gd name="adj1" fmla="val 8333"/>
              <a:gd name="adj2" fmla="val 49357"/>
            </a:avLst>
          </a:prstGeom>
          <a:ln w="50800"/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467600" y="3276600"/>
            <a:ext cx="2082800" cy="1905000"/>
          </a:xfrm>
          <a:prstGeom prst="ellipse">
            <a:avLst/>
          </a:prstGeom>
          <a:solidFill>
            <a:srgbClr val="C6401D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Most Important Weaknesses</a:t>
            </a:r>
          </a:p>
        </p:txBody>
      </p:sp>
      <p:cxnSp>
        <p:nvCxnSpPr>
          <p:cNvPr id="25" name="Straight Arrow Connector 24"/>
          <p:cNvCxnSpPr>
            <a:stCxn id="23" idx="1"/>
            <a:endCxn id="24" idx="2"/>
          </p:cNvCxnSpPr>
          <p:nvPr/>
        </p:nvCxnSpPr>
        <p:spPr>
          <a:xfrm>
            <a:off x="4953000" y="3292652"/>
            <a:ext cx="2514600" cy="936448"/>
          </a:xfrm>
          <a:prstGeom prst="straightConnector1">
            <a:avLst/>
          </a:prstGeom>
          <a:ln w="50800"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ilm">
            <a:extLst>
              <a:ext uri="{FF2B5EF4-FFF2-40B4-BE49-F238E27FC236}">
                <a16:creationId xmlns:a16="http://schemas.microsoft.com/office/drawing/2014/main" id="{66669C32-274A-4D40-8B9C-54D599C267E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  <p:bldP spid="23" grpId="0" animBg="1"/>
      <p:bldP spid="24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-REC-X.1525-201504-I!!PDF-E (dragged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243" y="98177"/>
            <a:ext cx="3543411" cy="44030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 flipH="1" flipV="1">
            <a:off x="4841056" y="2561160"/>
            <a:ext cx="873944" cy="810059"/>
          </a:xfrm>
          <a:prstGeom prst="line">
            <a:avLst/>
          </a:prstGeom>
          <a:ln w="152400" cmpd="sng"/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5715001" y="3371217"/>
            <a:ext cx="2168015" cy="2259931"/>
          </a:xfrm>
          <a:prstGeom prst="line">
            <a:avLst/>
          </a:prstGeom>
          <a:ln w="152400" cmpd="sng"/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110559" y="3371219"/>
            <a:ext cx="1604443" cy="877824"/>
          </a:xfrm>
          <a:prstGeom prst="line">
            <a:avLst/>
          </a:prstGeom>
          <a:ln w="152400" cmpd="sng"/>
          <a:effectLst>
            <a:glow rad="127000">
              <a:schemeClr val="bg1"/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7401" y="-84666"/>
            <a:ext cx="7883015" cy="1013884"/>
          </a:xfrm>
        </p:spPr>
        <p:txBody>
          <a:bodyPr>
            <a:noAutofit/>
          </a:bodyPr>
          <a:lstStyle/>
          <a:p>
            <a:pPr>
              <a:lnSpc>
                <a:spcPct val="85000"/>
              </a:lnSpc>
            </a:pPr>
            <a:r>
              <a:rPr lang="en-US" sz="2800" b="1" dirty="0">
                <a:solidFill>
                  <a:schemeClr val="bg1"/>
                </a:solidFill>
              </a:rPr>
              <a:t>Common Weakness Scoring System</a:t>
            </a:r>
            <a:r>
              <a:rPr lang="en-US" sz="2800" b="1" dirty="0">
                <a:solidFill>
                  <a:schemeClr val="bg1"/>
                </a:solidFill>
                <a:sym typeface="Wingdings"/>
              </a:rPr>
              <a:t> (5 Sep 2014)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11409" y="798763"/>
            <a:ext cx="3121267" cy="1781384"/>
            <a:chOff x="876927" y="1447800"/>
            <a:chExt cx="2247273" cy="1781383"/>
          </a:xfrm>
        </p:grpSpPr>
        <p:sp>
          <p:nvSpPr>
            <p:cNvPr id="5" name="TextBox 4"/>
            <p:cNvSpPr txBox="1"/>
            <p:nvPr/>
          </p:nvSpPr>
          <p:spPr>
            <a:xfrm>
              <a:off x="876927" y="1828801"/>
              <a:ext cx="2247273" cy="140038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22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Technical Impact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Acquired Privilege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Acquired Privilege Layer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Internal Control Effectiveness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Finding Confidence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6502" y="1447800"/>
              <a:ext cx="1465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/>
                </a:rPr>
                <a:t>Base Finding Group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811410" y="2883021"/>
            <a:ext cx="2667721" cy="2107526"/>
            <a:chOff x="5059689" y="1383268"/>
            <a:chExt cx="2667721" cy="2107526"/>
          </a:xfrm>
        </p:grpSpPr>
        <p:sp>
          <p:nvSpPr>
            <p:cNvPr id="8" name="TextBox 7"/>
            <p:cNvSpPr txBox="1"/>
            <p:nvPr/>
          </p:nvSpPr>
          <p:spPr>
            <a:xfrm>
              <a:off x="5059689" y="1828801"/>
              <a:ext cx="2667721" cy="166199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22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Required Privilege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Required Privilege Layer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Access Vector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Authentication Strength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Level of Interaction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srgbClr val="000000"/>
                  </a:solidFill>
                  <a:latin typeface="Calibri"/>
                </a:rPr>
                <a:t>Deployment Scope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70300" y="1383268"/>
              <a:ext cx="2205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/>
                </a:rPr>
                <a:t>Attack Surface Group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59672" y="4643295"/>
            <a:ext cx="3118425" cy="1857583"/>
            <a:chOff x="3275113" y="3581400"/>
            <a:chExt cx="3118425" cy="1857583"/>
          </a:xfrm>
        </p:grpSpPr>
        <p:sp>
          <p:nvSpPr>
            <p:cNvPr id="11" name="TextBox 10"/>
            <p:cNvSpPr txBox="1"/>
            <p:nvPr/>
          </p:nvSpPr>
          <p:spPr>
            <a:xfrm>
              <a:off x="3275113" y="4038600"/>
              <a:ext cx="3118425" cy="140038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22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prstClr val="black"/>
                  </a:solidFill>
                  <a:latin typeface="Calibri"/>
                </a:rPr>
                <a:t>Business Impact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prstClr val="black"/>
                  </a:solidFill>
                  <a:latin typeface="Calibri"/>
                </a:rPr>
                <a:t>Likelihood of Discovery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prstClr val="black"/>
                  </a:solidFill>
                  <a:latin typeface="Calibri"/>
                </a:rPr>
                <a:t>Likelihood of Exploit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prstClr val="black"/>
                  </a:solidFill>
                  <a:latin typeface="Calibri"/>
                </a:rPr>
                <a:t>External Control Effectiveness</a:t>
              </a:r>
            </a:p>
            <a:p>
              <a:pPr marL="119060" indent="-119060">
                <a:buFont typeface="Arial" charset="0"/>
                <a:buChar char="•"/>
              </a:pPr>
              <a:r>
                <a:rPr lang="en-US" sz="1700" dirty="0">
                  <a:solidFill>
                    <a:prstClr val="black"/>
                  </a:solidFill>
                  <a:latin typeface="Calibri"/>
                </a:rPr>
                <a:t>Prevalence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75113" y="3581400"/>
              <a:ext cx="2229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alibri"/>
                </a:rPr>
                <a:t>Environmental Group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5066370" y="2705654"/>
            <a:ext cx="1297263" cy="1219911"/>
          </a:xfrm>
          <a:prstGeom prst="ellipse">
            <a:avLst/>
          </a:prstGeom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en-US" sz="24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CWSS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404404" y="2901103"/>
            <a:ext cx="2947659" cy="852031"/>
            <a:chOff x="5799131" y="3484446"/>
            <a:chExt cx="2947658" cy="852031"/>
          </a:xfrm>
        </p:grpSpPr>
        <p:sp>
          <p:nvSpPr>
            <p:cNvPr id="14" name="Rectangle 13"/>
            <p:cNvSpPr/>
            <p:nvPr/>
          </p:nvSpPr>
          <p:spPr>
            <a:xfrm>
              <a:off x="6051640" y="3484446"/>
              <a:ext cx="2613250" cy="852031"/>
            </a:xfrm>
            <a:prstGeom prst="rect">
              <a:avLst/>
            </a:prstGeom>
            <a:solidFill>
              <a:srgbClr val="FFFFFF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99131" y="3484446"/>
              <a:ext cx="2947658" cy="720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8500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005F9E"/>
                  </a:solidFill>
                  <a:latin typeface="Arial" pitchFamily="34" charset="0"/>
                  <a:ea typeface="Verdana" pitchFamily="34" charset="0"/>
                  <a:cs typeface="Arial" pitchFamily="34" charset="0"/>
                  <a:sym typeface="Wingdings"/>
                </a:rPr>
                <a:t>ITU-T X.1525</a:t>
              </a:r>
            </a:p>
            <a:p>
              <a:pPr algn="ctr" defTabSz="914377">
                <a:lnSpc>
                  <a:spcPct val="8500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005F9E"/>
                  </a:solidFill>
                  <a:latin typeface="Arial" pitchFamily="34" charset="0"/>
                  <a:ea typeface="Verdana" pitchFamily="34" charset="0"/>
                  <a:cs typeface="Arial" pitchFamily="34" charset="0"/>
                  <a:sym typeface="Wingdings"/>
                </a:rPr>
                <a:t>(Mar 2015)</a:t>
              </a:r>
              <a:endParaRPr lang="en-US" sz="2400" b="1" dirty="0">
                <a:solidFill>
                  <a:srgbClr val="005F9E"/>
                </a:solidFill>
                <a:latin typeface="Arial" pitchFamily="34" charset="0"/>
                <a:ea typeface="Verdana" pitchFamily="34" charset="0"/>
                <a:cs typeface="Arial" pitchFamily="34" charset="0"/>
              </a:endParaRPr>
            </a:p>
          </p:txBody>
        </p:sp>
      </p:grpSp>
      <p:sp>
        <p:nvSpPr>
          <p:cNvPr id="27" name="Rounded Rectangular Callout 26"/>
          <p:cNvSpPr/>
          <p:nvPr/>
        </p:nvSpPr>
        <p:spPr>
          <a:xfrm>
            <a:off x="1524000" y="5500409"/>
            <a:ext cx="5210469" cy="952532"/>
          </a:xfrm>
          <a:prstGeom prst="wedgeRoundRectCallout">
            <a:avLst>
              <a:gd name="adj1" fmla="val 69800"/>
              <a:gd name="adj2" fmla="val -66131"/>
              <a:gd name="adj3" fmla="val 16667"/>
            </a:avLst>
          </a:prstGeom>
          <a:solidFill>
            <a:srgbClr val="FFADA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fontAlgn="base">
              <a:lnSpc>
                <a:spcPct val="85000"/>
              </a:lnSpc>
              <a:buSzPct val="100000"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Common Weakness Risk Analysis Framework (CWRAF)</a:t>
            </a:r>
          </a:p>
          <a:p>
            <a:pPr marL="282568" indent="-282568" defTabSz="914377" fontAlgn="base">
              <a:lnSpc>
                <a:spcPct val="85000"/>
              </a:lnSpc>
              <a:buSzPct val="100000"/>
              <a:buFont typeface="+mj-lt"/>
              <a:buAutoNum type="arabicPeriod"/>
              <a:defRPr/>
            </a:pPr>
            <a:endParaRPr lang="en-US" sz="1400" b="1" kern="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68270" indent="-168270" defTabSz="914377" fontAlgn="base">
              <a:lnSpc>
                <a:spcPct val="85000"/>
              </a:lnSpc>
              <a:buSzPct val="100000"/>
              <a:buFont typeface="Arial"/>
              <a:buChar char="•"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Vignettes</a:t>
            </a:r>
          </a:p>
          <a:p>
            <a:pPr marL="168270" indent="-168270" defTabSz="914377" fontAlgn="base">
              <a:lnSpc>
                <a:spcPct val="85000"/>
              </a:lnSpc>
              <a:buSzPct val="100000"/>
              <a:buFont typeface="Arial"/>
              <a:buChar char="•"/>
              <a:defRPr/>
            </a:pPr>
            <a:r>
              <a:rPr lang="en-US" sz="1400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Technical Impact Scorecard</a:t>
            </a:r>
          </a:p>
        </p:txBody>
      </p:sp>
      <p:sp>
        <p:nvSpPr>
          <p:cNvPr id="23" name="Film">
            <a:extLst>
              <a:ext uri="{FF2B5EF4-FFF2-40B4-BE49-F238E27FC236}">
                <a16:creationId xmlns:a16="http://schemas.microsoft.com/office/drawing/2014/main" id="{85A5CD67-0C6C-3E4E-A17B-864E6DF2590E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04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7923" y="668734"/>
            <a:ext cx="1420724" cy="77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1"/>
            </a:glow>
          </a:effectLst>
        </p:spPr>
      </p:pic>
      <p:pic>
        <p:nvPicPr>
          <p:cNvPr id="27" name="Picture 26" descr="cve.eps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27116"/>
          <a:stretch/>
        </p:blipFill>
        <p:spPr>
          <a:xfrm>
            <a:off x="3847401" y="965025"/>
            <a:ext cx="1296680" cy="60598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790" y="1036683"/>
            <a:ext cx="1643264" cy="24364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537260" y="1694314"/>
            <a:ext cx="151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2011 &amp; 2014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55017" y="1550465"/>
            <a:ext cx="1513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2011 &amp; 2016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73684" y="79733"/>
            <a:ext cx="6005490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733" b="1" dirty="0">
                <a:solidFill>
                  <a:schemeClr val="bg1"/>
                </a:solidFill>
              </a:rPr>
              <a:t>Uptake in Standards Bodies...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607BC5-D0C5-C34A-9BB3-111FFD5D9B82}"/>
              </a:ext>
            </a:extLst>
          </p:cNvPr>
          <p:cNvGrpSpPr/>
          <p:nvPr/>
        </p:nvGrpSpPr>
        <p:grpSpPr>
          <a:xfrm>
            <a:off x="696973" y="941969"/>
            <a:ext cx="6549120" cy="2621217"/>
            <a:chOff x="290279" y="1181896"/>
            <a:chExt cx="11356796" cy="491071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0593" y="1367888"/>
              <a:ext cx="2939649" cy="45474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50800" dir="2700000" algn="ctr" rotWithShape="0">
                <a:schemeClr val="tx1">
                  <a:alpha val="40000"/>
                </a:schemeClr>
              </a:outerShdw>
            </a:effectLst>
          </p:spPr>
        </p:pic>
        <p:grpSp>
          <p:nvGrpSpPr>
            <p:cNvPr id="22" name="Group 21"/>
            <p:cNvGrpSpPr/>
            <p:nvPr/>
          </p:nvGrpSpPr>
          <p:grpSpPr>
            <a:xfrm>
              <a:off x="406603" y="1181896"/>
              <a:ext cx="1493276" cy="2120569"/>
              <a:chOff x="4431286" y="1521212"/>
              <a:chExt cx="1664714" cy="2364988"/>
            </a:xfrm>
          </p:grpSpPr>
          <p:pic>
            <p:nvPicPr>
              <p:cNvPr id="7" name="Picture 6" descr="T-REC-X.1520-201104-S!!PDF-S (dragged).pdf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1286" y="1530415"/>
                <a:ext cx="1664714" cy="235578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710356" y="1521212"/>
                <a:ext cx="1281318" cy="564999"/>
              </a:xfrm>
              <a:prstGeom prst="rect">
                <a:avLst/>
              </a:prstGeom>
              <a:noFill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1"/>
                  </a:spcAft>
                </a:pPr>
                <a:r>
                  <a:rPr lang="en-US" sz="1400" cap="small" dirty="0">
                    <a:ea typeface="Verdana" pitchFamily="34" charset="0"/>
                    <a:cs typeface="Verdana" pitchFamily="34" charset="0"/>
                  </a:rPr>
                  <a:t>Spanish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960655" y="1918895"/>
              <a:ext cx="1493276" cy="2112317"/>
              <a:chOff x="4288303" y="2749615"/>
              <a:chExt cx="1664714" cy="2355785"/>
            </a:xfrm>
          </p:grpSpPr>
          <p:pic>
            <p:nvPicPr>
              <p:cNvPr id="11" name="Picture 10" descr="T-REC-X.1520-201104-S!!PDF-F (dragged).pdf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88303" y="2749615"/>
                <a:ext cx="1664714" cy="235578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4542151" y="2823546"/>
                <a:ext cx="1238961" cy="564999"/>
              </a:xfrm>
              <a:prstGeom prst="rect">
                <a:avLst/>
              </a:prstGeom>
              <a:noFill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1"/>
                  </a:spcAft>
                </a:pPr>
                <a:r>
                  <a:rPr lang="en-US" sz="1400" cap="small" dirty="0">
                    <a:ea typeface="Verdana" pitchFamily="34" charset="0"/>
                    <a:cs typeface="Verdana" pitchFamily="34" charset="0"/>
                  </a:rPr>
                  <a:t>French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90279" y="3430479"/>
              <a:ext cx="1493276" cy="2166187"/>
              <a:chOff x="4431286" y="4130921"/>
              <a:chExt cx="1664714" cy="2415864"/>
            </a:xfrm>
          </p:grpSpPr>
          <p:pic>
            <p:nvPicPr>
              <p:cNvPr id="9" name="Picture 8" descr="T-REC-X.1520-201104-S!!PDF-R (dragged).pdf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31286" y="4191000"/>
                <a:ext cx="1664714" cy="235578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4686440" y="4130921"/>
                <a:ext cx="1318381" cy="564999"/>
              </a:xfrm>
              <a:prstGeom prst="rect">
                <a:avLst/>
              </a:prstGeom>
              <a:noFill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1"/>
                  </a:spcAft>
                </a:pPr>
                <a:r>
                  <a:rPr lang="en-US" sz="1400" cap="small" dirty="0">
                    <a:ea typeface="Verdana" pitchFamily="34" charset="0"/>
                    <a:cs typeface="Verdana" pitchFamily="34" charset="0"/>
                  </a:rPr>
                  <a:t>Russian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041857" y="3980291"/>
              <a:ext cx="1493274" cy="2112317"/>
              <a:chOff x="5983385" y="4292049"/>
              <a:chExt cx="1664714" cy="2355785"/>
            </a:xfrm>
          </p:grpSpPr>
          <p:pic>
            <p:nvPicPr>
              <p:cNvPr id="10" name="Picture 9" descr="T-REC-X.1520-201104-S!!PDF-C (dragged).pdf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83385" y="4292049"/>
                <a:ext cx="1664714" cy="235578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177431" y="5710856"/>
                <a:ext cx="1295202" cy="564999"/>
              </a:xfrm>
              <a:prstGeom prst="rect">
                <a:avLst/>
              </a:prstGeom>
              <a:noFill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1"/>
                  </a:spcAft>
                </a:pPr>
                <a:r>
                  <a:rPr lang="en-US" sz="1400" cap="small" dirty="0">
                    <a:ea typeface="Verdana" pitchFamily="34" charset="0"/>
                    <a:cs typeface="Verdana" pitchFamily="34" charset="0"/>
                  </a:rPr>
                  <a:t>Chinese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235201" y="3592527"/>
              <a:ext cx="1493276" cy="2112317"/>
              <a:chOff x="7479286" y="4095209"/>
              <a:chExt cx="1664714" cy="2355785"/>
            </a:xfrm>
          </p:grpSpPr>
          <p:pic>
            <p:nvPicPr>
              <p:cNvPr id="8" name="Picture 7" descr="T-REC-X.1520-201104-S!!PDF-A (dragged).pdf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79286" y="4095209"/>
                <a:ext cx="1664714" cy="2355785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7573718" y="5632770"/>
                <a:ext cx="1180131" cy="564999"/>
              </a:xfrm>
              <a:prstGeom prst="rect">
                <a:avLst/>
              </a:prstGeom>
              <a:noFill/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1"/>
                  </a:spcAft>
                </a:pPr>
                <a:r>
                  <a:rPr lang="en-US" sz="1400" cap="small" dirty="0">
                    <a:ea typeface="Verdana" pitchFamily="34" charset="0"/>
                    <a:cs typeface="Verdana" pitchFamily="34" charset="0"/>
                  </a:rPr>
                  <a:t>Arabic</a:t>
                </a:r>
              </a:p>
            </p:txBody>
          </p:sp>
        </p:grpSp>
        <p:pic>
          <p:nvPicPr>
            <p:cNvPr id="31" name="Picture 30" descr="ISO_IEC_FDIS_29147_(E) (dragged).pdf"/>
            <p:cNvPicPr>
              <a:picLocks noChangeAspect="1"/>
            </p:cNvPicPr>
            <p:nvPr/>
          </p:nvPicPr>
          <p:blipFill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4692" y="1384571"/>
              <a:ext cx="2638492" cy="373379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 descr="ISO_IEC_FDIS_29147_(E) (dragged) 1.pdf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5850" y="2496453"/>
              <a:ext cx="2541225" cy="359615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3" name="TextBox 32"/>
          <p:cNvSpPr txBox="1"/>
          <p:nvPr/>
        </p:nvSpPr>
        <p:spPr>
          <a:xfrm>
            <a:off x="4988568" y="317499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2014</a:t>
            </a:r>
          </a:p>
        </p:txBody>
      </p:sp>
      <p:pic>
        <p:nvPicPr>
          <p:cNvPr id="30" name="Picture 29" descr="20110625_cwss.gif">
            <a:extLst>
              <a:ext uri="{FF2B5EF4-FFF2-40B4-BE49-F238E27FC236}">
                <a16:creationId xmlns:a16="http://schemas.microsoft.com/office/drawing/2014/main" id="{6C2CFF0C-53F4-D44D-8D96-1F4E0951F61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1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087" y="4048830"/>
            <a:ext cx="1349551" cy="3843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4" name="Picture 13" descr="capec_logo">
            <a:extLst>
              <a:ext uri="{FF2B5EF4-FFF2-40B4-BE49-F238E27FC236}">
                <a16:creationId xmlns:a16="http://schemas.microsoft.com/office/drawing/2014/main" id="{38315174-A2C3-0C4D-800F-5B747E409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5411" y="3982378"/>
            <a:ext cx="1736473" cy="60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1"/>
            </a:glow>
          </a:effectLst>
        </p:spPr>
      </p:pic>
      <p:pic>
        <p:nvPicPr>
          <p:cNvPr id="35" name="Picture 5" descr="Picture 8 10-15-19">
            <a:extLst>
              <a:ext uri="{FF2B5EF4-FFF2-40B4-BE49-F238E27FC236}">
                <a16:creationId xmlns:a16="http://schemas.microsoft.com/office/drawing/2014/main" id="{416FD23C-B707-7644-81A2-CC21AFF0C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197" y="4048830"/>
            <a:ext cx="1171387" cy="461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27000">
              <a:schemeClr val="bg1"/>
            </a:glo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38292B7-3D93-E642-80BE-2D3A2F6CFBB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910" y="3962806"/>
            <a:ext cx="1590544" cy="2250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F9B461-F2CB-3D44-92ED-0E7A33248D8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4170" y="3982378"/>
            <a:ext cx="1576714" cy="22312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50800" dir="2700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38" name="Picture 37" descr="T-REC-X.1525-201504-I!!PDF-E (dragged).pdf">
            <a:extLst>
              <a:ext uri="{FF2B5EF4-FFF2-40B4-BE49-F238E27FC236}">
                <a16:creationId xmlns:a16="http://schemas.microsoft.com/office/drawing/2014/main" id="{2D367630-8734-B747-A201-A86549FE12E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9731" y="3962806"/>
            <a:ext cx="1592649" cy="22508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9BD7583C-292E-D740-AD30-CAEE46A71ADB}"/>
              </a:ext>
            </a:extLst>
          </p:cNvPr>
          <p:cNvSpPr txBox="1"/>
          <p:nvPr/>
        </p:nvSpPr>
        <p:spPr>
          <a:xfrm>
            <a:off x="800942" y="459124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B39FE5-4F00-1B47-B2BF-D308844CC163}"/>
              </a:ext>
            </a:extLst>
          </p:cNvPr>
          <p:cNvSpPr txBox="1"/>
          <p:nvPr/>
        </p:nvSpPr>
        <p:spPr>
          <a:xfrm>
            <a:off x="4728868" y="459124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6332B7-8273-3248-8141-62FE60043DD5}"/>
              </a:ext>
            </a:extLst>
          </p:cNvPr>
          <p:cNvSpPr txBox="1"/>
          <p:nvPr/>
        </p:nvSpPr>
        <p:spPr>
          <a:xfrm>
            <a:off x="8223677" y="451059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9400113-6C45-E743-8415-7D5325522019}"/>
              </a:ext>
            </a:extLst>
          </p:cNvPr>
          <p:cNvSpPr txBox="1"/>
          <p:nvPr/>
        </p:nvSpPr>
        <p:spPr>
          <a:xfrm>
            <a:off x="5578381" y="1142042"/>
            <a:ext cx="606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ISO</a:t>
            </a:r>
          </a:p>
        </p:txBody>
      </p:sp>
    </p:spTree>
    <p:extLst>
      <p:ext uri="{BB962C8B-B14F-4D97-AF65-F5344CB8AC3E}">
        <p14:creationId xmlns:p14="http://schemas.microsoft.com/office/powerpoint/2010/main" val="3049535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6983"/>
            <a:ext cx="12192000" cy="4572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Critical Functions Migrated into Software &amp; Microelectronics (SW/HW)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64ECD7-9BAA-0641-B954-043918F524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876" y="571499"/>
            <a:ext cx="4606933" cy="6168175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36FB97-D75F-5649-A162-052B94BE2221}"/>
              </a:ext>
            </a:extLst>
          </p:cNvPr>
          <p:cNvGrpSpPr/>
          <p:nvPr/>
        </p:nvGrpSpPr>
        <p:grpSpPr>
          <a:xfrm>
            <a:off x="6096000" y="811907"/>
            <a:ext cx="6096000" cy="5339512"/>
            <a:chOff x="4572000" y="608930"/>
            <a:chExt cx="4572000" cy="40046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D4104B-9C68-414D-AEBE-D99F4E077697}"/>
                </a:ext>
              </a:extLst>
            </p:cNvPr>
            <p:cNvGrpSpPr/>
            <p:nvPr/>
          </p:nvGrpSpPr>
          <p:grpSpPr>
            <a:xfrm>
              <a:off x="4572000" y="608930"/>
              <a:ext cx="4405746" cy="4004634"/>
              <a:chOff x="5393968" y="342900"/>
              <a:chExt cx="3720440" cy="3316408"/>
            </a:xfrm>
          </p:grpSpPr>
          <p:pic>
            <p:nvPicPr>
              <p:cNvPr id="4" name="Picture 3" descr="http://www.njlike.com/uploads/allimg/120823/1_120823151138_1.gif">
                <a:extLst>
                  <a:ext uri="{FF2B5EF4-FFF2-40B4-BE49-F238E27FC236}">
                    <a16:creationId xmlns:a16="http://schemas.microsoft.com/office/drawing/2014/main" id="{ECE1D032-BE68-1A4C-8AE4-D8ACE98933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" r="63023"/>
              <a:stretch/>
            </p:blipFill>
            <p:spPr bwMode="auto">
              <a:xfrm>
                <a:off x="5393968" y="342900"/>
                <a:ext cx="1777153" cy="3316408"/>
              </a:xfrm>
              <a:prstGeom prst="rect">
                <a:avLst/>
              </a:prstGeom>
              <a:noFill/>
              <a:effectLst>
                <a:glow rad="1270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C751D9E-DAFA-604F-983F-DFC71FA19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42563" y="1138842"/>
                <a:ext cx="2571845" cy="2125237"/>
              </a:xfrm>
              <a:prstGeom prst="rect">
                <a:avLst/>
              </a:prstGeom>
              <a:effectLst>
                <a:glow rad="63500">
                  <a:schemeClr val="bg1"/>
                </a:glow>
              </a:effectLst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75C4E1A-C864-5849-9466-7A9C0807166D}"/>
                </a:ext>
              </a:extLst>
            </p:cNvPr>
            <p:cNvSpPr/>
            <p:nvPr/>
          </p:nvSpPr>
          <p:spPr>
            <a:xfrm>
              <a:off x="7242470" y="1570047"/>
              <a:ext cx="1588401" cy="39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238B14-8276-BA49-895F-31A4BBFCE647}"/>
                </a:ext>
              </a:extLst>
            </p:cNvPr>
            <p:cNvSpPr/>
            <p:nvPr/>
          </p:nvSpPr>
          <p:spPr>
            <a:xfrm>
              <a:off x="7444283" y="1806654"/>
              <a:ext cx="1588401" cy="3907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394264-ACD5-2242-8F5E-1EE2E82C0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00711" y="1323269"/>
              <a:ext cx="2043289" cy="9652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271808-7515-1F42-B4DF-C5E66F643C91}"/>
                </a:ext>
              </a:extLst>
            </p:cNvPr>
            <p:cNvSpPr txBox="1"/>
            <p:nvPr/>
          </p:nvSpPr>
          <p:spPr>
            <a:xfrm>
              <a:off x="7232898" y="1611290"/>
              <a:ext cx="1665360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>
                  <a:effectLst>
                    <a:glow rad="1270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Electric throttle</a:t>
              </a:r>
            </a:p>
            <a:p>
              <a:pPr algn="r"/>
              <a:r>
                <a:rPr lang="en-US" sz="2400" dirty="0">
                  <a:effectLst>
                    <a:glow rad="1270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valve control</a:t>
              </a:r>
            </a:p>
          </p:txBody>
        </p:sp>
      </p:grpSp>
      <p:sp>
        <p:nvSpPr>
          <p:cNvPr id="14" name="Film">
            <a:extLst>
              <a:ext uri="{FF2B5EF4-FFF2-40B4-BE49-F238E27FC236}">
                <a16:creationId xmlns:a16="http://schemas.microsoft.com/office/drawing/2014/main" id="{2306F96C-57C5-CF46-9347-141BF13F0C5F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3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789517"/>
          </a:xfrm>
        </p:spPr>
        <p:txBody>
          <a:bodyPr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CISQ Software Code </a:t>
            </a:r>
            <a:r>
              <a:rPr lang="en-US" sz="40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Quality Measures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12801" y="1295400"/>
            <a:ext cx="3973289" cy="39624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/>
          <a:lstStyle/>
          <a:p>
            <a:pPr algn="ctr">
              <a:tabLst>
                <a:tab pos="571486" algn="l"/>
              </a:tabLst>
              <a:defRPr/>
            </a:pPr>
            <a:r>
              <a:rPr lang="en-US" sz="2400" u="sng" dirty="0">
                <a:latin typeface="Arial Black" pitchFamily="34" charset="0"/>
                <a:cs typeface="Arial" charset="0"/>
              </a:rPr>
              <a:t>Objective</a:t>
            </a:r>
          </a:p>
          <a:p>
            <a:pPr marL="114297">
              <a:tabLst>
                <a:tab pos="571486" algn="l"/>
              </a:tabLst>
              <a:defRPr/>
            </a:pPr>
            <a:r>
              <a:rPr lang="en-US" sz="2400" dirty="0">
                <a:latin typeface="Arial" charset="0"/>
                <a:cs typeface="Arial" charset="0"/>
              </a:rPr>
              <a:t>Develop automated source code measures that predict the vulnerability of source code to external attack.  </a:t>
            </a:r>
            <a:r>
              <a:rPr lang="en-US" sz="2400" dirty="0"/>
              <a:t>Security m</a:t>
            </a:r>
            <a:r>
              <a:rPr lang="en-US" sz="2400" dirty="0">
                <a:latin typeface="Arial" charset="0"/>
                <a:cs typeface="Arial" charset="0"/>
              </a:rPr>
              <a:t>easure based on the Top 25 in the Common Weakness Enumeration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85132" y="789937"/>
            <a:ext cx="4345549" cy="55962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5393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486400" y="787400"/>
            <a:ext cx="4648200" cy="5301653"/>
            <a:chOff x="3962400" y="941984"/>
            <a:chExt cx="4648200" cy="5301653"/>
          </a:xfrm>
        </p:grpSpPr>
        <p:sp>
          <p:nvSpPr>
            <p:cNvPr id="19" name="Notched Right Arrow 18"/>
            <p:cNvSpPr/>
            <p:nvPr/>
          </p:nvSpPr>
          <p:spPr>
            <a:xfrm>
              <a:off x="3962400" y="5486400"/>
              <a:ext cx="1371600" cy="609600"/>
            </a:xfrm>
            <a:prstGeom prst="notchedRightArrow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Notched Right Arrow 14"/>
            <p:cNvSpPr/>
            <p:nvPr/>
          </p:nvSpPr>
          <p:spPr>
            <a:xfrm>
              <a:off x="3962400" y="4267200"/>
              <a:ext cx="1371600" cy="609600"/>
            </a:xfrm>
            <a:prstGeom prst="notchedRightArrow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Notched Right Arrow 10"/>
            <p:cNvSpPr/>
            <p:nvPr/>
          </p:nvSpPr>
          <p:spPr>
            <a:xfrm>
              <a:off x="3962400" y="3048000"/>
              <a:ext cx="1371600" cy="609600"/>
            </a:xfrm>
            <a:prstGeom prst="notchedRightArrow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Notched Right Arrow 6"/>
            <p:cNvSpPr/>
            <p:nvPr/>
          </p:nvSpPr>
          <p:spPr>
            <a:xfrm>
              <a:off x="3962400" y="1828800"/>
              <a:ext cx="1371600" cy="609600"/>
            </a:xfrm>
            <a:prstGeom prst="notchedRightArrow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 bwMode="auto">
            <a:xfrm>
              <a:off x="5334001" y="941984"/>
              <a:ext cx="3048000" cy="627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vert="horz" wrap="square" lIns="0" tIns="0" rIns="0" bIns="0" numCol="1" rtlCol="0" anchor="b" anchorCtr="0" compatLnSpc="1">
              <a:prstTxWarp prst="textNoShape">
                <a:avLst/>
              </a:prstTxWarp>
              <a:spAutoFit/>
            </a:bodyPr>
            <a:lstStyle/>
            <a:p>
              <a:pPr algn="ctr" eaLnBrk="0" hangingPunct="0">
                <a:lnSpc>
                  <a:spcPct val="85000"/>
                </a:lnSpc>
                <a:spcBef>
                  <a:spcPct val="20000"/>
                </a:spcBef>
                <a:buClr>
                  <a:srgbClr val="4E728F"/>
                </a:buClr>
                <a:buSzPct val="90000"/>
              </a:pPr>
              <a:r>
                <a:rPr lang="en-US" sz="1600" b="1" kern="0" dirty="0">
                  <a:solidFill>
                    <a:schemeClr val="bg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Example architectural and coding violations composing the CISQ measures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4000" y="1676400"/>
              <a:ext cx="3276600" cy="9096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0041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SQL injection</a:t>
              </a:r>
            </a:p>
            <a:p>
              <a:pPr marL="400041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Cross-site scripting</a:t>
              </a:r>
            </a:p>
            <a:p>
              <a:pPr marL="400041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Buffer overflow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334000" y="2895600"/>
              <a:ext cx="3276600" cy="9096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3215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Empty exception block</a:t>
              </a:r>
            </a:p>
            <a:p>
              <a:pPr marL="403215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Unreleased resources</a:t>
              </a:r>
            </a:p>
            <a:p>
              <a:pPr marL="403215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Circular dependency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334000" y="4114800"/>
              <a:ext cx="3276600" cy="9096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3215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Expensive loop operation</a:t>
              </a:r>
            </a:p>
            <a:p>
              <a:pPr marL="403215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Un-indexed data access</a:t>
              </a:r>
            </a:p>
            <a:p>
              <a:pPr marL="403215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Unreleased memory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33999" y="5334000"/>
              <a:ext cx="3276601" cy="90963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03215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Excessive coupling</a:t>
              </a:r>
            </a:p>
            <a:p>
              <a:pPr marL="403215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Dead code</a:t>
              </a:r>
            </a:p>
            <a:p>
              <a:pPr marL="403215" indent="-285744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Hard-coded literals</a:t>
              </a:r>
            </a:p>
          </p:txBody>
        </p:sp>
      </p:grpSp>
      <p:sp>
        <p:nvSpPr>
          <p:cNvPr id="3" name="TextBox 2"/>
          <p:cNvSpPr txBox="1"/>
          <p:nvPr/>
        </p:nvSpPr>
        <p:spPr bwMode="auto">
          <a:xfrm>
            <a:off x="1727200" y="933525"/>
            <a:ext cx="4038600" cy="20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  <a:spAutoFit/>
          </a:bodyPr>
          <a:lstStyle/>
          <a:p>
            <a:pPr algn="ctr" defTabSz="914377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>
                <a:srgbClr val="4E728F"/>
              </a:buClr>
              <a:buSzPct val="90000"/>
            </a:pPr>
            <a:r>
              <a:rPr lang="en-US" sz="1600" b="1" kern="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CISQ Quality Characteristic Measures </a:t>
            </a:r>
          </a:p>
        </p:txBody>
      </p:sp>
      <p:sp>
        <p:nvSpPr>
          <p:cNvPr id="5" name="Rectangle 4"/>
          <p:cNvSpPr/>
          <p:nvPr/>
        </p:nvSpPr>
        <p:spPr>
          <a:xfrm flipH="1">
            <a:off x="1727200" y="1521816"/>
            <a:ext cx="2133600" cy="90963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</p:txBody>
      </p:sp>
      <p:sp>
        <p:nvSpPr>
          <p:cNvPr id="6" name="Rectangle 5"/>
          <p:cNvSpPr/>
          <p:nvPr/>
        </p:nvSpPr>
        <p:spPr>
          <a:xfrm flipH="1">
            <a:off x="3759200" y="1521816"/>
            <a:ext cx="2032000" cy="909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297"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violations</a:t>
            </a:r>
          </a:p>
          <a:p>
            <a:pPr marL="114297"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(Top 25 CWEs)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1727200" y="2741016"/>
            <a:ext cx="2133600" cy="90963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Reliability</a:t>
            </a:r>
          </a:p>
        </p:txBody>
      </p:sp>
      <p:sp>
        <p:nvSpPr>
          <p:cNvPr id="10" name="Rectangle 9"/>
          <p:cNvSpPr/>
          <p:nvPr/>
        </p:nvSpPr>
        <p:spPr>
          <a:xfrm flipH="1">
            <a:off x="3759200" y="2741016"/>
            <a:ext cx="2032000" cy="909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297"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violations</a:t>
            </a:r>
          </a:p>
        </p:txBody>
      </p:sp>
      <p:sp>
        <p:nvSpPr>
          <p:cNvPr id="13" name="Rectangle 12"/>
          <p:cNvSpPr/>
          <p:nvPr/>
        </p:nvSpPr>
        <p:spPr>
          <a:xfrm flipH="1">
            <a:off x="1727200" y="3960216"/>
            <a:ext cx="2133600" cy="90963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Performance Efficiency</a:t>
            </a:r>
          </a:p>
        </p:txBody>
      </p:sp>
      <p:sp>
        <p:nvSpPr>
          <p:cNvPr id="14" name="Rectangle 13"/>
          <p:cNvSpPr/>
          <p:nvPr/>
        </p:nvSpPr>
        <p:spPr>
          <a:xfrm flipH="1">
            <a:off x="3759200" y="3960216"/>
            <a:ext cx="2032000" cy="909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297"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violations</a:t>
            </a:r>
          </a:p>
        </p:txBody>
      </p:sp>
      <p:sp>
        <p:nvSpPr>
          <p:cNvPr id="17" name="Rectangle 16"/>
          <p:cNvSpPr/>
          <p:nvPr/>
        </p:nvSpPr>
        <p:spPr>
          <a:xfrm flipH="1">
            <a:off x="1727200" y="5179416"/>
            <a:ext cx="2133600" cy="90963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Maintainability</a:t>
            </a:r>
          </a:p>
        </p:txBody>
      </p:sp>
      <p:sp>
        <p:nvSpPr>
          <p:cNvPr id="18" name="Rectangle 17"/>
          <p:cNvSpPr/>
          <p:nvPr/>
        </p:nvSpPr>
        <p:spPr>
          <a:xfrm flipH="1">
            <a:off x="3759200" y="5181600"/>
            <a:ext cx="2032000" cy="909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297"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violations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 idx="4294967295"/>
          </p:nvPr>
        </p:nvSpPr>
        <p:spPr>
          <a:xfrm>
            <a:off x="0" y="137584"/>
            <a:ext cx="10600267" cy="480483"/>
          </a:xfrm>
        </p:spPr>
        <p:txBody>
          <a:bodyPr>
            <a:noAutofit/>
          </a:bodyPr>
          <a:lstStyle/>
          <a:p>
            <a:pPr rtl="0" fontAlgn="base"/>
            <a:r>
              <a:rPr lang="en-US" sz="42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charset="0"/>
                <a:ea typeface="Tahoma" charset="0"/>
                <a:cs typeface="Tahoma" charset="0"/>
              </a:rPr>
              <a:t>Content of CISQ Measures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charset="0"/>
              <a:ea typeface="Tahoma" charset="0"/>
              <a:cs typeface="Tahoma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927510" y="6283109"/>
            <a:ext cx="5745201" cy="348811"/>
            <a:chOff x="6013755" y="6274321"/>
            <a:chExt cx="5745200" cy="348813"/>
          </a:xfrm>
        </p:grpSpPr>
        <p:sp>
          <p:nvSpPr>
            <p:cNvPr id="31" name="Rectangle 30"/>
            <p:cNvSpPr/>
            <p:nvPr/>
          </p:nvSpPr>
          <p:spPr>
            <a:xfrm>
              <a:off x="6013755" y="6274321"/>
              <a:ext cx="5745200" cy="3181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67" dirty="0">
                  <a:solidFill>
                    <a:schemeClr val="bg1"/>
                  </a:solidFill>
                </a:rPr>
                <a:t>Courtesy of Dr. Bill Curtis – Copyright                    2018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5666" y="6373479"/>
              <a:ext cx="601777" cy="249655"/>
            </a:xfrm>
            <a:prstGeom prst="rect">
              <a:avLst/>
            </a:prstGeom>
            <a:solidFill>
              <a:schemeClr val="tx1"/>
            </a:solidFill>
          </p:spPr>
        </p:pic>
      </p:grpSp>
    </p:spTree>
    <p:extLst>
      <p:ext uri="{BB962C8B-B14F-4D97-AF65-F5344CB8AC3E}">
        <p14:creationId xmlns:p14="http://schemas.microsoft.com/office/powerpoint/2010/main" val="16614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892" y="782695"/>
            <a:ext cx="8427125" cy="3232727"/>
          </a:xfrm>
          <a:prstGeom prst="rect">
            <a:avLst/>
          </a:prstGeom>
          <a:ln>
            <a:noFill/>
          </a:ln>
          <a:effectLst>
            <a:glow rad="76200">
              <a:schemeClr val="bg1"/>
            </a:glow>
          </a:effectLst>
        </p:spPr>
      </p:pic>
      <p:sp>
        <p:nvSpPr>
          <p:cNvPr id="6" name="Rectangle 5"/>
          <p:cNvSpPr/>
          <p:nvPr/>
        </p:nvSpPr>
        <p:spPr>
          <a:xfrm rot="18646703">
            <a:off x="5571893" y="4747059"/>
            <a:ext cx="2692392" cy="5234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27000">
              <a:srgbClr val="4A8AFB">
                <a:alpha val="45000"/>
              </a:srgbClr>
            </a:glow>
          </a:effectLst>
        </p:spPr>
        <p:txBody>
          <a:bodyPr wrap="square">
            <a:spAutoFit/>
          </a:bodyPr>
          <a:lstStyle/>
          <a:p>
            <a:pPr algn="r"/>
            <a:r>
              <a:rPr lang="en-US" sz="1401" dirty="0"/>
              <a:t>OMG Automated Source Code Security Measure (ASCSM) </a:t>
            </a:r>
          </a:p>
        </p:txBody>
      </p:sp>
      <p:sp>
        <p:nvSpPr>
          <p:cNvPr id="7" name="Rectangle 6"/>
          <p:cNvSpPr/>
          <p:nvPr/>
        </p:nvSpPr>
        <p:spPr>
          <a:xfrm rot="18646703">
            <a:off x="2437832" y="4661943"/>
            <a:ext cx="2821269" cy="5234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401" dirty="0"/>
              <a:t>OMG Automated Source Code </a:t>
            </a:r>
            <a:br>
              <a:rPr lang="en-US" sz="1401" dirty="0"/>
            </a:br>
            <a:r>
              <a:rPr lang="en-US" sz="1401" dirty="0"/>
              <a:t>Reliability Measure (ASCRM)</a:t>
            </a:r>
          </a:p>
        </p:txBody>
      </p:sp>
      <p:sp>
        <p:nvSpPr>
          <p:cNvPr id="8" name="Rectangle 7"/>
          <p:cNvSpPr/>
          <p:nvPr/>
        </p:nvSpPr>
        <p:spPr>
          <a:xfrm rot="18646703">
            <a:off x="7631771" y="4763019"/>
            <a:ext cx="2896596" cy="5234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401" dirty="0"/>
              <a:t>OMG Automated Source Code </a:t>
            </a:r>
            <a:br>
              <a:rPr lang="en-US" sz="1401" dirty="0"/>
            </a:br>
            <a:r>
              <a:rPr lang="en-US" sz="1401" dirty="0"/>
              <a:t>Maintainability Measure (ASCMM)</a:t>
            </a:r>
          </a:p>
        </p:txBody>
      </p:sp>
      <p:sp>
        <p:nvSpPr>
          <p:cNvPr id="9" name="Rectangle 8"/>
          <p:cNvSpPr/>
          <p:nvPr/>
        </p:nvSpPr>
        <p:spPr>
          <a:xfrm rot="18646703">
            <a:off x="3634626" y="4791761"/>
            <a:ext cx="2599505" cy="7390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US" sz="1401" dirty="0"/>
              <a:t>OMG Automated Source Code Performance Efficiency Measure (ASCPEM)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36"/>
          <a:stretch/>
        </p:blipFill>
        <p:spPr>
          <a:xfrm rot="18853229">
            <a:off x="9105404" y="5101604"/>
            <a:ext cx="1062837" cy="366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36"/>
          <a:stretch/>
        </p:blipFill>
        <p:spPr>
          <a:xfrm rot="18784507">
            <a:off x="6924862" y="5094488"/>
            <a:ext cx="1021029" cy="352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36"/>
          <a:stretch/>
        </p:blipFill>
        <p:spPr>
          <a:xfrm rot="18784507">
            <a:off x="5020036" y="5171227"/>
            <a:ext cx="1042360" cy="359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36"/>
          <a:stretch/>
        </p:blipFill>
        <p:spPr>
          <a:xfrm rot="18727351">
            <a:off x="2662896" y="4655205"/>
            <a:ext cx="1114941" cy="384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69725" y="591297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22262" y="5906352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2015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4801" y="589972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2015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56889" y="591589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75" y="1201340"/>
            <a:ext cx="2308391" cy="2987329"/>
          </a:xfrm>
          <a:prstGeom prst="rect">
            <a:avLst/>
          </a:prstGeom>
          <a:solidFill>
            <a:schemeClr val="bg1"/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1852206" y="419892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2012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120713"/>
            <a:ext cx="12194803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CISQ/OMG and ISO Software Quality Standards (ISO/IEC 25010)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164185" y="4615544"/>
            <a:ext cx="2030619" cy="1558133"/>
            <a:chOff x="5470278" y="3302362"/>
            <a:chExt cx="2835866" cy="233646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0278" y="3302362"/>
              <a:ext cx="2835866" cy="2336468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6585565" y="3540243"/>
              <a:ext cx="620920" cy="415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200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CQE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23643" y="4106155"/>
              <a:ext cx="620920" cy="415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200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CQE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12669" y="4106155"/>
              <a:ext cx="620920" cy="4153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200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CQE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9932" y="4576587"/>
            <a:ext cx="1863003" cy="1365247"/>
            <a:chOff x="5266514" y="3305134"/>
            <a:chExt cx="3429533" cy="2825588"/>
          </a:xfrm>
          <a:effectLst>
            <a:glow rad="127000">
              <a:schemeClr val="bg1">
                <a:alpha val="49000"/>
              </a:schemeClr>
            </a:glow>
          </a:effectLst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6514" y="3305134"/>
              <a:ext cx="3429533" cy="2825588"/>
            </a:xfrm>
            <a:prstGeom prst="rect">
              <a:avLst/>
            </a:prstGeom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27" name="TextBox 26"/>
            <p:cNvSpPr txBox="1"/>
            <p:nvPr/>
          </p:nvSpPr>
          <p:spPr>
            <a:xfrm>
              <a:off x="6562075" y="3621839"/>
              <a:ext cx="823893" cy="530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067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CWE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71185" y="4239938"/>
              <a:ext cx="823893" cy="530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067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CWE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85348" y="4239938"/>
              <a:ext cx="823893" cy="530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1067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CWE</a:t>
              </a:r>
            </a:p>
          </p:txBody>
        </p:sp>
      </p:grpSp>
      <p:sp>
        <p:nvSpPr>
          <p:cNvPr id="30" name="Film">
            <a:extLst>
              <a:ext uri="{FF2B5EF4-FFF2-40B4-BE49-F238E27FC236}">
                <a16:creationId xmlns:a16="http://schemas.microsoft.com/office/drawing/2014/main" id="{D35AC3C2-1543-3C4C-B9A8-880398B53254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5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/>
      <p:bldP spid="15" grpId="0"/>
      <p:bldP spid="16" grpId="0"/>
      <p:bldP spid="17" grpId="0"/>
      <p:bldP spid="3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37" y="0"/>
            <a:ext cx="5499201" cy="59736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883" y="175847"/>
            <a:ext cx="5421532" cy="434300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10" name="Group 9"/>
          <p:cNvGrpSpPr/>
          <p:nvPr/>
        </p:nvGrpSpPr>
        <p:grpSpPr>
          <a:xfrm>
            <a:off x="4572000" y="4343400"/>
            <a:ext cx="7504245" cy="2218304"/>
            <a:chOff x="1616365" y="3846944"/>
            <a:chExt cx="6234542" cy="2526146"/>
          </a:xfrm>
        </p:grpSpPr>
        <p:sp>
          <p:nvSpPr>
            <p:cNvPr id="11" name="Oval 10"/>
            <p:cNvSpPr/>
            <p:nvPr/>
          </p:nvSpPr>
          <p:spPr>
            <a:xfrm>
              <a:off x="1997364" y="5276273"/>
              <a:ext cx="1824183" cy="912092"/>
            </a:xfrm>
            <a:prstGeom prst="ellipse">
              <a:avLst/>
            </a:prstGeom>
            <a:solidFill>
              <a:srgbClr val="000000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133" b="1" dirty="0">
                  <a:solidFill>
                    <a:schemeClr val="bg1"/>
                  </a:solidFill>
                </a:rPr>
                <a:t>Secure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616365" y="4525819"/>
              <a:ext cx="1826492" cy="914401"/>
            </a:xfrm>
            <a:prstGeom prst="ellipse">
              <a:avLst/>
            </a:prstGeom>
            <a:solidFill>
              <a:srgbClr val="FF0018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133" b="1" dirty="0">
                  <a:solidFill>
                    <a:schemeClr val="bg1"/>
                  </a:solidFill>
                </a:rPr>
                <a:t>Safe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516746" y="5460999"/>
              <a:ext cx="1828799" cy="912091"/>
            </a:xfrm>
            <a:prstGeom prst="ellipse">
              <a:avLst/>
            </a:prstGeom>
            <a:solidFill>
              <a:srgbClr val="FFA021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133" b="1" dirty="0">
                  <a:solidFill>
                    <a:schemeClr val="tx1"/>
                  </a:solidFill>
                </a:rPr>
                <a:t>Reliable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100781" y="5391727"/>
              <a:ext cx="1826491" cy="912091"/>
            </a:xfrm>
            <a:prstGeom prst="ellipse">
              <a:avLst/>
            </a:prstGeom>
            <a:solidFill>
              <a:srgbClr val="FFFC00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133" b="1" dirty="0">
                  <a:solidFill>
                    <a:schemeClr val="tx1"/>
                  </a:solidFill>
                </a:rPr>
                <a:t>Resilient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026736" y="4802907"/>
              <a:ext cx="1824171" cy="914425"/>
            </a:xfrm>
            <a:prstGeom prst="ellipse">
              <a:avLst/>
            </a:prstGeom>
            <a:solidFill>
              <a:srgbClr val="B2DE25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2133" b="1" dirty="0">
                  <a:solidFill>
                    <a:schemeClr val="tx1"/>
                  </a:solidFill>
                </a:rPr>
                <a:t>  Performant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2551546" y="3867727"/>
              <a:ext cx="1826502" cy="912090"/>
            </a:xfrm>
            <a:prstGeom prst="ellipse">
              <a:avLst/>
            </a:prstGeom>
            <a:solidFill>
              <a:srgbClr val="FF47B5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2133" b="1" dirty="0">
                  <a:solidFill>
                    <a:schemeClr val="bg1"/>
                  </a:solidFill>
                </a:rPr>
                <a:t>Maintainable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4181774" y="3846944"/>
              <a:ext cx="1824171" cy="914425"/>
            </a:xfrm>
            <a:prstGeom prst="ellipse">
              <a:avLst/>
            </a:prstGeom>
            <a:solidFill>
              <a:srgbClr val="0432FF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2133" b="1" dirty="0">
                  <a:solidFill>
                    <a:schemeClr val="bg1"/>
                  </a:solidFill>
                </a:rPr>
                <a:t>Usable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5648036" y="4112490"/>
              <a:ext cx="1826502" cy="912090"/>
            </a:xfrm>
            <a:prstGeom prst="ellipse">
              <a:avLst/>
            </a:prstGeom>
            <a:solidFill>
              <a:srgbClr val="44A3FF"/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2133" b="1" dirty="0">
                  <a:solidFill>
                    <a:schemeClr val="tx1"/>
                  </a:solidFill>
                </a:rPr>
                <a:t>Portable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3024909" y="4514273"/>
              <a:ext cx="3359727" cy="1189182"/>
            </a:xfrm>
            <a:prstGeom prst="ellipse">
              <a:avLst/>
            </a:prstGeom>
            <a:solidFill>
              <a:schemeClr val="bg1">
                <a:alpha val="58000"/>
              </a:schemeClr>
            </a:solidFill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667" b="1" dirty="0">
                  <a:solidFill>
                    <a:schemeClr val="tx1"/>
                  </a:solidFill>
                </a:rPr>
                <a:t>Software Quality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67461" y="5910040"/>
            <a:ext cx="270901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1867" b="1" cap="all" dirty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https://</a:t>
            </a:r>
            <a:r>
              <a:rPr lang="en-US" sz="1867" b="1" cap="all" dirty="0" err="1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cqe.mitre.org</a:t>
            </a:r>
            <a:endParaRPr lang="en-US" sz="1867" b="1" cap="all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419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4987C6-06AE-F04F-99D1-E24F0565130F}"/>
              </a:ext>
            </a:extLst>
          </p:cNvPr>
          <p:cNvSpPr txBox="1"/>
          <p:nvPr/>
        </p:nvSpPr>
        <p:spPr>
          <a:xfrm>
            <a:off x="2858832" y="0"/>
            <a:ext cx="6474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CQE is being integrated into CWE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34D156-13AA-2641-8CD2-D312EAE4B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" y="587970"/>
            <a:ext cx="4889317" cy="2997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7018A-4F6C-514F-BABC-60E334C7F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" y="3323077"/>
            <a:ext cx="5334000" cy="31203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94C274-D705-9E4F-95EB-D1989F938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159" y="1381871"/>
            <a:ext cx="7219231" cy="43887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4C35ACD-045E-734C-9D13-1EF35A7B0999}"/>
              </a:ext>
            </a:extLst>
          </p:cNvPr>
          <p:cNvGrpSpPr/>
          <p:nvPr/>
        </p:nvGrpSpPr>
        <p:grpSpPr>
          <a:xfrm>
            <a:off x="8097146" y="646331"/>
            <a:ext cx="4018455" cy="5588698"/>
            <a:chOff x="385948" y="0"/>
            <a:chExt cx="5064826" cy="610391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4658251-F1A0-FD41-86EA-A5E6DF67C613}"/>
                </a:ext>
              </a:extLst>
            </p:cNvPr>
            <p:cNvSpPr/>
            <p:nvPr/>
          </p:nvSpPr>
          <p:spPr>
            <a:xfrm>
              <a:off x="429898" y="3028995"/>
              <a:ext cx="5005131" cy="30749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4FABE36-7B80-FE48-A578-57891D83A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98" y="0"/>
              <a:ext cx="5005131" cy="30289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C6AC26F-8B2F-9F44-90B4-83D0A931A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44" y="3028995"/>
              <a:ext cx="4775248" cy="3028995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DA579DCD-1A8D-9D4B-82BF-00138E4730B2}"/>
                </a:ext>
              </a:extLst>
            </p:cNvPr>
            <p:cNvSpPr/>
            <p:nvPr/>
          </p:nvSpPr>
          <p:spPr>
            <a:xfrm>
              <a:off x="385948" y="2983068"/>
              <a:ext cx="5064826" cy="92641"/>
            </a:xfrm>
            <a:custGeom>
              <a:avLst/>
              <a:gdLst>
                <a:gd name="connsiteX0" fmla="*/ 0 w 5064826"/>
                <a:gd name="connsiteY0" fmla="*/ 137308 h 190747"/>
                <a:gd name="connsiteX1" fmla="*/ 2375065 w 5064826"/>
                <a:gd name="connsiteY1" fmla="*/ 742 h 190747"/>
                <a:gd name="connsiteX2" fmla="*/ 2179122 w 5064826"/>
                <a:gd name="connsiteY2" fmla="*/ 190747 h 190747"/>
                <a:gd name="connsiteX3" fmla="*/ 5064826 w 5064826"/>
                <a:gd name="connsiteY3" fmla="*/ 83869 h 190747"/>
                <a:gd name="connsiteX4" fmla="*/ 5064826 w 5064826"/>
                <a:gd name="connsiteY4" fmla="*/ 83869 h 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4826" h="190747">
                  <a:moveTo>
                    <a:pt x="0" y="137308"/>
                  </a:moveTo>
                  <a:cubicBezTo>
                    <a:pt x="1005939" y="64572"/>
                    <a:pt x="2011878" y="-8164"/>
                    <a:pt x="2375065" y="742"/>
                  </a:cubicBezTo>
                  <a:cubicBezTo>
                    <a:pt x="2738252" y="9648"/>
                    <a:pt x="2179122" y="190747"/>
                    <a:pt x="2179122" y="190747"/>
                  </a:cubicBezTo>
                  <a:lnTo>
                    <a:pt x="5064826" y="83869"/>
                  </a:lnTo>
                  <a:lnTo>
                    <a:pt x="5064826" y="83869"/>
                  </a:lnTo>
                </a:path>
              </a:pathLst>
            </a:custGeom>
            <a:noFill/>
            <a:ln w="889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0CFF1EA-D004-0841-A6AD-7512AD9C79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70138"/>
          <a:stretch/>
        </p:blipFill>
        <p:spPr>
          <a:xfrm>
            <a:off x="6515100" y="3462424"/>
            <a:ext cx="1455706" cy="322002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12164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D7EEBD-7E3B-7E45-83D6-04D908D2D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23000"/>
                    </a14:imgEffect>
                    <a14:imgEffect>
                      <a14:saturation sat="400000"/>
                    </a14:imgEffect>
                    <a14:imgEffect>
                      <a14:brightnessContrast bright="-11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264" y="781634"/>
            <a:ext cx="5134974" cy="579107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1E88E5-BC94-774A-BDF5-19497B12ACC7}"/>
              </a:ext>
            </a:extLst>
          </p:cNvPr>
          <p:cNvSpPr/>
          <p:nvPr/>
        </p:nvSpPr>
        <p:spPr>
          <a:xfrm>
            <a:off x="3765108" y="47112"/>
            <a:ext cx="48502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 Narrow" panose="020B0604020202020204" pitchFamily="34" charset="0"/>
                <a:ea typeface="Arial" charset="0"/>
                <a:cs typeface="Arial Narrow" panose="020B0604020202020204" pitchFamily="34" charset="0"/>
              </a:rPr>
              <a:t>The Assurance Case 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DBAA3-0222-2A4B-BE57-4B6585E0A8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40" y="4283315"/>
            <a:ext cx="3449367" cy="865809"/>
          </a:xfrm>
          <a:prstGeom prst="rect">
            <a:avLst/>
          </a:prstGeom>
          <a:effectLst>
            <a:glow rad="114300">
              <a:schemeClr val="tx1"/>
            </a:glow>
          </a:effec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266A370-0C94-874F-92F9-401D11C455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5416" y="3370818"/>
            <a:ext cx="1972184" cy="51856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74" name="Picture 2" descr="Image result for nasa logo png transparent">
            <a:extLst>
              <a:ext uri="{FF2B5EF4-FFF2-40B4-BE49-F238E27FC236}">
                <a16:creationId xmlns:a16="http://schemas.microsoft.com/office/drawing/2014/main" id="{186D1829-E147-384D-9F96-F42301B1E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415" y="2278327"/>
            <a:ext cx="922966" cy="76663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fda logo png transparent">
            <a:extLst>
              <a:ext uri="{FF2B5EF4-FFF2-40B4-BE49-F238E27FC236}">
                <a16:creationId xmlns:a16="http://schemas.microsoft.com/office/drawing/2014/main" id="{9ACB6C9D-BEE4-4C43-A121-5B7E79E76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9463" y="2329022"/>
            <a:ext cx="1449401" cy="59486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.png">
            <a:extLst>
              <a:ext uri="{FF2B5EF4-FFF2-40B4-BE49-F238E27FC236}">
                <a16:creationId xmlns:a16="http://schemas.microsoft.com/office/drawing/2014/main" id="{E895599C-3C20-A247-B62C-9648F45A7F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48" y="1242811"/>
            <a:ext cx="1901199" cy="8207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6" descr="tog-horiz-cmyk.png">
            <a:extLst>
              <a:ext uri="{FF2B5EF4-FFF2-40B4-BE49-F238E27FC236}">
                <a16:creationId xmlns:a16="http://schemas.microsoft.com/office/drawing/2014/main" id="{BFF4F15C-9599-5345-8D8E-419678BC0A1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390" y="153576"/>
            <a:ext cx="2033210" cy="491185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/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C2590C4-6844-7E48-A246-70D705A17C5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97466" y="736252"/>
            <a:ext cx="1418043" cy="5923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549BA-F310-A643-BF36-7CAC1A91EF34}"/>
              </a:ext>
            </a:extLst>
          </p:cNvPr>
          <p:cNvSpPr txBox="1"/>
          <p:nvPr/>
        </p:nvSpPr>
        <p:spPr>
          <a:xfrm>
            <a:off x="8170600" y="736252"/>
            <a:ext cx="386253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Medical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Space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Aeronautics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Rail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Automotive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Shipping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Autonomous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Critical Infrastructure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Cyber Physical Systems…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260006-AE70-0848-B3FA-9D1A1802EB79}"/>
              </a:ext>
            </a:extLst>
          </p:cNvPr>
          <p:cNvGrpSpPr/>
          <p:nvPr/>
        </p:nvGrpSpPr>
        <p:grpSpPr>
          <a:xfrm>
            <a:off x="331420" y="5308216"/>
            <a:ext cx="4013244" cy="1093895"/>
            <a:chOff x="331420" y="5308216"/>
            <a:chExt cx="4013244" cy="10938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8FAED9-67D4-D549-90E4-29749098A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"/>
            <a:stretch/>
          </p:blipFill>
          <p:spPr>
            <a:xfrm>
              <a:off x="331420" y="5308216"/>
              <a:ext cx="3961180" cy="109389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A9833F-92C5-8E46-9E5B-340A0CDA640C}"/>
                </a:ext>
              </a:extLst>
            </p:cNvPr>
            <p:cNvSpPr/>
            <p:nvPr/>
          </p:nvSpPr>
          <p:spPr>
            <a:xfrm>
              <a:off x="1904887" y="5320916"/>
              <a:ext cx="2439777" cy="1077218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sz="1600" dirty="0">
                  <a:effectLst/>
                  <a:latin typeface="Arial Narrow" panose="020B0604020202020204" pitchFamily="34" charset="0"/>
                  <a:cs typeface="Arial Narrow" panose="020B0604020202020204" pitchFamily="34" charset="0"/>
                </a:rPr>
                <a:t>Dependability </a:t>
              </a:r>
            </a:p>
            <a:p>
              <a:r>
                <a:rPr lang="en-US" sz="1600" dirty="0">
                  <a:effectLst/>
                  <a:latin typeface="Arial Narrow" panose="020B0604020202020204" pitchFamily="34" charset="0"/>
                  <a:cs typeface="Arial Narrow" panose="020B0604020202020204" pitchFamily="34" charset="0"/>
                </a:rPr>
                <a:t>Engineering </a:t>
              </a:r>
            </a:p>
            <a:p>
              <a:r>
                <a:rPr lang="en-US" sz="1600" dirty="0">
                  <a:effectLst/>
                  <a:latin typeface="Arial Narrow" panose="020B0604020202020204" pitchFamily="34" charset="0"/>
                  <a:cs typeface="Arial Narrow" panose="020B0604020202020204" pitchFamily="34" charset="0"/>
                </a:rPr>
                <a:t>Innovation for Cyber Physical </a:t>
              </a:r>
            </a:p>
            <a:p>
              <a:r>
                <a:rPr lang="en-US" sz="1600" dirty="0">
                  <a:effectLst/>
                  <a:latin typeface="Arial Narrow" panose="020B0604020202020204" pitchFamily="34" charset="0"/>
                  <a:cs typeface="Arial Narrow" panose="020B0604020202020204" pitchFamily="34" charset="0"/>
                </a:rPr>
                <a:t>Systems </a:t>
              </a:r>
            </a:p>
          </p:txBody>
        </p:sp>
      </p:grpSp>
      <p:pic>
        <p:nvPicPr>
          <p:cNvPr id="1026" name="Picture 2" descr="Image result for eu logo vector">
            <a:extLst>
              <a:ext uri="{FF2B5EF4-FFF2-40B4-BE49-F238E27FC236}">
                <a16:creationId xmlns:a16="http://schemas.microsoft.com/office/drawing/2014/main" id="{DA00F586-91A3-9F4D-B8B0-225787FC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116" y="2948371"/>
            <a:ext cx="1431532" cy="143153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TRUSTWORTHINESS">
            <a:extLst>
              <a:ext uri="{FF2B5EF4-FFF2-40B4-BE49-F238E27FC236}">
                <a16:creationId xmlns:a16="http://schemas.microsoft.com/office/drawing/2014/main" id="{0B9CBF5B-D13C-F149-846F-85DDB820D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01" y="62133"/>
            <a:ext cx="2184499" cy="10828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7646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88image35309888">
            <a:extLst>
              <a:ext uri="{FF2B5EF4-FFF2-40B4-BE49-F238E27FC236}">
                <a16:creationId xmlns:a16="http://schemas.microsoft.com/office/drawing/2014/main" id="{13DF4152-8880-0849-B3FB-EAB3AE97D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86000"/>
                    </a14:imgEffect>
                    <a14:imgEffect>
                      <a14:brightnessContrast bright="16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7265"/>
            <a:ext cx="12196332" cy="51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892204-C3E5-754A-9FEC-AA59F80D3CA8}"/>
              </a:ext>
            </a:extLst>
          </p:cNvPr>
          <p:cNvSpPr txBox="1"/>
          <p:nvPr/>
        </p:nvSpPr>
        <p:spPr>
          <a:xfrm>
            <a:off x="1833312" y="-14244"/>
            <a:ext cx="852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Tornado Operational Safety Case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D9593-6012-2847-98ED-D13D54DFF3B9}"/>
              </a:ext>
            </a:extLst>
          </p:cNvPr>
          <p:cNvSpPr txBox="1"/>
          <p:nvPr/>
        </p:nvSpPr>
        <p:spPr>
          <a:xfrm>
            <a:off x="164757" y="5842337"/>
            <a:ext cx="81694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Apportionment of Ownership: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White = Generic, Green = Air Command, Orange = DE&amp;S, Red = Contractors 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93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viewScreenSnapz001.pn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762003"/>
            <a:ext cx="11290852" cy="568901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-284163"/>
            <a:ext cx="12192000" cy="1325563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3400" b="1" dirty="0">
                <a:solidFill>
                  <a:schemeClr val="bg1"/>
                </a:solidFill>
                <a:latin typeface="Arial Narrow" panose="020B0604020202020204" pitchFamily="34" charset="0"/>
                <a:ea typeface="Arial" charset="0"/>
                <a:cs typeface="Arial Narrow" panose="020B0604020202020204" pitchFamily="34" charset="0"/>
              </a:rPr>
              <a:t>The Assurance Case for a System Builder using Assured Components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DABD91-6F09-644E-BE51-8975959F4FD4}"/>
              </a:ext>
            </a:extLst>
          </p:cNvPr>
          <p:cNvSpPr/>
          <p:nvPr/>
        </p:nvSpPr>
        <p:spPr>
          <a:xfrm>
            <a:off x="517885" y="5761974"/>
            <a:ext cx="6396509" cy="65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Exchange and Composition of             Assurance Cases between tools and programs</a:t>
            </a:r>
          </a:p>
        </p:txBody>
      </p:sp>
    </p:spTree>
    <p:extLst>
      <p:ext uri="{BB962C8B-B14F-4D97-AF65-F5344CB8AC3E}">
        <p14:creationId xmlns:p14="http://schemas.microsoft.com/office/powerpoint/2010/main" val="13426847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0" y="-284163"/>
            <a:ext cx="12192000" cy="1325563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</a:pPr>
            <a:r>
              <a:rPr lang="en-US" sz="3400" b="1" dirty="0">
                <a:solidFill>
                  <a:schemeClr val="bg1"/>
                </a:solidFill>
                <a:latin typeface="Arial Narrow" panose="020B0604020202020204" pitchFamily="34" charset="0"/>
                <a:ea typeface="Arial" charset="0"/>
                <a:cs typeface="Arial Narrow" panose="020B0604020202020204" pitchFamily="34" charset="0"/>
              </a:rPr>
              <a:t>The Assurance Case for a System Builder using Assured Components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424E03-94E9-0348-B2AD-B894F4834F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24" y="472850"/>
            <a:ext cx="11723314" cy="32738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E35954-211A-6D43-AD95-D8D4E9CB10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92" y="2911432"/>
            <a:ext cx="11401662" cy="361144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65DCCB-02D6-6F4D-9F6D-6F73EDFAB1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7604" y="776136"/>
            <a:ext cx="4576009" cy="26778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086365-9B0A-A74D-B470-6E397850CB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869" y="859063"/>
            <a:ext cx="3957533" cy="31850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517885" y="5761974"/>
            <a:ext cx="6396509" cy="650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Exchange and Composition of             Assurance Cases between tools and programs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FCAEE0-1642-2543-A605-8400879AA987}"/>
              </a:ext>
            </a:extLst>
          </p:cNvPr>
          <p:cNvSpPr/>
          <p:nvPr/>
        </p:nvSpPr>
        <p:spPr>
          <a:xfrm>
            <a:off x="2787501" y="1887160"/>
            <a:ext cx="1857279" cy="53366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A2A06A-6183-404D-A3C7-6BA8C70E2FA1}"/>
              </a:ext>
            </a:extLst>
          </p:cNvPr>
          <p:cNvSpPr/>
          <p:nvPr/>
        </p:nvSpPr>
        <p:spPr>
          <a:xfrm>
            <a:off x="5038762" y="3683435"/>
            <a:ext cx="1857279" cy="53366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1B3CC03-2C6E-6E41-845B-16602F39C6FE}"/>
              </a:ext>
            </a:extLst>
          </p:cNvPr>
          <p:cNvSpPr/>
          <p:nvPr/>
        </p:nvSpPr>
        <p:spPr>
          <a:xfrm>
            <a:off x="7363510" y="1955187"/>
            <a:ext cx="1857279" cy="533660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ilm">
            <a:extLst>
              <a:ext uri="{FF2B5EF4-FFF2-40B4-BE49-F238E27FC236}">
                <a16:creationId xmlns:a16="http://schemas.microsoft.com/office/drawing/2014/main" id="{2B6B1302-C46D-7247-86CF-D9054F8F487A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4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013 0.0726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00885 0.034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173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3.7037E-6 L 0.00195 0.042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210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00261 -0.0354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7568090-9319-FB49-B489-C3CC71EA43AC}"/>
              </a:ext>
            </a:extLst>
          </p:cNvPr>
          <p:cNvSpPr/>
          <p:nvPr/>
        </p:nvSpPr>
        <p:spPr>
          <a:xfrm>
            <a:off x="1" y="4955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Risks to </a:t>
            </a:r>
            <a:r>
              <a:rPr lang="en-US" sz="3200" b="1" dirty="0">
                <a:solidFill>
                  <a:schemeClr val="bg1"/>
                </a:solidFill>
              </a:rPr>
              <a:t>Software-Enabled Connected Microelectronics (SECM)</a:t>
            </a:r>
            <a:endParaRPr lang="en-US" sz="3200" b="1" dirty="0">
              <a:solidFill>
                <a:schemeClr val="bg1"/>
              </a:solidFill>
              <a:latin typeface="Arial Narrow" panose="020B0604020202020204" pitchFamily="34" charset="0"/>
              <a:ea typeface="Tahoma" charset="0"/>
              <a:cs typeface="Arial Narrow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8E9950-8BD4-ED45-A5EA-622C6BD6B1EF}"/>
              </a:ext>
            </a:extLst>
          </p:cNvPr>
          <p:cNvGrpSpPr/>
          <p:nvPr/>
        </p:nvGrpSpPr>
        <p:grpSpPr>
          <a:xfrm>
            <a:off x="2308977" y="1225493"/>
            <a:ext cx="7791626" cy="5068392"/>
            <a:chOff x="5541772" y="0"/>
            <a:chExt cx="2616426" cy="17396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D73FA40-4874-4B49-9876-C0988328D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1772" y="363474"/>
              <a:ext cx="2616426" cy="1376172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C90DE0F-1404-D441-944A-2BF0DC62AB44}"/>
                </a:ext>
              </a:extLst>
            </p:cNvPr>
            <p:cNvSpPr/>
            <p:nvPr/>
          </p:nvSpPr>
          <p:spPr>
            <a:xfrm>
              <a:off x="5541772" y="0"/>
              <a:ext cx="2616426" cy="4572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1001">
              <a:schemeClr val="l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Connected Software and HW (microelectronics)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140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D94638C-BFCC-5448-8398-6EF47802342E}"/>
              </a:ext>
            </a:extLst>
          </p:cNvPr>
          <p:cNvGrpSpPr/>
          <p:nvPr/>
        </p:nvGrpSpPr>
        <p:grpSpPr>
          <a:xfrm>
            <a:off x="213877" y="643468"/>
            <a:ext cx="5296073" cy="3507449"/>
            <a:chOff x="688157" y="1388753"/>
            <a:chExt cx="2591813" cy="1667254"/>
          </a:xfrm>
          <a:effectLst>
            <a:glow rad="127000">
              <a:schemeClr val="bg1"/>
            </a:glow>
          </a:effectLst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50317B1-E0FC-314A-B29E-442DAF201BC4}"/>
                </a:ext>
              </a:extLst>
            </p:cNvPr>
            <p:cNvCxnSpPr>
              <a:endCxn id="31" idx="1"/>
            </p:cNvCxnSpPr>
            <p:nvPr/>
          </p:nvCxnSpPr>
          <p:spPr>
            <a:xfrm>
              <a:off x="867266" y="1766830"/>
              <a:ext cx="745393" cy="45789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98C2871-8BB1-F646-87B6-C1D6F131FD2F}"/>
                </a:ext>
              </a:extLst>
            </p:cNvPr>
            <p:cNvCxnSpPr>
              <a:cxnSpLocks/>
            </p:cNvCxnSpPr>
            <p:nvPr/>
          </p:nvCxnSpPr>
          <p:spPr>
            <a:xfrm>
              <a:off x="1417237" y="1727084"/>
              <a:ext cx="298480" cy="3190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B35440-CDA8-6A49-843D-A2648FCBDF2D}"/>
                </a:ext>
              </a:extLst>
            </p:cNvPr>
            <p:cNvCxnSpPr>
              <a:cxnSpLocks/>
            </p:cNvCxnSpPr>
            <p:nvPr/>
          </p:nvCxnSpPr>
          <p:spPr>
            <a:xfrm>
              <a:off x="1784637" y="2409430"/>
              <a:ext cx="289070" cy="373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56D41E2-AAFB-C14F-AAB3-C95AE534DA54}"/>
                </a:ext>
              </a:extLst>
            </p:cNvPr>
            <p:cNvCxnSpPr>
              <a:cxnSpLocks/>
              <a:endCxn id="34" idx="1"/>
            </p:cNvCxnSpPr>
            <p:nvPr/>
          </p:nvCxnSpPr>
          <p:spPr>
            <a:xfrm flipV="1">
              <a:off x="1786716" y="1718046"/>
              <a:ext cx="265861" cy="3179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A550647-5915-7147-AC45-F2F95B74D6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6959" y="1735377"/>
              <a:ext cx="11756" cy="10478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62EFB26-8738-6A41-ABF7-57CF7697EA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6465" y="1743944"/>
              <a:ext cx="966163" cy="3555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D1F1871-F289-9B4E-ABEA-1DF892E838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4659" y="1935940"/>
              <a:ext cx="1213128" cy="2027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94F9FF-AAA1-334A-8D29-295597F56E9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84638" y="2148275"/>
              <a:ext cx="1324854" cy="3987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126B1B3-8A77-6E40-89A0-0D386CAAC7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0517" y="2199390"/>
              <a:ext cx="1012111" cy="5021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DFE78AE-CF7A-BA4D-8828-7E7D0653A3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26185" y="2199389"/>
              <a:ext cx="406150" cy="5100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C2C571F-0388-9046-A0B4-905488D88E41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 flipV="1">
              <a:off x="800359" y="1880647"/>
              <a:ext cx="519732" cy="7776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0251BA-94F0-B342-8E91-8C7D42CCCEEC}"/>
                </a:ext>
              </a:extLst>
            </p:cNvPr>
            <p:cNvCxnSpPr>
              <a:cxnSpLocks/>
              <a:endCxn id="27" idx="2"/>
            </p:cNvCxnSpPr>
            <p:nvPr/>
          </p:nvCxnSpPr>
          <p:spPr>
            <a:xfrm flipH="1" flipV="1">
              <a:off x="838986" y="1880647"/>
              <a:ext cx="512508" cy="8995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59B571C-03F2-1E4E-A76D-085EC618B1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338" y="1757289"/>
              <a:ext cx="0" cy="95216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B494766-2FC0-E548-BA07-4F6A0ABDC0C5}"/>
                </a:ext>
              </a:extLst>
            </p:cNvPr>
            <p:cNvCxnSpPr>
              <a:cxnSpLocks/>
              <a:stCxn id="29" idx="3"/>
              <a:endCxn id="30" idx="1"/>
            </p:cNvCxnSpPr>
            <p:nvPr/>
          </p:nvCxnSpPr>
          <p:spPr>
            <a:xfrm>
              <a:off x="989814" y="2783264"/>
              <a:ext cx="1794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B8C9961-F1C7-B348-9F58-EF32EFEE5A7F}"/>
                </a:ext>
              </a:extLst>
            </p:cNvPr>
            <p:cNvCxnSpPr>
              <a:cxnSpLocks/>
            </p:cNvCxnSpPr>
            <p:nvPr/>
          </p:nvCxnSpPr>
          <p:spPr>
            <a:xfrm>
              <a:off x="989814" y="1680328"/>
              <a:ext cx="1794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26E6BAE-ADFD-4649-8613-59A2EC230DA2}"/>
                </a:ext>
              </a:extLst>
            </p:cNvPr>
            <p:cNvCxnSpPr>
              <a:cxnSpLocks/>
            </p:cNvCxnSpPr>
            <p:nvPr/>
          </p:nvCxnSpPr>
          <p:spPr>
            <a:xfrm>
              <a:off x="1349812" y="1877037"/>
              <a:ext cx="0" cy="9839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7418CF6-3760-334B-BB29-8213F0960173}"/>
                </a:ext>
              </a:extLst>
            </p:cNvPr>
            <p:cNvSpPr/>
            <p:nvPr/>
          </p:nvSpPr>
          <p:spPr>
            <a:xfrm>
              <a:off x="688157" y="1508289"/>
              <a:ext cx="301657" cy="372358"/>
            </a:xfrm>
            <a:prstGeom prst="rect">
              <a:avLst/>
            </a:prstGeom>
            <a:solidFill>
              <a:srgbClr val="FFD11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Engine Control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7ED4243-C5AC-544C-B7E5-DCE6F5E3C264}"/>
                </a:ext>
              </a:extLst>
            </p:cNvPr>
            <p:cNvSpPr/>
            <p:nvPr/>
          </p:nvSpPr>
          <p:spPr>
            <a:xfrm>
              <a:off x="1169262" y="1508289"/>
              <a:ext cx="301657" cy="372358"/>
            </a:xfrm>
            <a:prstGeom prst="rect">
              <a:avLst/>
            </a:prstGeom>
            <a:solidFill>
              <a:srgbClr val="FFD11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Anti- Lock Brakes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AAE0ADA-4189-9049-B5A9-3F2FF31B2D95}"/>
                </a:ext>
              </a:extLst>
            </p:cNvPr>
            <p:cNvSpPr/>
            <p:nvPr/>
          </p:nvSpPr>
          <p:spPr>
            <a:xfrm>
              <a:off x="688157" y="2597085"/>
              <a:ext cx="301657" cy="372358"/>
            </a:xfrm>
            <a:prstGeom prst="rect">
              <a:avLst/>
            </a:prstGeom>
            <a:solidFill>
              <a:srgbClr val="FFD11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Trans-mission Control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8C4C299-23E1-8643-A02A-FA397481C3C2}"/>
                </a:ext>
              </a:extLst>
            </p:cNvPr>
            <p:cNvSpPr/>
            <p:nvPr/>
          </p:nvSpPr>
          <p:spPr>
            <a:xfrm>
              <a:off x="1169262" y="2597085"/>
              <a:ext cx="301657" cy="372358"/>
            </a:xfrm>
            <a:prstGeom prst="rect">
              <a:avLst/>
            </a:prstGeom>
            <a:solidFill>
              <a:srgbClr val="FFD11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Active Suspen-sion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BDAE88-6134-C742-AD80-7F84B1C4B58E}"/>
                </a:ext>
              </a:extLst>
            </p:cNvPr>
            <p:cNvSpPr/>
            <p:nvPr/>
          </p:nvSpPr>
          <p:spPr>
            <a:xfrm>
              <a:off x="1612659" y="2026763"/>
              <a:ext cx="301657" cy="395925"/>
            </a:xfrm>
            <a:prstGeom prst="rect">
              <a:avLst/>
            </a:prstGeom>
            <a:solidFill>
              <a:srgbClr val="00FA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Dash-board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2174A14-C361-7F47-B989-B1961CD90944}"/>
                </a:ext>
              </a:extLst>
            </p:cNvPr>
            <p:cNvSpPr/>
            <p:nvPr/>
          </p:nvSpPr>
          <p:spPr>
            <a:xfrm>
              <a:off x="2047864" y="2569975"/>
              <a:ext cx="301657" cy="389641"/>
            </a:xfrm>
            <a:prstGeom prst="rect">
              <a:avLst/>
            </a:prstGeom>
            <a:solidFill>
              <a:srgbClr val="00FA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Power Seats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C64A543-E473-4F49-9E52-EEAA64B653D3}"/>
                </a:ext>
              </a:extLst>
            </p:cNvPr>
            <p:cNvSpPr/>
            <p:nvPr/>
          </p:nvSpPr>
          <p:spPr>
            <a:xfrm>
              <a:off x="2497208" y="2677929"/>
              <a:ext cx="330833" cy="378078"/>
            </a:xfrm>
            <a:prstGeom prst="rect">
              <a:avLst/>
            </a:prstGeom>
            <a:solidFill>
              <a:srgbClr val="00FA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Power Win-dows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D7363F8-E656-214D-886A-D87F6E62D677}"/>
                </a:ext>
              </a:extLst>
            </p:cNvPr>
            <p:cNvSpPr/>
            <p:nvPr/>
          </p:nvSpPr>
          <p:spPr>
            <a:xfrm>
              <a:off x="2052577" y="1529007"/>
              <a:ext cx="301657" cy="378078"/>
            </a:xfrm>
            <a:prstGeom prst="rect">
              <a:avLst/>
            </a:prstGeom>
            <a:solidFill>
              <a:srgbClr val="00FA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Lighting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38EDB72-24AF-0742-9C83-EE63EDD6A43B}"/>
                </a:ext>
              </a:extLst>
            </p:cNvPr>
            <p:cNvSpPr/>
            <p:nvPr/>
          </p:nvSpPr>
          <p:spPr>
            <a:xfrm>
              <a:off x="2511795" y="1388753"/>
              <a:ext cx="301657" cy="378078"/>
            </a:xfrm>
            <a:prstGeom prst="rect">
              <a:avLst/>
            </a:prstGeom>
            <a:solidFill>
              <a:srgbClr val="00FA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Air </a:t>
              </a:r>
            </a:p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Con-dition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8727622-7B74-6742-A049-316532EFFF95}"/>
                </a:ext>
              </a:extLst>
            </p:cNvPr>
            <p:cNvSpPr/>
            <p:nvPr/>
          </p:nvSpPr>
          <p:spPr>
            <a:xfrm>
              <a:off x="2973819" y="1611431"/>
              <a:ext cx="301657" cy="382338"/>
            </a:xfrm>
            <a:prstGeom prst="rect">
              <a:avLst/>
            </a:prstGeom>
            <a:solidFill>
              <a:srgbClr val="00FA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Power Locks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24EE983-C9A5-5A4B-88FB-4AC4CE429B22}"/>
                </a:ext>
              </a:extLst>
            </p:cNvPr>
            <p:cNvSpPr/>
            <p:nvPr/>
          </p:nvSpPr>
          <p:spPr>
            <a:xfrm>
              <a:off x="2978313" y="2391500"/>
              <a:ext cx="301657" cy="382338"/>
            </a:xfrm>
            <a:prstGeom prst="rect">
              <a:avLst/>
            </a:prstGeom>
            <a:solidFill>
              <a:srgbClr val="00FA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333" dirty="0">
                  <a:solidFill>
                    <a:schemeClr val="tx1"/>
                  </a:solidFill>
                </a:rPr>
                <a:t>Airbag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68684C-027F-514B-9ADF-DEBB72CAD202}"/>
              </a:ext>
            </a:extLst>
          </p:cNvPr>
          <p:cNvGrpSpPr/>
          <p:nvPr/>
        </p:nvGrpSpPr>
        <p:grpSpPr>
          <a:xfrm>
            <a:off x="1633728" y="4340352"/>
            <a:ext cx="3111293" cy="2023872"/>
            <a:chOff x="5541772" y="0"/>
            <a:chExt cx="2616426" cy="17396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03BC637-2BE7-7148-A4F9-6D2DB10AB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1772" y="363474"/>
              <a:ext cx="2616426" cy="137617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BDA7E-AE13-D446-A6CF-DBCAE8AE5E28}"/>
                </a:ext>
              </a:extLst>
            </p:cNvPr>
            <p:cNvSpPr/>
            <p:nvPr/>
          </p:nvSpPr>
          <p:spPr>
            <a:xfrm>
              <a:off x="5541772" y="0"/>
              <a:ext cx="2616426" cy="457200"/>
            </a:xfrm>
            <a:prstGeom prst="rect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1001">
              <a:schemeClr val="l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en-US" sz="1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Connected Software and HW (microelectronics)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1DE5C3-E2C8-9749-BAA9-0AAF6194EA84}"/>
              </a:ext>
            </a:extLst>
          </p:cNvPr>
          <p:cNvGrpSpPr/>
          <p:nvPr/>
        </p:nvGrpSpPr>
        <p:grpSpPr>
          <a:xfrm>
            <a:off x="5147075" y="3031605"/>
            <a:ext cx="6707839" cy="3542513"/>
            <a:chOff x="3563855" y="1400951"/>
            <a:chExt cx="3133889" cy="1655055"/>
          </a:xfrm>
          <a:effectLst>
            <a:glow rad="127000">
              <a:schemeClr val="bg1"/>
            </a:glow>
          </a:effectLst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4B54869-5F2B-9145-9CC2-4AEED14159AF}"/>
                </a:ext>
              </a:extLst>
            </p:cNvPr>
            <p:cNvCxnSpPr>
              <a:cxnSpLocks/>
            </p:cNvCxnSpPr>
            <p:nvPr/>
          </p:nvCxnSpPr>
          <p:spPr>
            <a:xfrm>
              <a:off x="4595568" y="2255494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8AD8749-788E-FD40-BCB1-3906404417A3}"/>
                </a:ext>
              </a:extLst>
            </p:cNvPr>
            <p:cNvCxnSpPr>
              <a:cxnSpLocks/>
            </p:cNvCxnSpPr>
            <p:nvPr/>
          </p:nvCxnSpPr>
          <p:spPr>
            <a:xfrm>
              <a:off x="5504514" y="2232926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131699A-1F7E-6E42-9988-8AEE71116A2C}"/>
                </a:ext>
              </a:extLst>
            </p:cNvPr>
            <p:cNvCxnSpPr>
              <a:cxnSpLocks/>
            </p:cNvCxnSpPr>
            <p:nvPr/>
          </p:nvCxnSpPr>
          <p:spPr>
            <a:xfrm>
              <a:off x="6521868" y="2241613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7AD9D11-7C55-6841-8124-2E2E21036F8F}"/>
                </a:ext>
              </a:extLst>
            </p:cNvPr>
            <p:cNvCxnSpPr>
              <a:cxnSpLocks/>
            </p:cNvCxnSpPr>
            <p:nvPr/>
          </p:nvCxnSpPr>
          <p:spPr>
            <a:xfrm>
              <a:off x="6389152" y="1802600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40F6F43-82DC-D24A-B09C-55534A87C6BA}"/>
                </a:ext>
              </a:extLst>
            </p:cNvPr>
            <p:cNvCxnSpPr>
              <a:cxnSpLocks/>
            </p:cNvCxnSpPr>
            <p:nvPr/>
          </p:nvCxnSpPr>
          <p:spPr>
            <a:xfrm>
              <a:off x="5893504" y="1789255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7FFAA15-D972-E446-8444-50999E5653A4}"/>
                </a:ext>
              </a:extLst>
            </p:cNvPr>
            <p:cNvCxnSpPr>
              <a:cxnSpLocks/>
            </p:cNvCxnSpPr>
            <p:nvPr/>
          </p:nvCxnSpPr>
          <p:spPr>
            <a:xfrm>
              <a:off x="5374289" y="1784413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F156ED5-FD8D-3F4A-929D-B2E1ED9DC068}"/>
                </a:ext>
              </a:extLst>
            </p:cNvPr>
            <p:cNvCxnSpPr>
              <a:cxnSpLocks/>
            </p:cNvCxnSpPr>
            <p:nvPr/>
          </p:nvCxnSpPr>
          <p:spPr>
            <a:xfrm>
              <a:off x="4459148" y="1775726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6F6A18C-3ECD-7943-9A04-AD3ADF3E5DA0}"/>
                </a:ext>
              </a:extLst>
            </p:cNvPr>
            <p:cNvCxnSpPr>
              <a:cxnSpLocks/>
            </p:cNvCxnSpPr>
            <p:nvPr/>
          </p:nvCxnSpPr>
          <p:spPr>
            <a:xfrm>
              <a:off x="4090762" y="1776466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2B20D2F-9855-314E-B20E-53187C9C0070}"/>
                </a:ext>
              </a:extLst>
            </p:cNvPr>
            <p:cNvCxnSpPr>
              <a:cxnSpLocks/>
            </p:cNvCxnSpPr>
            <p:nvPr/>
          </p:nvCxnSpPr>
          <p:spPr>
            <a:xfrm>
              <a:off x="3920339" y="2241613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99B9FA5-BF3C-4349-8024-DEF5D84354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53628" y="2241666"/>
              <a:ext cx="3044116" cy="107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3199E83-792B-754D-BCD7-D541FC815280}"/>
                </a:ext>
              </a:extLst>
            </p:cNvPr>
            <p:cNvCxnSpPr>
              <a:cxnSpLocks/>
            </p:cNvCxnSpPr>
            <p:nvPr/>
          </p:nvCxnSpPr>
          <p:spPr>
            <a:xfrm>
              <a:off x="6009679" y="2243574"/>
              <a:ext cx="0" cy="457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68E3530-29E5-E345-BFC0-2D4EB6AD730C}"/>
                </a:ext>
              </a:extLst>
            </p:cNvPr>
            <p:cNvGrpSpPr/>
            <p:nvPr/>
          </p:nvGrpSpPr>
          <p:grpSpPr>
            <a:xfrm>
              <a:off x="6287954" y="2310477"/>
              <a:ext cx="329184" cy="455132"/>
              <a:chOff x="6287954" y="2310477"/>
              <a:chExt cx="329184" cy="455132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CE1152F5-D094-C441-94A0-439467EFCBCE}"/>
                  </a:ext>
                </a:extLst>
              </p:cNvPr>
              <p:cNvSpPr/>
              <p:nvPr/>
            </p:nvSpPr>
            <p:spPr>
              <a:xfrm>
                <a:off x="6287954" y="2399729"/>
                <a:ext cx="329184" cy="365880"/>
              </a:xfrm>
              <a:prstGeom prst="rect">
                <a:avLst/>
              </a:prstGeom>
              <a:solidFill>
                <a:srgbClr val="00FA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Airbag</a:t>
                </a: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CEE816F-ED82-F643-8B37-031EF7F07EDE}"/>
                  </a:ext>
                </a:extLst>
              </p:cNvPr>
              <p:cNvSpPr/>
              <p:nvPr/>
            </p:nvSpPr>
            <p:spPr>
              <a:xfrm>
                <a:off x="6287954" y="2310477"/>
                <a:ext cx="329184" cy="8925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5A242A4-49E3-A643-A07B-DF522FEBA25D}"/>
                </a:ext>
              </a:extLst>
            </p:cNvPr>
            <p:cNvGrpSpPr/>
            <p:nvPr/>
          </p:nvGrpSpPr>
          <p:grpSpPr>
            <a:xfrm>
              <a:off x="6288268" y="1627889"/>
              <a:ext cx="328870" cy="471600"/>
              <a:chOff x="6288268" y="1627889"/>
              <a:chExt cx="328870" cy="471600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83EC6DA-1559-014C-A9EF-2CD5BECD2D9F}"/>
                  </a:ext>
                </a:extLst>
              </p:cNvPr>
              <p:cNvSpPr/>
              <p:nvPr/>
            </p:nvSpPr>
            <p:spPr>
              <a:xfrm>
                <a:off x="6288268" y="1627889"/>
                <a:ext cx="328870" cy="365880"/>
              </a:xfrm>
              <a:prstGeom prst="rect">
                <a:avLst/>
              </a:prstGeom>
              <a:solidFill>
                <a:srgbClr val="00FA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Power Locks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F16E0007-FA12-BC4A-A166-FE8C0B1759EC}"/>
                  </a:ext>
                </a:extLst>
              </p:cNvPr>
              <p:cNvSpPr/>
              <p:nvPr/>
            </p:nvSpPr>
            <p:spPr>
              <a:xfrm>
                <a:off x="6288268" y="1993768"/>
                <a:ext cx="328870" cy="10572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B96647A-3E8E-D94F-83D5-62DA6CD4A798}"/>
                </a:ext>
              </a:extLst>
            </p:cNvPr>
            <p:cNvGrpSpPr/>
            <p:nvPr/>
          </p:nvGrpSpPr>
          <p:grpSpPr>
            <a:xfrm>
              <a:off x="5793399" y="1400951"/>
              <a:ext cx="328870" cy="455224"/>
              <a:chOff x="5793399" y="1400951"/>
              <a:chExt cx="328870" cy="455224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7772E51E-C752-184E-885C-54784FB9F5FF}"/>
                  </a:ext>
                </a:extLst>
              </p:cNvPr>
              <p:cNvSpPr/>
              <p:nvPr/>
            </p:nvSpPr>
            <p:spPr>
              <a:xfrm>
                <a:off x="5793399" y="1400951"/>
                <a:ext cx="328870" cy="365880"/>
              </a:xfrm>
              <a:prstGeom prst="rect">
                <a:avLst/>
              </a:prstGeom>
              <a:solidFill>
                <a:srgbClr val="00FA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Air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Con-dition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9613DE3-2FC0-1845-AC2E-B4EFA28B420B}"/>
                  </a:ext>
                </a:extLst>
              </p:cNvPr>
              <p:cNvSpPr/>
              <p:nvPr/>
            </p:nvSpPr>
            <p:spPr>
              <a:xfrm>
                <a:off x="5793399" y="1766830"/>
                <a:ext cx="328870" cy="8934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72D1AE5-FA26-DB4A-AAC1-A44030FE2C69}"/>
                </a:ext>
              </a:extLst>
            </p:cNvPr>
            <p:cNvGrpSpPr/>
            <p:nvPr/>
          </p:nvGrpSpPr>
          <p:grpSpPr>
            <a:xfrm>
              <a:off x="5298530" y="1552437"/>
              <a:ext cx="329184" cy="465418"/>
              <a:chOff x="5298530" y="1552437"/>
              <a:chExt cx="329184" cy="465418"/>
            </a:xfrm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BD1094C-4EB3-2840-A563-3678179BEE57}"/>
                  </a:ext>
                </a:extLst>
              </p:cNvPr>
              <p:cNvSpPr/>
              <p:nvPr/>
            </p:nvSpPr>
            <p:spPr>
              <a:xfrm>
                <a:off x="5298530" y="1552437"/>
                <a:ext cx="329184" cy="365880"/>
              </a:xfrm>
              <a:prstGeom prst="rect">
                <a:avLst/>
              </a:prstGeom>
              <a:solidFill>
                <a:srgbClr val="00FA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Lighting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C8911AB9-D803-6440-BF02-64157CCB6AE8}"/>
                  </a:ext>
                </a:extLst>
              </p:cNvPr>
              <p:cNvSpPr/>
              <p:nvPr/>
            </p:nvSpPr>
            <p:spPr>
              <a:xfrm>
                <a:off x="5298530" y="1918317"/>
                <a:ext cx="329184" cy="9953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E676FA8-235C-694F-9E3D-F26B01843914}"/>
                </a:ext>
              </a:extLst>
            </p:cNvPr>
            <p:cNvSpPr/>
            <p:nvPr/>
          </p:nvSpPr>
          <p:spPr>
            <a:xfrm>
              <a:off x="4870730" y="2046628"/>
              <a:ext cx="248662" cy="362802"/>
            </a:xfrm>
            <a:prstGeom prst="rect">
              <a:avLst/>
            </a:prstGeom>
            <a:solidFill>
              <a:srgbClr val="00FA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Dash-board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8EDFCC4-ACD0-BB4E-96A9-D797B4F14319}"/>
                </a:ext>
              </a:extLst>
            </p:cNvPr>
            <p:cNvGrpSpPr/>
            <p:nvPr/>
          </p:nvGrpSpPr>
          <p:grpSpPr>
            <a:xfrm>
              <a:off x="4364383" y="1524747"/>
              <a:ext cx="331360" cy="460148"/>
              <a:chOff x="4364383" y="1524747"/>
              <a:chExt cx="331360" cy="460148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22B82F81-A7D2-434A-8046-2D902EF0DAB7}"/>
                  </a:ext>
                </a:extLst>
              </p:cNvPr>
              <p:cNvSpPr/>
              <p:nvPr/>
            </p:nvSpPr>
            <p:spPr>
              <a:xfrm>
                <a:off x="4364383" y="1524747"/>
                <a:ext cx="331360" cy="365880"/>
              </a:xfrm>
              <a:prstGeom prst="rect">
                <a:avLst/>
              </a:prstGeom>
              <a:solidFill>
                <a:srgbClr val="FFD11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Anti- Lock Brakes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25BE200-E487-C849-9FF0-A33152B9A7C7}"/>
                  </a:ext>
                </a:extLst>
              </p:cNvPr>
              <p:cNvSpPr/>
              <p:nvPr/>
            </p:nvSpPr>
            <p:spPr>
              <a:xfrm>
                <a:off x="4364383" y="1890627"/>
                <a:ext cx="331360" cy="9426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6B5E9FA-84F9-824E-AC6C-A00A24ADF5C5}"/>
                </a:ext>
              </a:extLst>
            </p:cNvPr>
            <p:cNvGrpSpPr/>
            <p:nvPr/>
          </p:nvGrpSpPr>
          <p:grpSpPr>
            <a:xfrm>
              <a:off x="3854328" y="1524747"/>
              <a:ext cx="312352" cy="469020"/>
              <a:chOff x="3854328" y="1524747"/>
              <a:chExt cx="312352" cy="46902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E67281C-6337-9249-AB2D-2695135EA2CF}"/>
                  </a:ext>
                </a:extLst>
              </p:cNvPr>
              <p:cNvSpPr/>
              <p:nvPr/>
            </p:nvSpPr>
            <p:spPr>
              <a:xfrm>
                <a:off x="3854328" y="1524747"/>
                <a:ext cx="310896" cy="365880"/>
              </a:xfrm>
              <a:prstGeom prst="rect">
                <a:avLst/>
              </a:prstGeom>
              <a:solidFill>
                <a:srgbClr val="FFD11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Engine</a:t>
                </a:r>
              </a:p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Control</a:t>
                </a: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38DC3D4-69C2-674A-A8C6-2A00722C9FBA}"/>
                  </a:ext>
                </a:extLst>
              </p:cNvPr>
              <p:cNvSpPr/>
              <p:nvPr/>
            </p:nvSpPr>
            <p:spPr>
              <a:xfrm>
                <a:off x="3855784" y="1890626"/>
                <a:ext cx="310896" cy="10314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7C9DA2D-04EE-4F43-818A-407496944847}"/>
                </a:ext>
              </a:extLst>
            </p:cNvPr>
            <p:cNvGrpSpPr/>
            <p:nvPr/>
          </p:nvGrpSpPr>
          <p:grpSpPr>
            <a:xfrm>
              <a:off x="3854328" y="2517029"/>
              <a:ext cx="310896" cy="452414"/>
              <a:chOff x="3854328" y="2517029"/>
              <a:chExt cx="310896" cy="452414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C3B8274-CD7A-294A-858A-4CC7F23C8E96}"/>
                  </a:ext>
                </a:extLst>
              </p:cNvPr>
              <p:cNvSpPr/>
              <p:nvPr/>
            </p:nvSpPr>
            <p:spPr>
              <a:xfrm>
                <a:off x="3854328" y="2590898"/>
                <a:ext cx="310896" cy="378545"/>
              </a:xfrm>
              <a:prstGeom prst="rect">
                <a:avLst/>
              </a:prstGeom>
              <a:solidFill>
                <a:srgbClr val="FFD11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Trans-mission Control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69D81189-0581-A746-986E-5541F5402A63}"/>
                  </a:ext>
                </a:extLst>
              </p:cNvPr>
              <p:cNvSpPr/>
              <p:nvPr/>
            </p:nvSpPr>
            <p:spPr>
              <a:xfrm>
                <a:off x="3854328" y="2517029"/>
                <a:ext cx="310896" cy="8653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8A46F93-DAA4-DF48-BD6D-9797E9098F89}"/>
                </a:ext>
              </a:extLst>
            </p:cNvPr>
            <p:cNvGrpSpPr/>
            <p:nvPr/>
          </p:nvGrpSpPr>
          <p:grpSpPr>
            <a:xfrm>
              <a:off x="4364383" y="2507601"/>
              <a:ext cx="331359" cy="461842"/>
              <a:chOff x="4364383" y="2507601"/>
              <a:chExt cx="331359" cy="461842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A4312E94-9A19-8448-A674-E358E5E8B5FC}"/>
                  </a:ext>
                </a:extLst>
              </p:cNvPr>
              <p:cNvSpPr/>
              <p:nvPr/>
            </p:nvSpPr>
            <p:spPr>
              <a:xfrm>
                <a:off x="4364383" y="2603563"/>
                <a:ext cx="331359" cy="365880"/>
              </a:xfrm>
              <a:prstGeom prst="rect">
                <a:avLst/>
              </a:prstGeom>
              <a:solidFill>
                <a:srgbClr val="FFD112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Active Suspen-sion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2AB28109-DBC2-DD4A-ACA6-A0B9565108DF}"/>
                  </a:ext>
                </a:extLst>
              </p:cNvPr>
              <p:cNvSpPr/>
              <p:nvPr/>
            </p:nvSpPr>
            <p:spPr>
              <a:xfrm>
                <a:off x="4364383" y="2507601"/>
                <a:ext cx="331359" cy="95962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EFB97A9-C80A-254A-AEFF-50AEDB5DA5B7}"/>
                </a:ext>
              </a:extLst>
            </p:cNvPr>
            <p:cNvGrpSpPr/>
            <p:nvPr/>
          </p:nvGrpSpPr>
          <p:grpSpPr>
            <a:xfrm>
              <a:off x="4743736" y="2046160"/>
              <a:ext cx="883978" cy="814874"/>
              <a:chOff x="4743736" y="2046160"/>
              <a:chExt cx="883978" cy="814874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25E83DD4-FCDD-8540-B087-3EE6C13F733D}"/>
                  </a:ext>
                </a:extLst>
              </p:cNvPr>
              <p:cNvSpPr/>
              <p:nvPr/>
            </p:nvSpPr>
            <p:spPr>
              <a:xfrm>
                <a:off x="5298530" y="2483273"/>
                <a:ext cx="329184" cy="377761"/>
              </a:xfrm>
              <a:prstGeom prst="rect">
                <a:avLst/>
              </a:prstGeom>
              <a:solidFill>
                <a:srgbClr val="00FA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Power Seats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3E289E6-7A3A-4C47-AF10-5DE35531EAA4}"/>
                  </a:ext>
                </a:extLst>
              </p:cNvPr>
              <p:cNvSpPr/>
              <p:nvPr/>
            </p:nvSpPr>
            <p:spPr>
              <a:xfrm>
                <a:off x="5297619" y="2396078"/>
                <a:ext cx="329184" cy="10058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BC7A226-AEFA-9049-9B69-DC2E05656841}"/>
                  </a:ext>
                </a:extLst>
              </p:cNvPr>
              <p:cNvSpPr/>
              <p:nvPr/>
            </p:nvSpPr>
            <p:spPr>
              <a:xfrm rot="5400000">
                <a:off x="4624337" y="2165559"/>
                <a:ext cx="363270" cy="12447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F0DF9CB-2675-FF42-B082-E64E72DD2B67}"/>
                  </a:ext>
                </a:extLst>
              </p:cNvPr>
              <p:cNvSpPr/>
              <p:nvPr/>
            </p:nvSpPr>
            <p:spPr>
              <a:xfrm rot="16200000">
                <a:off x="5001037" y="2165559"/>
                <a:ext cx="363270" cy="12447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3CEFC9B-A944-DC49-8C98-51240ADAF040}"/>
                </a:ext>
              </a:extLst>
            </p:cNvPr>
            <p:cNvGrpSpPr/>
            <p:nvPr/>
          </p:nvGrpSpPr>
          <p:grpSpPr>
            <a:xfrm>
              <a:off x="5793085" y="2590898"/>
              <a:ext cx="329184" cy="465108"/>
              <a:chOff x="5793085" y="2590898"/>
              <a:chExt cx="329184" cy="465108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43EF17C-711A-3347-8B98-F292BDA30C48}"/>
                  </a:ext>
                </a:extLst>
              </p:cNvPr>
              <p:cNvSpPr/>
              <p:nvPr/>
            </p:nvSpPr>
            <p:spPr>
              <a:xfrm>
                <a:off x="5793085" y="2690126"/>
                <a:ext cx="329184" cy="365880"/>
              </a:xfrm>
              <a:prstGeom prst="rect">
                <a:avLst/>
              </a:prstGeom>
              <a:solidFill>
                <a:srgbClr val="00FA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Power Win-dows</a:t>
                </a: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F24002C1-B7DC-FA40-A2B0-8A6C62336250}"/>
                  </a:ext>
                </a:extLst>
              </p:cNvPr>
              <p:cNvSpPr/>
              <p:nvPr/>
            </p:nvSpPr>
            <p:spPr>
              <a:xfrm>
                <a:off x="5793085" y="2590898"/>
                <a:ext cx="329184" cy="99228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CAN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58D7BC2-584F-7747-A239-17BD98D81D26}"/>
                </a:ext>
              </a:extLst>
            </p:cNvPr>
            <p:cNvSpPr txBox="1"/>
            <p:nvPr/>
          </p:nvSpPr>
          <p:spPr>
            <a:xfrm>
              <a:off x="3563855" y="2067636"/>
              <a:ext cx="471220" cy="1437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High Speed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6ADD4C0-56F1-7343-AA50-5D018062D520}"/>
                </a:ext>
              </a:extLst>
            </p:cNvPr>
            <p:cNvSpPr txBox="1"/>
            <p:nvPr/>
          </p:nvSpPr>
          <p:spPr>
            <a:xfrm>
              <a:off x="5373953" y="2071854"/>
              <a:ext cx="454415" cy="1437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Low Speed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018A35-67F7-FF48-8504-A276D04DD042}"/>
              </a:ext>
            </a:extLst>
          </p:cNvPr>
          <p:cNvSpPr txBox="1"/>
          <p:nvPr/>
        </p:nvSpPr>
        <p:spPr>
          <a:xfrm>
            <a:off x="5533" y="1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Control/Communication Transitioned from Point-to-Point Wiring to </a:t>
            </a:r>
            <a:r>
              <a:rPr lang="en-US" sz="2400" b="1" dirty="0">
                <a:solidFill>
                  <a:schemeClr val="bg1"/>
                </a:solidFill>
                <a:sym typeface="Wingdings" pitchFamily="2" charset="2"/>
              </a:rPr>
              <a:t>Network-based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5" name="Film">
            <a:extLst>
              <a:ext uri="{FF2B5EF4-FFF2-40B4-BE49-F238E27FC236}">
                <a16:creationId xmlns:a16="http://schemas.microsoft.com/office/drawing/2014/main" id="{1610CE14-BFF6-3048-BAC7-7285E33D183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83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CF45ECB6-4814-A548-9BC7-FC0180F98215}"/>
              </a:ext>
            </a:extLst>
          </p:cNvPr>
          <p:cNvSpPr/>
          <p:nvPr/>
        </p:nvSpPr>
        <p:spPr>
          <a:xfrm>
            <a:off x="268243" y="4001625"/>
            <a:ext cx="1620197" cy="2810107"/>
          </a:xfrm>
          <a:prstGeom prst="roundRect">
            <a:avLst>
              <a:gd name="adj" fmla="val 9260"/>
            </a:avLst>
          </a:prstGeom>
          <a:solidFill>
            <a:schemeClr val="accent3">
              <a:lumMod val="60000"/>
              <a:lumOff val="40000"/>
            </a:schemeClr>
          </a:solidFill>
          <a:ln w="6350">
            <a:noFill/>
          </a:ln>
          <a:effectLst>
            <a:glow rad="127000">
              <a:schemeClr val="bg1"/>
            </a:glow>
          </a:effectLst>
          <a:scene3d>
            <a:camera prst="orthographicFront">
              <a:rot lat="4200000" lon="0" rev="10800000"/>
            </a:camera>
            <a:lightRig rig="contrasting" dir="t"/>
          </a:scene3d>
          <a:sp3d prstMaterial="metal">
            <a:bevelT h="152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Language Specifications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84AEF97E-EAB2-B74C-A2C7-F23E7F2B612F}"/>
              </a:ext>
            </a:extLst>
          </p:cNvPr>
          <p:cNvSpPr/>
          <p:nvPr/>
        </p:nvSpPr>
        <p:spPr>
          <a:xfrm>
            <a:off x="976287" y="3028857"/>
            <a:ext cx="1620197" cy="2810107"/>
          </a:xfrm>
          <a:prstGeom prst="roundRect">
            <a:avLst>
              <a:gd name="adj" fmla="val 9260"/>
            </a:avLst>
          </a:prstGeom>
          <a:solidFill>
            <a:schemeClr val="accent2">
              <a:lumMod val="40000"/>
              <a:lumOff val="60000"/>
            </a:schemeClr>
          </a:solidFill>
          <a:ln w="6350">
            <a:noFill/>
          </a:ln>
          <a:effectLst>
            <a:glow rad="127000">
              <a:schemeClr val="bg1"/>
            </a:glow>
          </a:effectLst>
          <a:scene3d>
            <a:camera prst="orthographicFront">
              <a:rot lat="4200000" lon="0" rev="10800000"/>
            </a:camera>
            <a:lightRig rig="contrasting" dir="t"/>
          </a:scene3d>
          <a:sp3d prstMaterial="metal">
            <a:bevelT h="152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Compilers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8A3BE7AB-09F9-8248-B5D7-70C3BA5FBEB9}"/>
              </a:ext>
            </a:extLst>
          </p:cNvPr>
          <p:cNvSpPr/>
          <p:nvPr/>
        </p:nvSpPr>
        <p:spPr>
          <a:xfrm>
            <a:off x="1798430" y="2223604"/>
            <a:ext cx="1620197" cy="2810107"/>
          </a:xfrm>
          <a:prstGeom prst="roundRect">
            <a:avLst>
              <a:gd name="adj" fmla="val 9260"/>
            </a:avLst>
          </a:prstGeom>
          <a:solidFill>
            <a:schemeClr val="accent1">
              <a:lumMod val="60000"/>
              <a:lumOff val="40000"/>
            </a:schemeClr>
          </a:solidFill>
          <a:ln w="6350">
            <a:noFill/>
          </a:ln>
          <a:effectLst>
            <a:glow rad="127000">
              <a:schemeClr val="bg1"/>
            </a:glow>
          </a:effectLst>
          <a:scene3d>
            <a:camera prst="orthographicFront">
              <a:rot lat="4200000" lon="0" rev="10800000"/>
            </a:camera>
            <a:lightRig rig="contrasting" dir="t"/>
          </a:scene3d>
          <a:sp3d prstMaterial="metal">
            <a:bevelT h="152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Libraries &amp; Frameworks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5DBA552B-D3F7-DD48-A9B0-AAD2C7E46F15}"/>
              </a:ext>
            </a:extLst>
          </p:cNvPr>
          <p:cNvSpPr/>
          <p:nvPr/>
        </p:nvSpPr>
        <p:spPr>
          <a:xfrm>
            <a:off x="2672550" y="1329544"/>
            <a:ext cx="1620197" cy="2810107"/>
          </a:xfrm>
          <a:prstGeom prst="roundRect">
            <a:avLst>
              <a:gd name="adj" fmla="val 9260"/>
            </a:avLst>
          </a:prstGeom>
          <a:solidFill>
            <a:srgbClr val="00B050"/>
          </a:solidFill>
          <a:ln w="6350">
            <a:noFill/>
          </a:ln>
          <a:effectLst>
            <a:glow rad="127000">
              <a:schemeClr val="bg1"/>
            </a:glow>
          </a:effectLst>
          <a:scene3d>
            <a:camera prst="orthographicFront">
              <a:rot lat="4200000" lon="0" rev="10800000"/>
            </a:camera>
            <a:lightRig rig="contrasting" dir="t"/>
          </a:scene3d>
          <a:sp3d prstMaterial="metal">
            <a:bevelT h="152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Source Code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8ABF9E9-BC5D-EF4E-9A62-56639A75BBFA}"/>
              </a:ext>
            </a:extLst>
          </p:cNvPr>
          <p:cNvSpPr/>
          <p:nvPr/>
        </p:nvSpPr>
        <p:spPr>
          <a:xfrm>
            <a:off x="6738202" y="3045239"/>
            <a:ext cx="1620197" cy="2835965"/>
          </a:xfrm>
          <a:prstGeom prst="roundRect">
            <a:avLst>
              <a:gd name="adj" fmla="val 9260"/>
            </a:avLst>
          </a:prstGeom>
          <a:solidFill>
            <a:schemeClr val="accent4">
              <a:lumMod val="75000"/>
            </a:schemeClr>
          </a:solidFill>
          <a:ln w="6350">
            <a:noFill/>
          </a:ln>
          <a:effectLst>
            <a:glow rad="127000">
              <a:schemeClr val="bg1"/>
            </a:glow>
          </a:effectLst>
          <a:scene3d>
            <a:camera prst="orthographicFront">
              <a:rot lat="4200000" lon="0" rev="10800000"/>
            </a:camera>
            <a:lightRig rig="contrasting" dir="t"/>
          </a:scene3d>
          <a:sp3d prstMaterial="metal">
            <a:bevelT h="152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MicroElectronics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7568090-9319-FB49-B489-C3CC71EA43AC}"/>
              </a:ext>
            </a:extLst>
          </p:cNvPr>
          <p:cNvSpPr/>
          <p:nvPr/>
        </p:nvSpPr>
        <p:spPr>
          <a:xfrm>
            <a:off x="1" y="4955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Risks to </a:t>
            </a:r>
            <a:r>
              <a:rPr lang="en-US" sz="3200" b="1" dirty="0">
                <a:solidFill>
                  <a:schemeClr val="bg1"/>
                </a:solidFill>
              </a:rPr>
              <a:t>Software-Enabled Connected Microelectronics (SECM)</a:t>
            </a:r>
            <a:endParaRPr lang="en-US" sz="3200" b="1" dirty="0">
              <a:solidFill>
                <a:schemeClr val="bg1"/>
              </a:solidFill>
              <a:latin typeface="Arial Narrow" panose="020B0604020202020204" pitchFamily="34" charset="0"/>
              <a:ea typeface="Tahoma" charset="0"/>
              <a:cs typeface="Arial Narrow" panose="020B060402020202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62B4B2B-3421-8D40-BA35-9DA185EF3A1C}"/>
              </a:ext>
            </a:extLst>
          </p:cNvPr>
          <p:cNvSpPr/>
          <p:nvPr/>
        </p:nvSpPr>
        <p:spPr>
          <a:xfrm>
            <a:off x="5860967" y="2149264"/>
            <a:ext cx="1620197" cy="2810107"/>
          </a:xfrm>
          <a:prstGeom prst="roundRect">
            <a:avLst>
              <a:gd name="adj" fmla="val 9260"/>
            </a:avLst>
          </a:prstGeom>
          <a:solidFill>
            <a:srgbClr val="FFC000"/>
          </a:solidFill>
          <a:ln w="6350">
            <a:noFill/>
          </a:ln>
          <a:effectLst>
            <a:glow rad="127000">
              <a:schemeClr val="bg1"/>
            </a:glow>
          </a:effectLst>
          <a:scene3d>
            <a:camera prst="orthographicFront">
              <a:rot lat="4200000" lon="0" rev="10800000"/>
            </a:camera>
            <a:lightRig rig="contrasting" dir="t"/>
          </a:scene3d>
          <a:sp3d prstMaterial="metal">
            <a:bevelT h="152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Firmware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F302FB2-560F-8841-9763-7D4C3B5E0AD3}"/>
              </a:ext>
            </a:extLst>
          </p:cNvPr>
          <p:cNvSpPr/>
          <p:nvPr/>
        </p:nvSpPr>
        <p:spPr>
          <a:xfrm>
            <a:off x="4696286" y="1332305"/>
            <a:ext cx="1620197" cy="2810107"/>
          </a:xfrm>
          <a:prstGeom prst="roundRect">
            <a:avLst>
              <a:gd name="adj" fmla="val 9260"/>
            </a:avLst>
          </a:prstGeom>
          <a:solidFill>
            <a:srgbClr val="F4ADDD"/>
          </a:solidFill>
          <a:ln w="6350">
            <a:noFill/>
          </a:ln>
          <a:effectLst>
            <a:glow rad="127000">
              <a:schemeClr val="bg1"/>
            </a:glow>
          </a:effectLst>
          <a:scene3d>
            <a:camera prst="orthographicFront">
              <a:rot lat="4200000" lon="0" rev="10800000"/>
            </a:camera>
            <a:lightRig rig="contrasting" dir="t"/>
          </a:scene3d>
          <a:sp3d prstMaterial="metal">
            <a:bevelT h="152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Operating System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6B754233-F4D9-954B-8441-EB3388529813}"/>
              </a:ext>
            </a:extLst>
          </p:cNvPr>
          <p:cNvSpPr/>
          <p:nvPr/>
        </p:nvSpPr>
        <p:spPr>
          <a:xfrm>
            <a:off x="3647086" y="427820"/>
            <a:ext cx="1620197" cy="2810107"/>
          </a:xfrm>
          <a:prstGeom prst="roundRect">
            <a:avLst>
              <a:gd name="adj" fmla="val 9260"/>
            </a:avLst>
          </a:prstGeom>
          <a:solidFill>
            <a:srgbClr val="00B0F0"/>
          </a:solidFill>
          <a:ln w="6350">
            <a:noFill/>
          </a:ln>
          <a:effectLst>
            <a:glow rad="127000">
              <a:schemeClr val="bg1"/>
            </a:glow>
          </a:effectLst>
          <a:scene3d>
            <a:camera prst="orthographicFront">
              <a:rot lat="4200000" lon="0" rev="10800000"/>
            </a:camera>
            <a:lightRig rig="contrasting" dir="t"/>
          </a:scene3d>
          <a:sp3d prstMaterial="metal">
            <a:bevelT h="1524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flatTx/>
          </a:bodyPr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2" name="Film">
            <a:extLst>
              <a:ext uri="{FF2B5EF4-FFF2-40B4-BE49-F238E27FC236}">
                <a16:creationId xmlns:a16="http://schemas.microsoft.com/office/drawing/2014/main" id="{B2D92ED2-76D1-C24B-9A9F-93C1753F3A8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F4C7D1-41B3-9A48-B885-E72BF9C143D0}"/>
              </a:ext>
            </a:extLst>
          </p:cNvPr>
          <p:cNvSpPr/>
          <p:nvPr/>
        </p:nvSpPr>
        <p:spPr>
          <a:xfrm>
            <a:off x="7065712" y="879234"/>
            <a:ext cx="4722498" cy="1907278"/>
          </a:xfrm>
          <a:prstGeom prst="rect">
            <a:avLst/>
          </a:prstGeom>
          <a:solidFill>
            <a:schemeClr val="tx1"/>
          </a:solidFill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>
              <a:lnSpc>
                <a:spcPct val="85000"/>
              </a:lnSpc>
            </a:pPr>
            <a:r>
              <a:rPr lang="en-US" sz="2000" b="1" dirty="0"/>
              <a:t>Bill of Materials for software and hardware components</a:t>
            </a:r>
          </a:p>
          <a:p>
            <a:pPr marL="461963" indent="-263525">
              <a:buFont typeface="Arial" panose="020B0604020202020204" pitchFamily="34" charset="0"/>
              <a:buChar char="•"/>
            </a:pPr>
            <a:r>
              <a:rPr lang="en-US" sz="2000" dirty="0"/>
              <a:t>SW &amp; HW Part numbers and versions</a:t>
            </a:r>
          </a:p>
          <a:p>
            <a:pPr marL="461963" indent="-263525">
              <a:buFont typeface="Arial" panose="020B0604020202020204" pitchFamily="34" charset="0"/>
              <a:buChar char="•"/>
            </a:pPr>
            <a:r>
              <a:rPr lang="en-US" sz="2000" dirty="0"/>
              <a:t>Libraries &amp; Frameworks Used</a:t>
            </a:r>
          </a:p>
          <a:p>
            <a:pPr marL="461963" indent="-263525">
              <a:buFont typeface="Arial" panose="020B0604020202020204" pitchFamily="34" charset="0"/>
              <a:buChar char="•"/>
            </a:pPr>
            <a:r>
              <a:rPr lang="en-US" sz="2000" dirty="0"/>
              <a:t>Tool Chain Used</a:t>
            </a:r>
          </a:p>
          <a:p>
            <a:pPr marL="461963" indent="-263525">
              <a:buFont typeface="Arial" panose="020B0604020202020204" pitchFamily="34" charset="0"/>
              <a:buChar char="•"/>
            </a:pPr>
            <a:r>
              <a:rPr lang="en-US" sz="2000" dirty="0"/>
              <a:t>Languages and versions</a:t>
            </a:r>
          </a:p>
        </p:txBody>
      </p:sp>
    </p:spTree>
    <p:extLst>
      <p:ext uri="{BB962C8B-B14F-4D97-AF65-F5344CB8AC3E}">
        <p14:creationId xmlns:p14="http://schemas.microsoft.com/office/powerpoint/2010/main" val="18644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61" grpId="0" animBg="1"/>
      <p:bldP spid="46" grpId="0" animBg="1"/>
      <p:bldP spid="48" grpId="0" animBg="1"/>
      <p:bldP spid="49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648A1-C22A-004E-9013-7D7ADE137C3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257"/>
            <a:ext cx="12192000" cy="868362"/>
          </a:xfrm>
        </p:spPr>
        <p:txBody>
          <a:bodyPr>
            <a:noAutofit/>
          </a:bodyPr>
          <a:lstStyle/>
          <a:p>
            <a:pPr algn="ctr"/>
            <a:r>
              <a:rPr lang="en-US" sz="3000" b="1" kern="0" dirty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2" charset="-128"/>
                <a:cs typeface="Arial" panose="020B0604020202020204" pitchFamily="34" charset="0"/>
              </a:rPr>
              <a:t>The Supply Chain for Software-Enabled Capabilities is Complex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3A0185-776E-5B43-B17E-F08F3A4DA18C}"/>
              </a:ext>
            </a:extLst>
          </p:cNvPr>
          <p:cNvGrpSpPr>
            <a:grpSpLocks/>
          </p:cNvGrpSpPr>
          <p:nvPr/>
        </p:nvGrpSpPr>
        <p:grpSpPr bwMode="auto">
          <a:xfrm>
            <a:off x="462789" y="986502"/>
            <a:ext cx="9856036" cy="5243544"/>
            <a:chOff x="133" y="-474"/>
            <a:chExt cx="4987" cy="393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8A346A9-6CFE-3446-88E1-D01E769EEA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4371">
              <a:off x="133" y="60"/>
              <a:ext cx="1405" cy="998"/>
            </a:xfrm>
            <a:prstGeom prst="ellipse">
              <a:avLst/>
            </a:prstGeom>
            <a:solidFill>
              <a:srgbClr val="F4CC86"/>
            </a:solidFill>
            <a:ln>
              <a:solidFill>
                <a:schemeClr val="tx1"/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6" name="Text Box 17">
              <a:extLst>
                <a:ext uri="{FF2B5EF4-FFF2-40B4-BE49-F238E27FC236}">
                  <a16:creationId xmlns:a16="http://schemas.microsoft.com/office/drawing/2014/main" id="{DC6411D7-F5D0-DE4F-B900-57557066A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" y="884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7" name="Text Box 18">
              <a:extLst>
                <a:ext uri="{FF2B5EF4-FFF2-40B4-BE49-F238E27FC236}">
                  <a16:creationId xmlns:a16="http://schemas.microsoft.com/office/drawing/2014/main" id="{2A8D188D-DB11-594E-B17A-74706F4E6C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7" y="693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8" name="Text Box 19">
              <a:extLst>
                <a:ext uri="{FF2B5EF4-FFF2-40B4-BE49-F238E27FC236}">
                  <a16:creationId xmlns:a16="http://schemas.microsoft.com/office/drawing/2014/main" id="{59C139E1-C09A-FC4B-B90D-B1099783A7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8" y="574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9" name="Text Box 20">
              <a:extLst>
                <a:ext uri="{FF2B5EF4-FFF2-40B4-BE49-F238E27FC236}">
                  <a16:creationId xmlns:a16="http://schemas.microsoft.com/office/drawing/2014/main" id="{CEEF0CBF-7A3F-2E4F-92BB-D5CB72A1E8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8" y="431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10" name="Text Box 21">
              <a:extLst>
                <a:ext uri="{FF2B5EF4-FFF2-40B4-BE49-F238E27FC236}">
                  <a16:creationId xmlns:a16="http://schemas.microsoft.com/office/drawing/2014/main" id="{43D59097-8FAE-BB49-ABD7-624227CD21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9" y="51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11" name="Text Box 22">
              <a:extLst>
                <a:ext uri="{FF2B5EF4-FFF2-40B4-BE49-F238E27FC236}">
                  <a16:creationId xmlns:a16="http://schemas.microsoft.com/office/drawing/2014/main" id="{A026ED7B-5F8B-914F-904D-A3400D236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1" y="217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12" name="Text Box 23">
              <a:extLst>
                <a:ext uri="{FF2B5EF4-FFF2-40B4-BE49-F238E27FC236}">
                  <a16:creationId xmlns:a16="http://schemas.microsoft.com/office/drawing/2014/main" id="{5BD38223-F6E6-AF49-A03A-29339EF8E7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0" y="2756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13" name="Text Box 24">
              <a:extLst>
                <a:ext uri="{FF2B5EF4-FFF2-40B4-BE49-F238E27FC236}">
                  <a16:creationId xmlns:a16="http://schemas.microsoft.com/office/drawing/2014/main" id="{D546563F-5BBA-1141-B706-84E7100D5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8" y="2984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14" name="Text Box 25">
              <a:extLst>
                <a:ext uri="{FF2B5EF4-FFF2-40B4-BE49-F238E27FC236}">
                  <a16:creationId xmlns:a16="http://schemas.microsoft.com/office/drawing/2014/main" id="{FBE03C2C-217B-3F41-B7B3-84119B35EC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" y="3208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15" name="Text Box 26">
              <a:extLst>
                <a:ext uri="{FF2B5EF4-FFF2-40B4-BE49-F238E27FC236}">
                  <a16:creationId xmlns:a16="http://schemas.microsoft.com/office/drawing/2014/main" id="{C34C2A16-5532-924F-9EED-C6D1DF39B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" y="2979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16" name="Text Box 27">
              <a:extLst>
                <a:ext uri="{FF2B5EF4-FFF2-40B4-BE49-F238E27FC236}">
                  <a16:creationId xmlns:a16="http://schemas.microsoft.com/office/drawing/2014/main" id="{E0BD3247-501A-5847-9A03-3591EFF79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" y="2839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6185D8E-DC19-8441-A4BC-904E0A245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" y="404"/>
              <a:ext cx="357" cy="314"/>
            </a:xfrm>
            <a:custGeom>
              <a:avLst/>
              <a:gdLst>
                <a:gd name="T0" fmla="*/ 0 w 357"/>
                <a:gd name="T1" fmla="*/ 0 h 314"/>
                <a:gd name="T2" fmla="*/ 46 w 357"/>
                <a:gd name="T3" fmla="*/ 157 h 314"/>
                <a:gd name="T4" fmla="*/ 114 w 357"/>
                <a:gd name="T5" fmla="*/ 189 h 314"/>
                <a:gd name="T6" fmla="*/ 235 w 357"/>
                <a:gd name="T7" fmla="*/ 132 h 314"/>
                <a:gd name="T8" fmla="*/ 303 w 357"/>
                <a:gd name="T9" fmla="*/ 153 h 314"/>
                <a:gd name="T10" fmla="*/ 357 w 357"/>
                <a:gd name="T11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4">
                  <a:moveTo>
                    <a:pt x="0" y="0"/>
                  </a:moveTo>
                  <a:cubicBezTo>
                    <a:pt x="13" y="63"/>
                    <a:pt x="27" y="126"/>
                    <a:pt x="46" y="157"/>
                  </a:cubicBezTo>
                  <a:cubicBezTo>
                    <a:pt x="65" y="188"/>
                    <a:pt x="83" y="193"/>
                    <a:pt x="114" y="189"/>
                  </a:cubicBezTo>
                  <a:cubicBezTo>
                    <a:pt x="145" y="185"/>
                    <a:pt x="204" y="138"/>
                    <a:pt x="235" y="132"/>
                  </a:cubicBezTo>
                  <a:cubicBezTo>
                    <a:pt x="266" y="126"/>
                    <a:pt x="283" y="123"/>
                    <a:pt x="303" y="153"/>
                  </a:cubicBezTo>
                  <a:cubicBezTo>
                    <a:pt x="323" y="183"/>
                    <a:pt x="340" y="248"/>
                    <a:pt x="357" y="3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08704F2-7D8B-364E-8215-440BB29E3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215"/>
              <a:ext cx="1275" cy="524"/>
            </a:xfrm>
            <a:custGeom>
              <a:avLst/>
              <a:gdLst>
                <a:gd name="T0" fmla="*/ 0 w 1275"/>
                <a:gd name="T1" fmla="*/ 524 h 524"/>
                <a:gd name="T2" fmla="*/ 118 w 1275"/>
                <a:gd name="T3" fmla="*/ 446 h 524"/>
                <a:gd name="T4" fmla="*/ 168 w 1275"/>
                <a:gd name="T5" fmla="*/ 421 h 524"/>
                <a:gd name="T6" fmla="*/ 257 w 1275"/>
                <a:gd name="T7" fmla="*/ 278 h 524"/>
                <a:gd name="T8" fmla="*/ 350 w 1275"/>
                <a:gd name="T9" fmla="*/ 99 h 524"/>
                <a:gd name="T10" fmla="*/ 457 w 1275"/>
                <a:gd name="T11" fmla="*/ 35 h 524"/>
                <a:gd name="T12" fmla="*/ 679 w 1275"/>
                <a:gd name="T13" fmla="*/ 46 h 524"/>
                <a:gd name="T14" fmla="*/ 1218 w 1275"/>
                <a:gd name="T15" fmla="*/ 3 h 524"/>
                <a:gd name="T16" fmla="*/ 1021 w 1275"/>
                <a:gd name="T17" fmla="*/ 28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5" h="524">
                  <a:moveTo>
                    <a:pt x="0" y="524"/>
                  </a:moveTo>
                  <a:cubicBezTo>
                    <a:pt x="45" y="493"/>
                    <a:pt x="90" y="463"/>
                    <a:pt x="118" y="446"/>
                  </a:cubicBezTo>
                  <a:cubicBezTo>
                    <a:pt x="146" y="429"/>
                    <a:pt x="145" y="449"/>
                    <a:pt x="168" y="421"/>
                  </a:cubicBezTo>
                  <a:cubicBezTo>
                    <a:pt x="191" y="393"/>
                    <a:pt x="227" y="332"/>
                    <a:pt x="257" y="278"/>
                  </a:cubicBezTo>
                  <a:cubicBezTo>
                    <a:pt x="287" y="224"/>
                    <a:pt x="317" y="139"/>
                    <a:pt x="350" y="99"/>
                  </a:cubicBezTo>
                  <a:cubicBezTo>
                    <a:pt x="383" y="59"/>
                    <a:pt x="402" y="44"/>
                    <a:pt x="457" y="35"/>
                  </a:cubicBezTo>
                  <a:cubicBezTo>
                    <a:pt x="512" y="26"/>
                    <a:pt x="552" y="51"/>
                    <a:pt x="679" y="46"/>
                  </a:cubicBezTo>
                  <a:cubicBezTo>
                    <a:pt x="806" y="41"/>
                    <a:pt x="1161" y="6"/>
                    <a:pt x="1218" y="3"/>
                  </a:cubicBezTo>
                  <a:cubicBezTo>
                    <a:pt x="1275" y="0"/>
                    <a:pt x="1148" y="14"/>
                    <a:pt x="1021" y="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AD7FAF7-AF7E-694F-ACBB-79968F8A0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2" y="311"/>
              <a:ext cx="507" cy="200"/>
            </a:xfrm>
            <a:custGeom>
              <a:avLst/>
              <a:gdLst>
                <a:gd name="T0" fmla="*/ 0 w 507"/>
                <a:gd name="T1" fmla="*/ 0 h 200"/>
                <a:gd name="T2" fmla="*/ 25 w 507"/>
                <a:gd name="T3" fmla="*/ 110 h 200"/>
                <a:gd name="T4" fmla="*/ 86 w 507"/>
                <a:gd name="T5" fmla="*/ 168 h 200"/>
                <a:gd name="T6" fmla="*/ 179 w 507"/>
                <a:gd name="T7" fmla="*/ 153 h 200"/>
                <a:gd name="T8" fmla="*/ 268 w 507"/>
                <a:gd name="T9" fmla="*/ 153 h 200"/>
                <a:gd name="T10" fmla="*/ 507 w 507"/>
                <a:gd name="T11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7" h="200">
                  <a:moveTo>
                    <a:pt x="0" y="0"/>
                  </a:moveTo>
                  <a:cubicBezTo>
                    <a:pt x="5" y="41"/>
                    <a:pt x="11" y="82"/>
                    <a:pt x="25" y="110"/>
                  </a:cubicBezTo>
                  <a:cubicBezTo>
                    <a:pt x="39" y="138"/>
                    <a:pt x="60" y="161"/>
                    <a:pt x="86" y="168"/>
                  </a:cubicBezTo>
                  <a:cubicBezTo>
                    <a:pt x="112" y="175"/>
                    <a:pt x="149" y="155"/>
                    <a:pt x="179" y="153"/>
                  </a:cubicBezTo>
                  <a:cubicBezTo>
                    <a:pt x="209" y="151"/>
                    <a:pt x="213" y="145"/>
                    <a:pt x="268" y="153"/>
                  </a:cubicBezTo>
                  <a:cubicBezTo>
                    <a:pt x="323" y="161"/>
                    <a:pt x="415" y="180"/>
                    <a:pt x="507" y="20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CF32DC-1DD4-8344-9D08-426AA06F5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91"/>
              <a:ext cx="1572" cy="201"/>
            </a:xfrm>
            <a:custGeom>
              <a:avLst/>
              <a:gdLst>
                <a:gd name="T0" fmla="*/ 0 w 1572"/>
                <a:gd name="T1" fmla="*/ 95 h 201"/>
                <a:gd name="T2" fmla="*/ 79 w 1572"/>
                <a:gd name="T3" fmla="*/ 66 h 201"/>
                <a:gd name="T4" fmla="*/ 143 w 1572"/>
                <a:gd name="T5" fmla="*/ 63 h 201"/>
                <a:gd name="T6" fmla="*/ 329 w 1572"/>
                <a:gd name="T7" fmla="*/ 159 h 201"/>
                <a:gd name="T8" fmla="*/ 415 w 1572"/>
                <a:gd name="T9" fmla="*/ 198 h 201"/>
                <a:gd name="T10" fmla="*/ 507 w 1572"/>
                <a:gd name="T11" fmla="*/ 180 h 201"/>
                <a:gd name="T12" fmla="*/ 636 w 1572"/>
                <a:gd name="T13" fmla="*/ 145 h 201"/>
                <a:gd name="T14" fmla="*/ 950 w 1572"/>
                <a:gd name="T15" fmla="*/ 120 h 201"/>
                <a:gd name="T16" fmla="*/ 1104 w 1572"/>
                <a:gd name="T17" fmla="*/ 141 h 201"/>
                <a:gd name="T18" fmla="*/ 1193 w 1572"/>
                <a:gd name="T19" fmla="*/ 141 h 201"/>
                <a:gd name="T20" fmla="*/ 1275 w 1572"/>
                <a:gd name="T21" fmla="*/ 66 h 201"/>
                <a:gd name="T22" fmla="*/ 1311 w 1572"/>
                <a:gd name="T23" fmla="*/ 13 h 201"/>
                <a:gd name="T24" fmla="*/ 1418 w 1572"/>
                <a:gd name="T25" fmla="*/ 9 h 201"/>
                <a:gd name="T26" fmla="*/ 1572 w 1572"/>
                <a:gd name="T27" fmla="*/ 7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2" h="201">
                  <a:moveTo>
                    <a:pt x="0" y="95"/>
                  </a:moveTo>
                  <a:cubicBezTo>
                    <a:pt x="27" y="83"/>
                    <a:pt x="55" y="71"/>
                    <a:pt x="79" y="66"/>
                  </a:cubicBezTo>
                  <a:cubicBezTo>
                    <a:pt x="103" y="61"/>
                    <a:pt x="101" y="48"/>
                    <a:pt x="143" y="63"/>
                  </a:cubicBezTo>
                  <a:cubicBezTo>
                    <a:pt x="185" y="78"/>
                    <a:pt x="284" y="137"/>
                    <a:pt x="329" y="159"/>
                  </a:cubicBezTo>
                  <a:cubicBezTo>
                    <a:pt x="374" y="181"/>
                    <a:pt x="385" y="195"/>
                    <a:pt x="415" y="198"/>
                  </a:cubicBezTo>
                  <a:cubicBezTo>
                    <a:pt x="445" y="201"/>
                    <a:pt x="470" y="189"/>
                    <a:pt x="507" y="180"/>
                  </a:cubicBezTo>
                  <a:cubicBezTo>
                    <a:pt x="544" y="171"/>
                    <a:pt x="562" y="155"/>
                    <a:pt x="636" y="145"/>
                  </a:cubicBezTo>
                  <a:cubicBezTo>
                    <a:pt x="710" y="135"/>
                    <a:pt x="872" y="121"/>
                    <a:pt x="950" y="120"/>
                  </a:cubicBezTo>
                  <a:cubicBezTo>
                    <a:pt x="1028" y="119"/>
                    <a:pt x="1064" y="138"/>
                    <a:pt x="1104" y="141"/>
                  </a:cubicBezTo>
                  <a:cubicBezTo>
                    <a:pt x="1144" y="144"/>
                    <a:pt x="1165" y="153"/>
                    <a:pt x="1193" y="141"/>
                  </a:cubicBezTo>
                  <a:cubicBezTo>
                    <a:pt x="1221" y="129"/>
                    <a:pt x="1255" y="87"/>
                    <a:pt x="1275" y="66"/>
                  </a:cubicBezTo>
                  <a:cubicBezTo>
                    <a:pt x="1295" y="45"/>
                    <a:pt x="1287" y="22"/>
                    <a:pt x="1311" y="13"/>
                  </a:cubicBezTo>
                  <a:cubicBezTo>
                    <a:pt x="1335" y="4"/>
                    <a:pt x="1375" y="0"/>
                    <a:pt x="1418" y="9"/>
                  </a:cubicBezTo>
                  <a:cubicBezTo>
                    <a:pt x="1461" y="18"/>
                    <a:pt x="1516" y="44"/>
                    <a:pt x="1572" y="7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528F2F5-0F6C-B14A-8B3B-6DC680A2B9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3" y="155"/>
              <a:ext cx="504" cy="20"/>
            </a:xfrm>
            <a:custGeom>
              <a:avLst/>
              <a:gdLst>
                <a:gd name="T0" fmla="*/ 0 w 504"/>
                <a:gd name="T1" fmla="*/ 20 h 20"/>
                <a:gd name="T2" fmla="*/ 332 w 504"/>
                <a:gd name="T3" fmla="*/ 2 h 20"/>
                <a:gd name="T4" fmla="*/ 504 w 504"/>
                <a:gd name="T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4" h="20">
                  <a:moveTo>
                    <a:pt x="0" y="20"/>
                  </a:moveTo>
                  <a:cubicBezTo>
                    <a:pt x="124" y="12"/>
                    <a:pt x="248" y="4"/>
                    <a:pt x="332" y="2"/>
                  </a:cubicBezTo>
                  <a:cubicBezTo>
                    <a:pt x="416" y="0"/>
                    <a:pt x="460" y="3"/>
                    <a:pt x="504" y="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F528113-782D-6440-9777-3725E31FB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" y="204"/>
              <a:ext cx="279" cy="117"/>
            </a:xfrm>
            <a:custGeom>
              <a:avLst/>
              <a:gdLst>
                <a:gd name="T0" fmla="*/ 0 w 279"/>
                <a:gd name="T1" fmla="*/ 0 h 117"/>
                <a:gd name="T2" fmla="*/ 68 w 279"/>
                <a:gd name="T3" fmla="*/ 50 h 117"/>
                <a:gd name="T4" fmla="*/ 279 w 279"/>
                <a:gd name="T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9" h="117">
                  <a:moveTo>
                    <a:pt x="0" y="0"/>
                  </a:moveTo>
                  <a:cubicBezTo>
                    <a:pt x="10" y="15"/>
                    <a:pt x="21" y="30"/>
                    <a:pt x="68" y="50"/>
                  </a:cubicBezTo>
                  <a:cubicBezTo>
                    <a:pt x="115" y="70"/>
                    <a:pt x="197" y="93"/>
                    <a:pt x="279" y="11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7E38442-4E59-3941-8F87-0A60C6EA4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" y="257"/>
              <a:ext cx="489" cy="290"/>
            </a:xfrm>
            <a:custGeom>
              <a:avLst/>
              <a:gdLst>
                <a:gd name="T0" fmla="*/ 0 w 489"/>
                <a:gd name="T1" fmla="*/ 0 h 290"/>
                <a:gd name="T2" fmla="*/ 121 w 489"/>
                <a:gd name="T3" fmla="*/ 43 h 290"/>
                <a:gd name="T4" fmla="*/ 203 w 489"/>
                <a:gd name="T5" fmla="*/ 79 h 290"/>
                <a:gd name="T6" fmla="*/ 296 w 489"/>
                <a:gd name="T7" fmla="*/ 207 h 290"/>
                <a:gd name="T8" fmla="*/ 328 w 489"/>
                <a:gd name="T9" fmla="*/ 264 h 290"/>
                <a:gd name="T10" fmla="*/ 393 w 489"/>
                <a:gd name="T11" fmla="*/ 289 h 290"/>
                <a:gd name="T12" fmla="*/ 457 w 489"/>
                <a:gd name="T13" fmla="*/ 272 h 290"/>
                <a:gd name="T14" fmla="*/ 489 w 489"/>
                <a:gd name="T15" fmla="*/ 27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9" h="290">
                  <a:moveTo>
                    <a:pt x="0" y="0"/>
                  </a:moveTo>
                  <a:cubicBezTo>
                    <a:pt x="43" y="15"/>
                    <a:pt x="87" y="30"/>
                    <a:pt x="121" y="43"/>
                  </a:cubicBezTo>
                  <a:cubicBezTo>
                    <a:pt x="155" y="56"/>
                    <a:pt x="174" y="52"/>
                    <a:pt x="203" y="79"/>
                  </a:cubicBezTo>
                  <a:cubicBezTo>
                    <a:pt x="232" y="106"/>
                    <a:pt x="275" y="176"/>
                    <a:pt x="296" y="207"/>
                  </a:cubicBezTo>
                  <a:cubicBezTo>
                    <a:pt x="317" y="238"/>
                    <a:pt x="312" y="250"/>
                    <a:pt x="328" y="264"/>
                  </a:cubicBezTo>
                  <a:cubicBezTo>
                    <a:pt x="344" y="278"/>
                    <a:pt x="372" y="288"/>
                    <a:pt x="393" y="289"/>
                  </a:cubicBezTo>
                  <a:cubicBezTo>
                    <a:pt x="414" y="290"/>
                    <a:pt x="441" y="274"/>
                    <a:pt x="457" y="272"/>
                  </a:cubicBezTo>
                  <a:cubicBezTo>
                    <a:pt x="473" y="270"/>
                    <a:pt x="481" y="274"/>
                    <a:pt x="489" y="27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C4155C9-AFAF-F64F-94D2-C8E22B128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8" y="515"/>
              <a:ext cx="1393" cy="155"/>
            </a:xfrm>
            <a:custGeom>
              <a:avLst/>
              <a:gdLst>
                <a:gd name="T0" fmla="*/ 1393 w 1393"/>
                <a:gd name="T1" fmla="*/ 153 h 155"/>
                <a:gd name="T2" fmla="*/ 1307 w 1393"/>
                <a:gd name="T3" fmla="*/ 149 h 155"/>
                <a:gd name="T4" fmla="*/ 1250 w 1393"/>
                <a:gd name="T5" fmla="*/ 117 h 155"/>
                <a:gd name="T6" fmla="*/ 1218 w 1393"/>
                <a:gd name="T7" fmla="*/ 81 h 155"/>
                <a:gd name="T8" fmla="*/ 1068 w 1393"/>
                <a:gd name="T9" fmla="*/ 74 h 155"/>
                <a:gd name="T10" fmla="*/ 654 w 1393"/>
                <a:gd name="T11" fmla="*/ 56 h 155"/>
                <a:gd name="T12" fmla="*/ 521 w 1393"/>
                <a:gd name="T13" fmla="*/ 106 h 155"/>
                <a:gd name="T14" fmla="*/ 407 w 1393"/>
                <a:gd name="T15" fmla="*/ 142 h 155"/>
                <a:gd name="T16" fmla="*/ 318 w 1393"/>
                <a:gd name="T17" fmla="*/ 121 h 155"/>
                <a:gd name="T18" fmla="*/ 243 w 1393"/>
                <a:gd name="T19" fmla="*/ 21 h 155"/>
                <a:gd name="T20" fmla="*/ 164 w 1393"/>
                <a:gd name="T21" fmla="*/ 3 h 155"/>
                <a:gd name="T22" fmla="*/ 0 w 1393"/>
                <a:gd name="T23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3" h="155">
                  <a:moveTo>
                    <a:pt x="1393" y="153"/>
                  </a:moveTo>
                  <a:cubicBezTo>
                    <a:pt x="1362" y="154"/>
                    <a:pt x="1331" y="155"/>
                    <a:pt x="1307" y="149"/>
                  </a:cubicBezTo>
                  <a:cubicBezTo>
                    <a:pt x="1283" y="143"/>
                    <a:pt x="1265" y="128"/>
                    <a:pt x="1250" y="117"/>
                  </a:cubicBezTo>
                  <a:cubicBezTo>
                    <a:pt x="1235" y="106"/>
                    <a:pt x="1248" y="88"/>
                    <a:pt x="1218" y="81"/>
                  </a:cubicBezTo>
                  <a:cubicBezTo>
                    <a:pt x="1188" y="74"/>
                    <a:pt x="1162" y="78"/>
                    <a:pt x="1068" y="74"/>
                  </a:cubicBezTo>
                  <a:cubicBezTo>
                    <a:pt x="974" y="70"/>
                    <a:pt x="745" y="51"/>
                    <a:pt x="654" y="56"/>
                  </a:cubicBezTo>
                  <a:cubicBezTo>
                    <a:pt x="563" y="61"/>
                    <a:pt x="562" y="92"/>
                    <a:pt x="521" y="106"/>
                  </a:cubicBezTo>
                  <a:cubicBezTo>
                    <a:pt x="480" y="120"/>
                    <a:pt x="441" y="140"/>
                    <a:pt x="407" y="142"/>
                  </a:cubicBezTo>
                  <a:cubicBezTo>
                    <a:pt x="373" y="144"/>
                    <a:pt x="345" y="141"/>
                    <a:pt x="318" y="121"/>
                  </a:cubicBezTo>
                  <a:cubicBezTo>
                    <a:pt x="291" y="101"/>
                    <a:pt x="269" y="41"/>
                    <a:pt x="243" y="21"/>
                  </a:cubicBezTo>
                  <a:cubicBezTo>
                    <a:pt x="217" y="1"/>
                    <a:pt x="204" y="0"/>
                    <a:pt x="164" y="3"/>
                  </a:cubicBezTo>
                  <a:cubicBezTo>
                    <a:pt x="124" y="6"/>
                    <a:pt x="62" y="24"/>
                    <a:pt x="0" y="4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84A3C2B-D220-4549-9D2B-114B1EF00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632"/>
              <a:ext cx="271" cy="157"/>
            </a:xfrm>
            <a:custGeom>
              <a:avLst/>
              <a:gdLst>
                <a:gd name="T0" fmla="*/ 271 w 271"/>
                <a:gd name="T1" fmla="*/ 157 h 157"/>
                <a:gd name="T2" fmla="*/ 218 w 271"/>
                <a:gd name="T3" fmla="*/ 154 h 157"/>
                <a:gd name="T4" fmla="*/ 193 w 271"/>
                <a:gd name="T5" fmla="*/ 136 h 157"/>
                <a:gd name="T6" fmla="*/ 211 w 271"/>
                <a:gd name="T7" fmla="*/ 111 h 157"/>
                <a:gd name="T8" fmla="*/ 175 w 271"/>
                <a:gd name="T9" fmla="*/ 75 h 157"/>
                <a:gd name="T10" fmla="*/ 0 w 271"/>
                <a:gd name="T1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157">
                  <a:moveTo>
                    <a:pt x="271" y="157"/>
                  </a:moveTo>
                  <a:cubicBezTo>
                    <a:pt x="262" y="157"/>
                    <a:pt x="231" y="157"/>
                    <a:pt x="218" y="154"/>
                  </a:cubicBezTo>
                  <a:cubicBezTo>
                    <a:pt x="205" y="151"/>
                    <a:pt x="194" y="143"/>
                    <a:pt x="193" y="136"/>
                  </a:cubicBezTo>
                  <a:cubicBezTo>
                    <a:pt x="192" y="129"/>
                    <a:pt x="214" y="121"/>
                    <a:pt x="211" y="111"/>
                  </a:cubicBezTo>
                  <a:cubicBezTo>
                    <a:pt x="208" y="101"/>
                    <a:pt x="210" y="94"/>
                    <a:pt x="175" y="75"/>
                  </a:cubicBezTo>
                  <a:cubicBezTo>
                    <a:pt x="140" y="56"/>
                    <a:pt x="36" y="16"/>
                    <a:pt x="0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E3C40AE3-BBC8-F945-8ED6-64D9B59DC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" y="629"/>
              <a:ext cx="225" cy="278"/>
            </a:xfrm>
            <a:custGeom>
              <a:avLst/>
              <a:gdLst>
                <a:gd name="T0" fmla="*/ 0 w 225"/>
                <a:gd name="T1" fmla="*/ 0 h 278"/>
                <a:gd name="T2" fmla="*/ 36 w 225"/>
                <a:gd name="T3" fmla="*/ 89 h 278"/>
                <a:gd name="T4" fmla="*/ 68 w 225"/>
                <a:gd name="T5" fmla="*/ 153 h 278"/>
                <a:gd name="T6" fmla="*/ 146 w 225"/>
                <a:gd name="T7" fmla="*/ 182 h 278"/>
                <a:gd name="T8" fmla="*/ 196 w 225"/>
                <a:gd name="T9" fmla="*/ 200 h 278"/>
                <a:gd name="T10" fmla="*/ 221 w 225"/>
                <a:gd name="T11" fmla="*/ 242 h 278"/>
                <a:gd name="T12" fmla="*/ 218 w 225"/>
                <a:gd name="T13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5" h="278">
                  <a:moveTo>
                    <a:pt x="0" y="0"/>
                  </a:moveTo>
                  <a:cubicBezTo>
                    <a:pt x="12" y="31"/>
                    <a:pt x="25" y="63"/>
                    <a:pt x="36" y="89"/>
                  </a:cubicBezTo>
                  <a:cubicBezTo>
                    <a:pt x="47" y="115"/>
                    <a:pt x="50" y="138"/>
                    <a:pt x="68" y="153"/>
                  </a:cubicBezTo>
                  <a:cubicBezTo>
                    <a:pt x="86" y="168"/>
                    <a:pt x="125" y="174"/>
                    <a:pt x="146" y="182"/>
                  </a:cubicBezTo>
                  <a:cubicBezTo>
                    <a:pt x="167" y="190"/>
                    <a:pt x="184" y="190"/>
                    <a:pt x="196" y="200"/>
                  </a:cubicBezTo>
                  <a:cubicBezTo>
                    <a:pt x="208" y="210"/>
                    <a:pt x="217" y="229"/>
                    <a:pt x="221" y="242"/>
                  </a:cubicBezTo>
                  <a:cubicBezTo>
                    <a:pt x="225" y="255"/>
                    <a:pt x="221" y="266"/>
                    <a:pt x="218" y="27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58832B1-6061-B444-B074-A1F7B8E0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" y="1026"/>
              <a:ext cx="611" cy="126"/>
            </a:xfrm>
            <a:custGeom>
              <a:avLst/>
              <a:gdLst>
                <a:gd name="T0" fmla="*/ 611 w 611"/>
                <a:gd name="T1" fmla="*/ 49 h 126"/>
                <a:gd name="T2" fmla="*/ 539 w 611"/>
                <a:gd name="T3" fmla="*/ 103 h 126"/>
                <a:gd name="T4" fmla="*/ 446 w 611"/>
                <a:gd name="T5" fmla="*/ 124 h 126"/>
                <a:gd name="T6" fmla="*/ 379 w 611"/>
                <a:gd name="T7" fmla="*/ 88 h 126"/>
                <a:gd name="T8" fmla="*/ 321 w 611"/>
                <a:gd name="T9" fmla="*/ 35 h 126"/>
                <a:gd name="T10" fmla="*/ 225 w 611"/>
                <a:gd name="T11" fmla="*/ 3 h 126"/>
                <a:gd name="T12" fmla="*/ 82 w 611"/>
                <a:gd name="T13" fmla="*/ 17 h 126"/>
                <a:gd name="T14" fmla="*/ 0 w 611"/>
                <a:gd name="T15" fmla="*/ 3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1" h="126">
                  <a:moveTo>
                    <a:pt x="611" y="49"/>
                  </a:moveTo>
                  <a:cubicBezTo>
                    <a:pt x="588" y="70"/>
                    <a:pt x="566" y="91"/>
                    <a:pt x="539" y="103"/>
                  </a:cubicBezTo>
                  <a:cubicBezTo>
                    <a:pt x="512" y="115"/>
                    <a:pt x="473" y="126"/>
                    <a:pt x="446" y="124"/>
                  </a:cubicBezTo>
                  <a:cubicBezTo>
                    <a:pt x="419" y="122"/>
                    <a:pt x="400" y="103"/>
                    <a:pt x="379" y="88"/>
                  </a:cubicBezTo>
                  <a:cubicBezTo>
                    <a:pt x="358" y="73"/>
                    <a:pt x="347" y="49"/>
                    <a:pt x="321" y="35"/>
                  </a:cubicBezTo>
                  <a:cubicBezTo>
                    <a:pt x="295" y="21"/>
                    <a:pt x="265" y="6"/>
                    <a:pt x="225" y="3"/>
                  </a:cubicBezTo>
                  <a:cubicBezTo>
                    <a:pt x="185" y="0"/>
                    <a:pt x="119" y="12"/>
                    <a:pt x="82" y="17"/>
                  </a:cubicBezTo>
                  <a:cubicBezTo>
                    <a:pt x="45" y="22"/>
                    <a:pt x="22" y="28"/>
                    <a:pt x="0" y="3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41F7989-75BD-9F4E-B20C-ED97EC4C4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" y="776"/>
              <a:ext cx="358" cy="231"/>
            </a:xfrm>
            <a:custGeom>
              <a:avLst/>
              <a:gdLst>
                <a:gd name="T0" fmla="*/ 358 w 358"/>
                <a:gd name="T1" fmla="*/ 28 h 231"/>
                <a:gd name="T2" fmla="*/ 250 w 358"/>
                <a:gd name="T3" fmla="*/ 3 h 231"/>
                <a:gd name="T4" fmla="*/ 200 w 358"/>
                <a:gd name="T5" fmla="*/ 13 h 231"/>
                <a:gd name="T6" fmla="*/ 186 w 358"/>
                <a:gd name="T7" fmla="*/ 67 h 231"/>
                <a:gd name="T8" fmla="*/ 154 w 358"/>
                <a:gd name="T9" fmla="*/ 135 h 231"/>
                <a:gd name="T10" fmla="*/ 68 w 358"/>
                <a:gd name="T11" fmla="*/ 188 h 231"/>
                <a:gd name="T12" fmla="*/ 0 w 358"/>
                <a:gd name="T13" fmla="*/ 23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8" h="231">
                  <a:moveTo>
                    <a:pt x="358" y="28"/>
                  </a:moveTo>
                  <a:cubicBezTo>
                    <a:pt x="317" y="17"/>
                    <a:pt x="276" y="6"/>
                    <a:pt x="250" y="3"/>
                  </a:cubicBezTo>
                  <a:cubicBezTo>
                    <a:pt x="224" y="0"/>
                    <a:pt x="211" y="2"/>
                    <a:pt x="200" y="13"/>
                  </a:cubicBezTo>
                  <a:cubicBezTo>
                    <a:pt x="189" y="24"/>
                    <a:pt x="194" y="47"/>
                    <a:pt x="186" y="67"/>
                  </a:cubicBezTo>
                  <a:cubicBezTo>
                    <a:pt x="178" y="87"/>
                    <a:pt x="174" y="115"/>
                    <a:pt x="154" y="135"/>
                  </a:cubicBezTo>
                  <a:cubicBezTo>
                    <a:pt x="134" y="155"/>
                    <a:pt x="94" y="172"/>
                    <a:pt x="68" y="188"/>
                  </a:cubicBezTo>
                  <a:cubicBezTo>
                    <a:pt x="42" y="204"/>
                    <a:pt x="21" y="217"/>
                    <a:pt x="0" y="231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D8626ED-8407-F54C-AF70-D2206AD30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" y="811"/>
              <a:ext cx="366" cy="239"/>
            </a:xfrm>
            <a:custGeom>
              <a:avLst/>
              <a:gdLst>
                <a:gd name="T0" fmla="*/ 30 w 366"/>
                <a:gd name="T1" fmla="*/ 0 h 239"/>
                <a:gd name="T2" fmla="*/ 12 w 366"/>
                <a:gd name="T3" fmla="*/ 100 h 239"/>
                <a:gd name="T4" fmla="*/ 8 w 366"/>
                <a:gd name="T5" fmla="*/ 203 h 239"/>
                <a:gd name="T6" fmla="*/ 62 w 366"/>
                <a:gd name="T7" fmla="*/ 235 h 239"/>
                <a:gd name="T8" fmla="*/ 219 w 366"/>
                <a:gd name="T9" fmla="*/ 225 h 239"/>
                <a:gd name="T10" fmla="*/ 366 w 366"/>
                <a:gd name="T11" fmla="*/ 22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239">
                  <a:moveTo>
                    <a:pt x="30" y="0"/>
                  </a:moveTo>
                  <a:cubicBezTo>
                    <a:pt x="23" y="33"/>
                    <a:pt x="16" y="66"/>
                    <a:pt x="12" y="100"/>
                  </a:cubicBezTo>
                  <a:cubicBezTo>
                    <a:pt x="8" y="134"/>
                    <a:pt x="0" y="181"/>
                    <a:pt x="8" y="203"/>
                  </a:cubicBezTo>
                  <a:cubicBezTo>
                    <a:pt x="16" y="225"/>
                    <a:pt x="27" y="231"/>
                    <a:pt x="62" y="235"/>
                  </a:cubicBezTo>
                  <a:cubicBezTo>
                    <a:pt x="97" y="239"/>
                    <a:pt x="168" y="226"/>
                    <a:pt x="219" y="225"/>
                  </a:cubicBezTo>
                  <a:cubicBezTo>
                    <a:pt x="270" y="224"/>
                    <a:pt x="318" y="226"/>
                    <a:pt x="366" y="2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D3694151-D932-5B48-8361-C23D71610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6" y="1136"/>
              <a:ext cx="318" cy="215"/>
            </a:xfrm>
            <a:custGeom>
              <a:avLst/>
              <a:gdLst>
                <a:gd name="T0" fmla="*/ 0 w 318"/>
                <a:gd name="T1" fmla="*/ 0 h 215"/>
                <a:gd name="T2" fmla="*/ 78 w 318"/>
                <a:gd name="T3" fmla="*/ 57 h 215"/>
                <a:gd name="T4" fmla="*/ 93 w 318"/>
                <a:gd name="T5" fmla="*/ 89 h 215"/>
                <a:gd name="T6" fmla="*/ 86 w 318"/>
                <a:gd name="T7" fmla="*/ 168 h 215"/>
                <a:gd name="T8" fmla="*/ 86 w 318"/>
                <a:gd name="T9" fmla="*/ 207 h 215"/>
                <a:gd name="T10" fmla="*/ 128 w 318"/>
                <a:gd name="T11" fmla="*/ 210 h 215"/>
                <a:gd name="T12" fmla="*/ 318 w 318"/>
                <a:gd name="T13" fmla="*/ 17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215">
                  <a:moveTo>
                    <a:pt x="0" y="0"/>
                  </a:moveTo>
                  <a:cubicBezTo>
                    <a:pt x="31" y="21"/>
                    <a:pt x="63" y="42"/>
                    <a:pt x="78" y="57"/>
                  </a:cubicBezTo>
                  <a:cubicBezTo>
                    <a:pt x="93" y="72"/>
                    <a:pt x="92" y="71"/>
                    <a:pt x="93" y="89"/>
                  </a:cubicBezTo>
                  <a:cubicBezTo>
                    <a:pt x="94" y="107"/>
                    <a:pt x="87" y="148"/>
                    <a:pt x="86" y="168"/>
                  </a:cubicBezTo>
                  <a:cubicBezTo>
                    <a:pt x="85" y="188"/>
                    <a:pt x="79" y="200"/>
                    <a:pt x="86" y="207"/>
                  </a:cubicBezTo>
                  <a:cubicBezTo>
                    <a:pt x="93" y="214"/>
                    <a:pt x="89" y="215"/>
                    <a:pt x="128" y="210"/>
                  </a:cubicBezTo>
                  <a:cubicBezTo>
                    <a:pt x="167" y="205"/>
                    <a:pt x="279" y="182"/>
                    <a:pt x="318" y="17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4FCCCFE-9E58-9340-AC2D-18E9E82C7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2" y="1582"/>
              <a:ext cx="632" cy="145"/>
            </a:xfrm>
            <a:custGeom>
              <a:avLst/>
              <a:gdLst>
                <a:gd name="T0" fmla="*/ 632 w 632"/>
                <a:gd name="T1" fmla="*/ 93 h 145"/>
                <a:gd name="T2" fmla="*/ 535 w 632"/>
                <a:gd name="T3" fmla="*/ 129 h 145"/>
                <a:gd name="T4" fmla="*/ 471 w 632"/>
                <a:gd name="T5" fmla="*/ 139 h 145"/>
                <a:gd name="T6" fmla="*/ 389 w 632"/>
                <a:gd name="T7" fmla="*/ 93 h 145"/>
                <a:gd name="T8" fmla="*/ 289 w 632"/>
                <a:gd name="T9" fmla="*/ 18 h 145"/>
                <a:gd name="T10" fmla="*/ 246 w 632"/>
                <a:gd name="T11" fmla="*/ 0 h 145"/>
                <a:gd name="T12" fmla="*/ 121 w 632"/>
                <a:gd name="T13" fmla="*/ 18 h 145"/>
                <a:gd name="T14" fmla="*/ 0 w 632"/>
                <a:gd name="T15" fmla="*/ 32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32" h="145">
                  <a:moveTo>
                    <a:pt x="632" y="93"/>
                  </a:moveTo>
                  <a:cubicBezTo>
                    <a:pt x="597" y="107"/>
                    <a:pt x="562" y="121"/>
                    <a:pt x="535" y="129"/>
                  </a:cubicBezTo>
                  <a:cubicBezTo>
                    <a:pt x="508" y="137"/>
                    <a:pt x="495" y="145"/>
                    <a:pt x="471" y="139"/>
                  </a:cubicBezTo>
                  <a:cubicBezTo>
                    <a:pt x="447" y="133"/>
                    <a:pt x="419" y="113"/>
                    <a:pt x="389" y="93"/>
                  </a:cubicBezTo>
                  <a:cubicBezTo>
                    <a:pt x="359" y="73"/>
                    <a:pt x="313" y="33"/>
                    <a:pt x="289" y="18"/>
                  </a:cubicBezTo>
                  <a:cubicBezTo>
                    <a:pt x="265" y="3"/>
                    <a:pt x="274" y="0"/>
                    <a:pt x="246" y="0"/>
                  </a:cubicBezTo>
                  <a:cubicBezTo>
                    <a:pt x="218" y="0"/>
                    <a:pt x="162" y="13"/>
                    <a:pt x="121" y="18"/>
                  </a:cubicBezTo>
                  <a:cubicBezTo>
                    <a:pt x="80" y="23"/>
                    <a:pt x="40" y="27"/>
                    <a:pt x="0" y="3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AD7784E-0D53-2F42-B844-8E40DC4C0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4" y="1393"/>
              <a:ext cx="1050" cy="593"/>
            </a:xfrm>
            <a:custGeom>
              <a:avLst/>
              <a:gdLst>
                <a:gd name="T0" fmla="*/ 0 w 1050"/>
                <a:gd name="T1" fmla="*/ 0 h 593"/>
                <a:gd name="T2" fmla="*/ 111 w 1050"/>
                <a:gd name="T3" fmla="*/ 53 h 593"/>
                <a:gd name="T4" fmla="*/ 207 w 1050"/>
                <a:gd name="T5" fmla="*/ 75 h 593"/>
                <a:gd name="T6" fmla="*/ 318 w 1050"/>
                <a:gd name="T7" fmla="*/ 53 h 593"/>
                <a:gd name="T8" fmla="*/ 375 w 1050"/>
                <a:gd name="T9" fmla="*/ 18 h 593"/>
                <a:gd name="T10" fmla="*/ 468 w 1050"/>
                <a:gd name="T11" fmla="*/ 32 h 593"/>
                <a:gd name="T12" fmla="*/ 540 w 1050"/>
                <a:gd name="T13" fmla="*/ 143 h 593"/>
                <a:gd name="T14" fmla="*/ 640 w 1050"/>
                <a:gd name="T15" fmla="*/ 250 h 593"/>
                <a:gd name="T16" fmla="*/ 683 w 1050"/>
                <a:gd name="T17" fmla="*/ 339 h 593"/>
                <a:gd name="T18" fmla="*/ 729 w 1050"/>
                <a:gd name="T19" fmla="*/ 393 h 593"/>
                <a:gd name="T20" fmla="*/ 875 w 1050"/>
                <a:gd name="T21" fmla="*/ 439 h 593"/>
                <a:gd name="T22" fmla="*/ 975 w 1050"/>
                <a:gd name="T23" fmla="*/ 486 h 593"/>
                <a:gd name="T24" fmla="*/ 1050 w 1050"/>
                <a:gd name="T25" fmla="*/ 593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0" h="593">
                  <a:moveTo>
                    <a:pt x="0" y="0"/>
                  </a:moveTo>
                  <a:cubicBezTo>
                    <a:pt x="38" y="20"/>
                    <a:pt x="76" y="40"/>
                    <a:pt x="111" y="53"/>
                  </a:cubicBezTo>
                  <a:cubicBezTo>
                    <a:pt x="146" y="66"/>
                    <a:pt x="173" y="75"/>
                    <a:pt x="207" y="75"/>
                  </a:cubicBezTo>
                  <a:cubicBezTo>
                    <a:pt x="241" y="75"/>
                    <a:pt x="290" y="62"/>
                    <a:pt x="318" y="53"/>
                  </a:cubicBezTo>
                  <a:cubicBezTo>
                    <a:pt x="346" y="44"/>
                    <a:pt x="350" y="21"/>
                    <a:pt x="375" y="18"/>
                  </a:cubicBezTo>
                  <a:cubicBezTo>
                    <a:pt x="400" y="15"/>
                    <a:pt x="441" y="11"/>
                    <a:pt x="468" y="32"/>
                  </a:cubicBezTo>
                  <a:cubicBezTo>
                    <a:pt x="495" y="53"/>
                    <a:pt x="511" y="107"/>
                    <a:pt x="540" y="143"/>
                  </a:cubicBezTo>
                  <a:cubicBezTo>
                    <a:pt x="569" y="179"/>
                    <a:pt x="616" y="217"/>
                    <a:pt x="640" y="250"/>
                  </a:cubicBezTo>
                  <a:cubicBezTo>
                    <a:pt x="664" y="283"/>
                    <a:pt x="668" y="315"/>
                    <a:pt x="683" y="339"/>
                  </a:cubicBezTo>
                  <a:cubicBezTo>
                    <a:pt x="698" y="363"/>
                    <a:pt x="697" y="376"/>
                    <a:pt x="729" y="393"/>
                  </a:cubicBezTo>
                  <a:cubicBezTo>
                    <a:pt x="761" y="410"/>
                    <a:pt x="834" y="424"/>
                    <a:pt x="875" y="439"/>
                  </a:cubicBezTo>
                  <a:cubicBezTo>
                    <a:pt x="916" y="454"/>
                    <a:pt x="946" y="460"/>
                    <a:pt x="975" y="486"/>
                  </a:cubicBezTo>
                  <a:cubicBezTo>
                    <a:pt x="1004" y="512"/>
                    <a:pt x="1027" y="552"/>
                    <a:pt x="1050" y="59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DDD95446-AF31-C345-8DFE-ABDED0750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" y="710"/>
              <a:ext cx="540" cy="146"/>
            </a:xfrm>
            <a:custGeom>
              <a:avLst/>
              <a:gdLst>
                <a:gd name="T0" fmla="*/ 0 w 540"/>
                <a:gd name="T1" fmla="*/ 69 h 146"/>
                <a:gd name="T2" fmla="*/ 115 w 540"/>
                <a:gd name="T3" fmla="*/ 22 h 146"/>
                <a:gd name="T4" fmla="*/ 186 w 540"/>
                <a:gd name="T5" fmla="*/ 8 h 146"/>
                <a:gd name="T6" fmla="*/ 265 w 540"/>
                <a:gd name="T7" fmla="*/ 72 h 146"/>
                <a:gd name="T8" fmla="*/ 322 w 540"/>
                <a:gd name="T9" fmla="*/ 133 h 146"/>
                <a:gd name="T10" fmla="*/ 411 w 540"/>
                <a:gd name="T11" fmla="*/ 129 h 146"/>
                <a:gd name="T12" fmla="*/ 540 w 540"/>
                <a:gd name="T13" fmla="*/ 3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0" h="146">
                  <a:moveTo>
                    <a:pt x="0" y="69"/>
                  </a:moveTo>
                  <a:cubicBezTo>
                    <a:pt x="42" y="50"/>
                    <a:pt x="84" y="32"/>
                    <a:pt x="115" y="22"/>
                  </a:cubicBezTo>
                  <a:cubicBezTo>
                    <a:pt x="146" y="12"/>
                    <a:pt x="161" y="0"/>
                    <a:pt x="186" y="8"/>
                  </a:cubicBezTo>
                  <a:cubicBezTo>
                    <a:pt x="211" y="16"/>
                    <a:pt x="242" y="51"/>
                    <a:pt x="265" y="72"/>
                  </a:cubicBezTo>
                  <a:cubicBezTo>
                    <a:pt x="288" y="93"/>
                    <a:pt x="298" y="124"/>
                    <a:pt x="322" y="133"/>
                  </a:cubicBezTo>
                  <a:cubicBezTo>
                    <a:pt x="346" y="142"/>
                    <a:pt x="375" y="146"/>
                    <a:pt x="411" y="129"/>
                  </a:cubicBezTo>
                  <a:cubicBezTo>
                    <a:pt x="447" y="112"/>
                    <a:pt x="493" y="72"/>
                    <a:pt x="540" y="33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428F8597-68B0-BA4A-82C6-B4D03C373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" y="932"/>
              <a:ext cx="950" cy="1072"/>
            </a:xfrm>
            <a:custGeom>
              <a:avLst/>
              <a:gdLst>
                <a:gd name="T0" fmla="*/ 0 w 950"/>
                <a:gd name="T1" fmla="*/ 0 h 1072"/>
                <a:gd name="T2" fmla="*/ 18 w 950"/>
                <a:gd name="T3" fmla="*/ 22 h 1072"/>
                <a:gd name="T4" fmla="*/ 25 w 950"/>
                <a:gd name="T5" fmla="*/ 104 h 1072"/>
                <a:gd name="T6" fmla="*/ 57 w 950"/>
                <a:gd name="T7" fmla="*/ 150 h 1072"/>
                <a:gd name="T8" fmla="*/ 146 w 950"/>
                <a:gd name="T9" fmla="*/ 172 h 1072"/>
                <a:gd name="T10" fmla="*/ 307 w 950"/>
                <a:gd name="T11" fmla="*/ 154 h 1072"/>
                <a:gd name="T12" fmla="*/ 343 w 950"/>
                <a:gd name="T13" fmla="*/ 204 h 1072"/>
                <a:gd name="T14" fmla="*/ 311 w 950"/>
                <a:gd name="T15" fmla="*/ 304 h 1072"/>
                <a:gd name="T16" fmla="*/ 432 w 950"/>
                <a:gd name="T17" fmla="*/ 500 h 1072"/>
                <a:gd name="T18" fmla="*/ 561 w 950"/>
                <a:gd name="T19" fmla="*/ 597 h 1072"/>
                <a:gd name="T20" fmla="*/ 675 w 950"/>
                <a:gd name="T21" fmla="*/ 704 h 1072"/>
                <a:gd name="T22" fmla="*/ 729 w 950"/>
                <a:gd name="T23" fmla="*/ 804 h 1072"/>
                <a:gd name="T24" fmla="*/ 750 w 950"/>
                <a:gd name="T25" fmla="*/ 939 h 1072"/>
                <a:gd name="T26" fmla="*/ 786 w 950"/>
                <a:gd name="T27" fmla="*/ 1004 h 1072"/>
                <a:gd name="T28" fmla="*/ 950 w 950"/>
                <a:gd name="T29" fmla="*/ 1072 h 1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0" h="1072">
                  <a:moveTo>
                    <a:pt x="0" y="0"/>
                  </a:moveTo>
                  <a:cubicBezTo>
                    <a:pt x="7" y="2"/>
                    <a:pt x="14" y="5"/>
                    <a:pt x="18" y="22"/>
                  </a:cubicBezTo>
                  <a:cubicBezTo>
                    <a:pt x="22" y="39"/>
                    <a:pt x="19" y="83"/>
                    <a:pt x="25" y="104"/>
                  </a:cubicBezTo>
                  <a:cubicBezTo>
                    <a:pt x="31" y="125"/>
                    <a:pt x="37" y="139"/>
                    <a:pt x="57" y="150"/>
                  </a:cubicBezTo>
                  <a:cubicBezTo>
                    <a:pt x="77" y="161"/>
                    <a:pt x="104" y="171"/>
                    <a:pt x="146" y="172"/>
                  </a:cubicBezTo>
                  <a:cubicBezTo>
                    <a:pt x="188" y="173"/>
                    <a:pt x="274" y="149"/>
                    <a:pt x="307" y="154"/>
                  </a:cubicBezTo>
                  <a:cubicBezTo>
                    <a:pt x="340" y="159"/>
                    <a:pt x="342" y="179"/>
                    <a:pt x="343" y="204"/>
                  </a:cubicBezTo>
                  <a:cubicBezTo>
                    <a:pt x="344" y="229"/>
                    <a:pt x="296" y="255"/>
                    <a:pt x="311" y="304"/>
                  </a:cubicBezTo>
                  <a:cubicBezTo>
                    <a:pt x="326" y="353"/>
                    <a:pt x="390" y="451"/>
                    <a:pt x="432" y="500"/>
                  </a:cubicBezTo>
                  <a:cubicBezTo>
                    <a:pt x="474" y="549"/>
                    <a:pt x="521" y="563"/>
                    <a:pt x="561" y="597"/>
                  </a:cubicBezTo>
                  <a:cubicBezTo>
                    <a:pt x="601" y="631"/>
                    <a:pt x="647" y="670"/>
                    <a:pt x="675" y="704"/>
                  </a:cubicBezTo>
                  <a:cubicBezTo>
                    <a:pt x="703" y="738"/>
                    <a:pt x="717" y="765"/>
                    <a:pt x="729" y="804"/>
                  </a:cubicBezTo>
                  <a:cubicBezTo>
                    <a:pt x="741" y="843"/>
                    <a:pt x="740" y="906"/>
                    <a:pt x="750" y="939"/>
                  </a:cubicBezTo>
                  <a:cubicBezTo>
                    <a:pt x="760" y="972"/>
                    <a:pt x="753" y="982"/>
                    <a:pt x="786" y="1004"/>
                  </a:cubicBezTo>
                  <a:cubicBezTo>
                    <a:pt x="819" y="1026"/>
                    <a:pt x="884" y="1049"/>
                    <a:pt x="950" y="1072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F28949C-81BA-C544-B88D-F6B49AC3F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" y="1007"/>
              <a:ext cx="348" cy="2214"/>
            </a:xfrm>
            <a:custGeom>
              <a:avLst/>
              <a:gdLst>
                <a:gd name="T0" fmla="*/ 268 w 348"/>
                <a:gd name="T1" fmla="*/ 0 h 2214"/>
                <a:gd name="T2" fmla="*/ 243 w 348"/>
                <a:gd name="T3" fmla="*/ 61 h 2214"/>
                <a:gd name="T4" fmla="*/ 197 w 348"/>
                <a:gd name="T5" fmla="*/ 118 h 2214"/>
                <a:gd name="T6" fmla="*/ 132 w 348"/>
                <a:gd name="T7" fmla="*/ 139 h 2214"/>
                <a:gd name="T8" fmla="*/ 50 w 348"/>
                <a:gd name="T9" fmla="*/ 189 h 2214"/>
                <a:gd name="T10" fmla="*/ 18 w 348"/>
                <a:gd name="T11" fmla="*/ 247 h 2214"/>
                <a:gd name="T12" fmla="*/ 29 w 348"/>
                <a:gd name="T13" fmla="*/ 425 h 2214"/>
                <a:gd name="T14" fmla="*/ 161 w 348"/>
                <a:gd name="T15" fmla="*/ 511 h 2214"/>
                <a:gd name="T16" fmla="*/ 315 w 348"/>
                <a:gd name="T17" fmla="*/ 629 h 2214"/>
                <a:gd name="T18" fmla="*/ 340 w 348"/>
                <a:gd name="T19" fmla="*/ 682 h 2214"/>
                <a:gd name="T20" fmla="*/ 265 w 348"/>
                <a:gd name="T21" fmla="*/ 779 h 2214"/>
                <a:gd name="T22" fmla="*/ 232 w 348"/>
                <a:gd name="T23" fmla="*/ 922 h 2214"/>
                <a:gd name="T24" fmla="*/ 204 w 348"/>
                <a:gd name="T25" fmla="*/ 979 h 2214"/>
                <a:gd name="T26" fmla="*/ 257 w 348"/>
                <a:gd name="T27" fmla="*/ 1075 h 2214"/>
                <a:gd name="T28" fmla="*/ 265 w 348"/>
                <a:gd name="T29" fmla="*/ 1172 h 2214"/>
                <a:gd name="T30" fmla="*/ 215 w 348"/>
                <a:gd name="T31" fmla="*/ 1304 h 2214"/>
                <a:gd name="T32" fmla="*/ 147 w 348"/>
                <a:gd name="T33" fmla="*/ 1447 h 2214"/>
                <a:gd name="T34" fmla="*/ 90 w 348"/>
                <a:gd name="T35" fmla="*/ 1504 h 2214"/>
                <a:gd name="T36" fmla="*/ 82 w 348"/>
                <a:gd name="T37" fmla="*/ 1561 h 2214"/>
                <a:gd name="T38" fmla="*/ 125 w 348"/>
                <a:gd name="T39" fmla="*/ 1607 h 2214"/>
                <a:gd name="T40" fmla="*/ 143 w 348"/>
                <a:gd name="T41" fmla="*/ 1657 h 2214"/>
                <a:gd name="T42" fmla="*/ 82 w 348"/>
                <a:gd name="T43" fmla="*/ 1725 h 2214"/>
                <a:gd name="T44" fmla="*/ 11 w 348"/>
                <a:gd name="T45" fmla="*/ 1914 h 2214"/>
                <a:gd name="T46" fmla="*/ 15 w 348"/>
                <a:gd name="T47" fmla="*/ 2139 h 2214"/>
                <a:gd name="T48" fmla="*/ 90 w 348"/>
                <a:gd name="T49" fmla="*/ 2179 h 2214"/>
                <a:gd name="T50" fmla="*/ 150 w 348"/>
                <a:gd name="T51" fmla="*/ 2214 h 2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2214">
                  <a:moveTo>
                    <a:pt x="268" y="0"/>
                  </a:moveTo>
                  <a:cubicBezTo>
                    <a:pt x="261" y="20"/>
                    <a:pt x="255" y="41"/>
                    <a:pt x="243" y="61"/>
                  </a:cubicBezTo>
                  <a:cubicBezTo>
                    <a:pt x="231" y="81"/>
                    <a:pt x="215" y="105"/>
                    <a:pt x="197" y="118"/>
                  </a:cubicBezTo>
                  <a:cubicBezTo>
                    <a:pt x="179" y="131"/>
                    <a:pt x="156" y="127"/>
                    <a:pt x="132" y="139"/>
                  </a:cubicBezTo>
                  <a:cubicBezTo>
                    <a:pt x="108" y="151"/>
                    <a:pt x="69" y="171"/>
                    <a:pt x="50" y="189"/>
                  </a:cubicBezTo>
                  <a:cubicBezTo>
                    <a:pt x="31" y="207"/>
                    <a:pt x="21" y="208"/>
                    <a:pt x="18" y="247"/>
                  </a:cubicBezTo>
                  <a:cubicBezTo>
                    <a:pt x="15" y="286"/>
                    <a:pt x="5" y="381"/>
                    <a:pt x="29" y="425"/>
                  </a:cubicBezTo>
                  <a:cubicBezTo>
                    <a:pt x="53" y="469"/>
                    <a:pt x="113" y="477"/>
                    <a:pt x="161" y="511"/>
                  </a:cubicBezTo>
                  <a:cubicBezTo>
                    <a:pt x="209" y="545"/>
                    <a:pt x="285" y="601"/>
                    <a:pt x="315" y="629"/>
                  </a:cubicBezTo>
                  <a:cubicBezTo>
                    <a:pt x="345" y="657"/>
                    <a:pt x="348" y="657"/>
                    <a:pt x="340" y="682"/>
                  </a:cubicBezTo>
                  <a:cubicBezTo>
                    <a:pt x="332" y="707"/>
                    <a:pt x="283" y="739"/>
                    <a:pt x="265" y="779"/>
                  </a:cubicBezTo>
                  <a:cubicBezTo>
                    <a:pt x="247" y="819"/>
                    <a:pt x="242" y="889"/>
                    <a:pt x="232" y="922"/>
                  </a:cubicBezTo>
                  <a:cubicBezTo>
                    <a:pt x="222" y="955"/>
                    <a:pt x="200" y="954"/>
                    <a:pt x="204" y="979"/>
                  </a:cubicBezTo>
                  <a:cubicBezTo>
                    <a:pt x="208" y="1004"/>
                    <a:pt x="247" y="1043"/>
                    <a:pt x="257" y="1075"/>
                  </a:cubicBezTo>
                  <a:cubicBezTo>
                    <a:pt x="267" y="1107"/>
                    <a:pt x="272" y="1134"/>
                    <a:pt x="265" y="1172"/>
                  </a:cubicBezTo>
                  <a:cubicBezTo>
                    <a:pt x="258" y="1210"/>
                    <a:pt x="235" y="1258"/>
                    <a:pt x="215" y="1304"/>
                  </a:cubicBezTo>
                  <a:cubicBezTo>
                    <a:pt x="195" y="1350"/>
                    <a:pt x="168" y="1414"/>
                    <a:pt x="147" y="1447"/>
                  </a:cubicBezTo>
                  <a:cubicBezTo>
                    <a:pt x="126" y="1480"/>
                    <a:pt x="101" y="1485"/>
                    <a:pt x="90" y="1504"/>
                  </a:cubicBezTo>
                  <a:cubicBezTo>
                    <a:pt x="79" y="1523"/>
                    <a:pt x="76" y="1544"/>
                    <a:pt x="82" y="1561"/>
                  </a:cubicBezTo>
                  <a:cubicBezTo>
                    <a:pt x="88" y="1578"/>
                    <a:pt x="115" y="1591"/>
                    <a:pt x="125" y="1607"/>
                  </a:cubicBezTo>
                  <a:cubicBezTo>
                    <a:pt x="135" y="1623"/>
                    <a:pt x="150" y="1637"/>
                    <a:pt x="143" y="1657"/>
                  </a:cubicBezTo>
                  <a:cubicBezTo>
                    <a:pt x="136" y="1677"/>
                    <a:pt x="104" y="1682"/>
                    <a:pt x="82" y="1725"/>
                  </a:cubicBezTo>
                  <a:cubicBezTo>
                    <a:pt x="60" y="1768"/>
                    <a:pt x="22" y="1845"/>
                    <a:pt x="11" y="1914"/>
                  </a:cubicBezTo>
                  <a:cubicBezTo>
                    <a:pt x="0" y="1983"/>
                    <a:pt x="2" y="2095"/>
                    <a:pt x="15" y="2139"/>
                  </a:cubicBezTo>
                  <a:cubicBezTo>
                    <a:pt x="28" y="2183"/>
                    <a:pt x="67" y="2167"/>
                    <a:pt x="90" y="2179"/>
                  </a:cubicBezTo>
                  <a:cubicBezTo>
                    <a:pt x="113" y="2191"/>
                    <a:pt x="139" y="2206"/>
                    <a:pt x="150" y="2214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44F1018-DEFC-8F44-AEB4-000834614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" y="1439"/>
              <a:ext cx="625" cy="375"/>
            </a:xfrm>
            <a:custGeom>
              <a:avLst/>
              <a:gdLst>
                <a:gd name="T0" fmla="*/ 0 w 625"/>
                <a:gd name="T1" fmla="*/ 0 h 375"/>
                <a:gd name="T2" fmla="*/ 68 w 625"/>
                <a:gd name="T3" fmla="*/ 65 h 375"/>
                <a:gd name="T4" fmla="*/ 228 w 625"/>
                <a:gd name="T5" fmla="*/ 129 h 375"/>
                <a:gd name="T6" fmla="*/ 353 w 625"/>
                <a:gd name="T7" fmla="*/ 175 h 375"/>
                <a:gd name="T8" fmla="*/ 493 w 625"/>
                <a:gd name="T9" fmla="*/ 204 h 375"/>
                <a:gd name="T10" fmla="*/ 589 w 625"/>
                <a:gd name="T11" fmla="*/ 265 h 375"/>
                <a:gd name="T12" fmla="*/ 625 w 625"/>
                <a:gd name="T13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5" h="375">
                  <a:moveTo>
                    <a:pt x="0" y="0"/>
                  </a:moveTo>
                  <a:cubicBezTo>
                    <a:pt x="15" y="22"/>
                    <a:pt x="30" y="44"/>
                    <a:pt x="68" y="65"/>
                  </a:cubicBezTo>
                  <a:cubicBezTo>
                    <a:pt x="106" y="86"/>
                    <a:pt x="181" y="111"/>
                    <a:pt x="228" y="129"/>
                  </a:cubicBezTo>
                  <a:cubicBezTo>
                    <a:pt x="275" y="147"/>
                    <a:pt x="309" y="163"/>
                    <a:pt x="353" y="175"/>
                  </a:cubicBezTo>
                  <a:cubicBezTo>
                    <a:pt x="397" y="187"/>
                    <a:pt x="454" y="189"/>
                    <a:pt x="493" y="204"/>
                  </a:cubicBezTo>
                  <a:cubicBezTo>
                    <a:pt x="532" y="219"/>
                    <a:pt x="567" y="237"/>
                    <a:pt x="589" y="265"/>
                  </a:cubicBezTo>
                  <a:cubicBezTo>
                    <a:pt x="611" y="293"/>
                    <a:pt x="618" y="334"/>
                    <a:pt x="625" y="375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1502CFC-B1B8-9A43-9679-C7BC1C7A0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" y="1443"/>
              <a:ext cx="136" cy="243"/>
            </a:xfrm>
            <a:custGeom>
              <a:avLst/>
              <a:gdLst>
                <a:gd name="T0" fmla="*/ 100 w 136"/>
                <a:gd name="T1" fmla="*/ 0 h 243"/>
                <a:gd name="T2" fmla="*/ 132 w 136"/>
                <a:gd name="T3" fmla="*/ 61 h 243"/>
                <a:gd name="T4" fmla="*/ 122 w 136"/>
                <a:gd name="T5" fmla="*/ 100 h 243"/>
                <a:gd name="T6" fmla="*/ 107 w 136"/>
                <a:gd name="T7" fmla="*/ 118 h 243"/>
                <a:gd name="T8" fmla="*/ 0 w 136"/>
                <a:gd name="T9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243">
                  <a:moveTo>
                    <a:pt x="100" y="0"/>
                  </a:moveTo>
                  <a:cubicBezTo>
                    <a:pt x="105" y="10"/>
                    <a:pt x="128" y="44"/>
                    <a:pt x="132" y="61"/>
                  </a:cubicBezTo>
                  <a:cubicBezTo>
                    <a:pt x="136" y="78"/>
                    <a:pt x="126" y="91"/>
                    <a:pt x="122" y="100"/>
                  </a:cubicBezTo>
                  <a:cubicBezTo>
                    <a:pt x="118" y="109"/>
                    <a:pt x="127" y="94"/>
                    <a:pt x="107" y="118"/>
                  </a:cubicBezTo>
                  <a:cubicBezTo>
                    <a:pt x="87" y="142"/>
                    <a:pt x="22" y="217"/>
                    <a:pt x="0" y="24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E7D7B16F-E018-0B49-8C4C-1FDCAC433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" y="2383"/>
              <a:ext cx="1629" cy="628"/>
            </a:xfrm>
            <a:custGeom>
              <a:avLst/>
              <a:gdLst>
                <a:gd name="T0" fmla="*/ 1629 w 1629"/>
                <a:gd name="T1" fmla="*/ 446 h 628"/>
                <a:gd name="T2" fmla="*/ 1561 w 1629"/>
                <a:gd name="T3" fmla="*/ 399 h 628"/>
                <a:gd name="T4" fmla="*/ 1533 w 1629"/>
                <a:gd name="T5" fmla="*/ 353 h 628"/>
                <a:gd name="T6" fmla="*/ 1519 w 1629"/>
                <a:gd name="T7" fmla="*/ 299 h 628"/>
                <a:gd name="T8" fmla="*/ 1490 w 1629"/>
                <a:gd name="T9" fmla="*/ 263 h 628"/>
                <a:gd name="T10" fmla="*/ 1411 w 1629"/>
                <a:gd name="T11" fmla="*/ 228 h 628"/>
                <a:gd name="T12" fmla="*/ 1354 w 1629"/>
                <a:gd name="T13" fmla="*/ 185 h 628"/>
                <a:gd name="T14" fmla="*/ 1115 w 1629"/>
                <a:gd name="T15" fmla="*/ 106 h 628"/>
                <a:gd name="T16" fmla="*/ 1097 w 1629"/>
                <a:gd name="T17" fmla="*/ 78 h 628"/>
                <a:gd name="T18" fmla="*/ 1029 w 1629"/>
                <a:gd name="T19" fmla="*/ 35 h 628"/>
                <a:gd name="T20" fmla="*/ 986 w 1629"/>
                <a:gd name="T21" fmla="*/ 17 h 628"/>
                <a:gd name="T22" fmla="*/ 879 w 1629"/>
                <a:gd name="T23" fmla="*/ 81 h 628"/>
                <a:gd name="T24" fmla="*/ 826 w 1629"/>
                <a:gd name="T25" fmla="*/ 74 h 628"/>
                <a:gd name="T26" fmla="*/ 726 w 1629"/>
                <a:gd name="T27" fmla="*/ 35 h 628"/>
                <a:gd name="T28" fmla="*/ 344 w 1629"/>
                <a:gd name="T29" fmla="*/ 3 h 628"/>
                <a:gd name="T30" fmla="*/ 215 w 1629"/>
                <a:gd name="T31" fmla="*/ 17 h 628"/>
                <a:gd name="T32" fmla="*/ 129 w 1629"/>
                <a:gd name="T33" fmla="*/ 74 h 628"/>
                <a:gd name="T34" fmla="*/ 44 w 1629"/>
                <a:gd name="T35" fmla="*/ 181 h 628"/>
                <a:gd name="T36" fmla="*/ 44 w 1629"/>
                <a:gd name="T37" fmla="*/ 299 h 628"/>
                <a:gd name="T38" fmla="*/ 69 w 1629"/>
                <a:gd name="T39" fmla="*/ 431 h 628"/>
                <a:gd name="T40" fmla="*/ 44 w 1629"/>
                <a:gd name="T41" fmla="*/ 524 h 628"/>
                <a:gd name="T42" fmla="*/ 1 w 1629"/>
                <a:gd name="T43" fmla="*/ 578 h 628"/>
                <a:gd name="T44" fmla="*/ 36 w 1629"/>
                <a:gd name="T45" fmla="*/ 628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29" h="628">
                  <a:moveTo>
                    <a:pt x="1629" y="446"/>
                  </a:moveTo>
                  <a:cubicBezTo>
                    <a:pt x="1603" y="430"/>
                    <a:pt x="1577" y="414"/>
                    <a:pt x="1561" y="399"/>
                  </a:cubicBezTo>
                  <a:cubicBezTo>
                    <a:pt x="1545" y="384"/>
                    <a:pt x="1540" y="370"/>
                    <a:pt x="1533" y="353"/>
                  </a:cubicBezTo>
                  <a:cubicBezTo>
                    <a:pt x="1526" y="336"/>
                    <a:pt x="1526" y="314"/>
                    <a:pt x="1519" y="299"/>
                  </a:cubicBezTo>
                  <a:cubicBezTo>
                    <a:pt x="1512" y="284"/>
                    <a:pt x="1508" y="275"/>
                    <a:pt x="1490" y="263"/>
                  </a:cubicBezTo>
                  <a:cubicBezTo>
                    <a:pt x="1472" y="251"/>
                    <a:pt x="1434" y="241"/>
                    <a:pt x="1411" y="228"/>
                  </a:cubicBezTo>
                  <a:cubicBezTo>
                    <a:pt x="1388" y="215"/>
                    <a:pt x="1403" y="205"/>
                    <a:pt x="1354" y="185"/>
                  </a:cubicBezTo>
                  <a:cubicBezTo>
                    <a:pt x="1305" y="165"/>
                    <a:pt x="1158" y="124"/>
                    <a:pt x="1115" y="106"/>
                  </a:cubicBezTo>
                  <a:cubicBezTo>
                    <a:pt x="1072" y="88"/>
                    <a:pt x="1111" y="90"/>
                    <a:pt x="1097" y="78"/>
                  </a:cubicBezTo>
                  <a:cubicBezTo>
                    <a:pt x="1083" y="66"/>
                    <a:pt x="1047" y="45"/>
                    <a:pt x="1029" y="35"/>
                  </a:cubicBezTo>
                  <a:cubicBezTo>
                    <a:pt x="1011" y="25"/>
                    <a:pt x="1011" y="9"/>
                    <a:pt x="986" y="17"/>
                  </a:cubicBezTo>
                  <a:cubicBezTo>
                    <a:pt x="961" y="25"/>
                    <a:pt x="906" y="72"/>
                    <a:pt x="879" y="81"/>
                  </a:cubicBezTo>
                  <a:cubicBezTo>
                    <a:pt x="852" y="90"/>
                    <a:pt x="851" y="82"/>
                    <a:pt x="826" y="74"/>
                  </a:cubicBezTo>
                  <a:cubicBezTo>
                    <a:pt x="801" y="66"/>
                    <a:pt x="806" y="47"/>
                    <a:pt x="726" y="35"/>
                  </a:cubicBezTo>
                  <a:cubicBezTo>
                    <a:pt x="646" y="23"/>
                    <a:pt x="429" y="6"/>
                    <a:pt x="344" y="3"/>
                  </a:cubicBezTo>
                  <a:cubicBezTo>
                    <a:pt x="259" y="0"/>
                    <a:pt x="251" y="5"/>
                    <a:pt x="215" y="17"/>
                  </a:cubicBezTo>
                  <a:cubicBezTo>
                    <a:pt x="179" y="29"/>
                    <a:pt x="157" y="47"/>
                    <a:pt x="129" y="74"/>
                  </a:cubicBezTo>
                  <a:cubicBezTo>
                    <a:pt x="101" y="101"/>
                    <a:pt x="58" y="144"/>
                    <a:pt x="44" y="181"/>
                  </a:cubicBezTo>
                  <a:cubicBezTo>
                    <a:pt x="30" y="218"/>
                    <a:pt x="40" y="257"/>
                    <a:pt x="44" y="299"/>
                  </a:cubicBezTo>
                  <a:cubicBezTo>
                    <a:pt x="48" y="341"/>
                    <a:pt x="69" y="394"/>
                    <a:pt x="69" y="431"/>
                  </a:cubicBezTo>
                  <a:cubicBezTo>
                    <a:pt x="69" y="468"/>
                    <a:pt x="55" y="500"/>
                    <a:pt x="44" y="524"/>
                  </a:cubicBezTo>
                  <a:cubicBezTo>
                    <a:pt x="33" y="548"/>
                    <a:pt x="2" y="561"/>
                    <a:pt x="1" y="578"/>
                  </a:cubicBezTo>
                  <a:cubicBezTo>
                    <a:pt x="0" y="595"/>
                    <a:pt x="18" y="611"/>
                    <a:pt x="36" y="62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504A1B86-D322-7441-B1D4-39CADC9EC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" y="2639"/>
              <a:ext cx="111" cy="232"/>
            </a:xfrm>
            <a:custGeom>
              <a:avLst/>
              <a:gdLst>
                <a:gd name="T0" fmla="*/ 47 w 111"/>
                <a:gd name="T1" fmla="*/ 232 h 232"/>
                <a:gd name="T2" fmla="*/ 65 w 111"/>
                <a:gd name="T3" fmla="*/ 200 h 232"/>
                <a:gd name="T4" fmla="*/ 33 w 111"/>
                <a:gd name="T5" fmla="*/ 140 h 232"/>
                <a:gd name="T6" fmla="*/ 1 w 111"/>
                <a:gd name="T7" fmla="*/ 79 h 232"/>
                <a:gd name="T8" fmla="*/ 29 w 111"/>
                <a:gd name="T9" fmla="*/ 47 h 232"/>
                <a:gd name="T10" fmla="*/ 111 w 111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232">
                  <a:moveTo>
                    <a:pt x="47" y="232"/>
                  </a:moveTo>
                  <a:cubicBezTo>
                    <a:pt x="57" y="223"/>
                    <a:pt x="67" y="215"/>
                    <a:pt x="65" y="200"/>
                  </a:cubicBezTo>
                  <a:cubicBezTo>
                    <a:pt x="63" y="185"/>
                    <a:pt x="44" y="160"/>
                    <a:pt x="33" y="140"/>
                  </a:cubicBezTo>
                  <a:cubicBezTo>
                    <a:pt x="22" y="120"/>
                    <a:pt x="2" y="94"/>
                    <a:pt x="1" y="79"/>
                  </a:cubicBezTo>
                  <a:cubicBezTo>
                    <a:pt x="0" y="64"/>
                    <a:pt x="11" y="60"/>
                    <a:pt x="29" y="47"/>
                  </a:cubicBezTo>
                  <a:cubicBezTo>
                    <a:pt x="47" y="34"/>
                    <a:pt x="79" y="17"/>
                    <a:pt x="111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F1BE237D-8717-5A46-BEA4-EE1AAD246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" y="2454"/>
              <a:ext cx="447" cy="571"/>
            </a:xfrm>
            <a:custGeom>
              <a:avLst/>
              <a:gdLst>
                <a:gd name="T0" fmla="*/ 0 w 447"/>
                <a:gd name="T1" fmla="*/ 0 h 571"/>
                <a:gd name="T2" fmla="*/ 36 w 447"/>
                <a:gd name="T3" fmla="*/ 96 h 571"/>
                <a:gd name="T4" fmla="*/ 83 w 447"/>
                <a:gd name="T5" fmla="*/ 146 h 571"/>
                <a:gd name="T6" fmla="*/ 186 w 447"/>
                <a:gd name="T7" fmla="*/ 178 h 571"/>
                <a:gd name="T8" fmla="*/ 275 w 447"/>
                <a:gd name="T9" fmla="*/ 203 h 571"/>
                <a:gd name="T10" fmla="*/ 275 w 447"/>
                <a:gd name="T11" fmla="*/ 228 h 571"/>
                <a:gd name="T12" fmla="*/ 250 w 447"/>
                <a:gd name="T13" fmla="*/ 285 h 571"/>
                <a:gd name="T14" fmla="*/ 297 w 447"/>
                <a:gd name="T15" fmla="*/ 414 h 571"/>
                <a:gd name="T16" fmla="*/ 354 w 447"/>
                <a:gd name="T17" fmla="*/ 478 h 571"/>
                <a:gd name="T18" fmla="*/ 447 w 447"/>
                <a:gd name="T19" fmla="*/ 571 h 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7" h="571">
                  <a:moveTo>
                    <a:pt x="0" y="0"/>
                  </a:moveTo>
                  <a:cubicBezTo>
                    <a:pt x="11" y="36"/>
                    <a:pt x="22" y="72"/>
                    <a:pt x="36" y="96"/>
                  </a:cubicBezTo>
                  <a:cubicBezTo>
                    <a:pt x="50" y="120"/>
                    <a:pt x="58" y="132"/>
                    <a:pt x="83" y="146"/>
                  </a:cubicBezTo>
                  <a:cubicBezTo>
                    <a:pt x="108" y="160"/>
                    <a:pt x="154" y="168"/>
                    <a:pt x="186" y="178"/>
                  </a:cubicBezTo>
                  <a:cubicBezTo>
                    <a:pt x="218" y="188"/>
                    <a:pt x="260" y="195"/>
                    <a:pt x="275" y="203"/>
                  </a:cubicBezTo>
                  <a:cubicBezTo>
                    <a:pt x="290" y="211"/>
                    <a:pt x="279" y="214"/>
                    <a:pt x="275" y="228"/>
                  </a:cubicBezTo>
                  <a:cubicBezTo>
                    <a:pt x="271" y="242"/>
                    <a:pt x="246" y="254"/>
                    <a:pt x="250" y="285"/>
                  </a:cubicBezTo>
                  <a:cubicBezTo>
                    <a:pt x="254" y="316"/>
                    <a:pt x="280" y="382"/>
                    <a:pt x="297" y="414"/>
                  </a:cubicBezTo>
                  <a:cubicBezTo>
                    <a:pt x="314" y="446"/>
                    <a:pt x="329" y="452"/>
                    <a:pt x="354" y="478"/>
                  </a:cubicBezTo>
                  <a:cubicBezTo>
                    <a:pt x="379" y="504"/>
                    <a:pt x="413" y="537"/>
                    <a:pt x="447" y="571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B434DBE-F235-444C-9B2D-E4D9FF5C4C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" y="72"/>
              <a:ext cx="578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200" b="1" dirty="0">
                  <a:cs typeface="ＭＳ Ｐゴシック" charset="0"/>
                </a:rPr>
                <a:t>Customer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79CE14D-138E-3549-B068-9C28F0693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" y="653"/>
              <a:ext cx="708" cy="38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tIns="121920" anchor="ctr" anchorCtr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Integrating 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Manufacturer/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0331E7C-A063-E743-A19C-5D747D8EF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6" y="1906"/>
              <a:ext cx="632" cy="3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Foreign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Developers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0DCFCEC-E252-F848-B162-695728412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4" y="475"/>
              <a:ext cx="632" cy="1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Contractor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02AD99B-A73C-1C4F-AC14-4E955FD311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" y="1655"/>
              <a:ext cx="496" cy="1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58843B3-D296-5445-ADE3-09AC98D946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" y="2283"/>
              <a:ext cx="496" cy="1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4F1C4DF-8755-8D4C-9DAD-53D4522EE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" y="93"/>
              <a:ext cx="667" cy="2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Tier 2 Manufacturer/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58D0B53-C59A-1347-87EF-85AE8BCA7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1" y="592"/>
              <a:ext cx="683" cy="2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Tier 2 Manufacturer/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7700C13-281A-964C-AB6D-F6651E985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" y="1220"/>
              <a:ext cx="752" cy="2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Tier 2 Manufacturer/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8BFEEEE-CB70-F144-A5E3-99743DB408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0" y="1223"/>
              <a:ext cx="700" cy="2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Tier 2 Manufacturer/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066DAD3-67F1-314F-BDC3-7821E8485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" y="1537"/>
              <a:ext cx="501" cy="2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Foreign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Location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62830DF-F96E-7545-8A5D-8DC7474A4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2" y="415"/>
              <a:ext cx="736" cy="2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Tier 3 Manufacturer/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D3002F8-6A7E-7D49-8911-86511402E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2" y="781"/>
              <a:ext cx="501" cy="1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US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B2607C3-DD33-524C-A276-7B1FF6E42D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2" y="977"/>
              <a:ext cx="501" cy="1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Global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A611321-472B-024C-AA23-F1D1F0DA0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32" y="1274"/>
              <a:ext cx="501" cy="1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Foreign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39A4F46-9E67-A546-B740-31625C9F8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" y="1540"/>
              <a:ext cx="501" cy="1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Off-shore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49ADF52-1B34-364D-A16F-19D1B7DB5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7" y="1970"/>
              <a:ext cx="501" cy="1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US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981E312-0493-E144-A122-BAA0C953A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4" y="1790"/>
              <a:ext cx="501" cy="1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Software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26983EB-1A06-844D-8F8C-F084055B4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1911"/>
              <a:ext cx="501" cy="1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COTS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FC5E2D8-ED8D-A840-A5D0-C0031205C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" y="2468"/>
              <a:ext cx="312" cy="1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Reuse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1F80A38-6D06-6E45-839E-10092BF77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" y="2536"/>
              <a:ext cx="437" cy="1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Acquire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18CACCF-2E76-6441-A8C7-67F972E74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" y="2717"/>
              <a:ext cx="437" cy="2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Develop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In-house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7265EEB-61E2-B842-9DFF-EC1AA3A68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2725"/>
              <a:ext cx="494" cy="12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Outsource</a:t>
              </a:r>
            </a:p>
          </p:txBody>
        </p:sp>
        <p:sp>
          <p:nvSpPr>
            <p:cNvPr id="67" name="Text Box 20">
              <a:extLst>
                <a:ext uri="{FF2B5EF4-FFF2-40B4-BE49-F238E27FC236}">
                  <a16:creationId xmlns:a16="http://schemas.microsoft.com/office/drawing/2014/main" id="{A7341310-767E-8F44-B5F2-3A83601F23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44" y="-65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68" name="Text Box 21">
              <a:extLst>
                <a:ext uri="{FF2B5EF4-FFF2-40B4-BE49-F238E27FC236}">
                  <a16:creationId xmlns:a16="http://schemas.microsoft.com/office/drawing/2014/main" id="{FDA4DF56-CFF2-F94B-AB59-52FE1565F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0" y="-474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69" name="Text Box 22">
              <a:extLst>
                <a:ext uri="{FF2B5EF4-FFF2-40B4-BE49-F238E27FC236}">
                  <a16:creationId xmlns:a16="http://schemas.microsoft.com/office/drawing/2014/main" id="{9FD654F8-409A-604E-A27B-D4C0A6592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7" y="-279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F2D7226F-0C0C-8949-80D5-F0CC36FEA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" y="-341"/>
              <a:ext cx="504" cy="20"/>
            </a:xfrm>
            <a:custGeom>
              <a:avLst/>
              <a:gdLst>
                <a:gd name="T0" fmla="*/ 0 w 504"/>
                <a:gd name="T1" fmla="*/ 20 h 20"/>
                <a:gd name="T2" fmla="*/ 332 w 504"/>
                <a:gd name="T3" fmla="*/ 2 h 20"/>
                <a:gd name="T4" fmla="*/ 504 w 504"/>
                <a:gd name="T5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04" h="20">
                  <a:moveTo>
                    <a:pt x="0" y="20"/>
                  </a:moveTo>
                  <a:cubicBezTo>
                    <a:pt x="124" y="12"/>
                    <a:pt x="248" y="4"/>
                    <a:pt x="332" y="2"/>
                  </a:cubicBezTo>
                  <a:cubicBezTo>
                    <a:pt x="416" y="0"/>
                    <a:pt x="460" y="3"/>
                    <a:pt x="504" y="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BAEABD3-0BAB-0F4D-9A8B-9C88141FB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8" y="-292"/>
              <a:ext cx="279" cy="117"/>
            </a:xfrm>
            <a:custGeom>
              <a:avLst/>
              <a:gdLst>
                <a:gd name="T0" fmla="*/ 0 w 279"/>
                <a:gd name="T1" fmla="*/ 0 h 117"/>
                <a:gd name="T2" fmla="*/ 68 w 279"/>
                <a:gd name="T3" fmla="*/ 50 h 117"/>
                <a:gd name="T4" fmla="*/ 279 w 279"/>
                <a:gd name="T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9" h="117">
                  <a:moveTo>
                    <a:pt x="0" y="0"/>
                  </a:moveTo>
                  <a:cubicBezTo>
                    <a:pt x="10" y="15"/>
                    <a:pt x="21" y="30"/>
                    <a:pt x="68" y="50"/>
                  </a:cubicBezTo>
                  <a:cubicBezTo>
                    <a:pt x="115" y="70"/>
                    <a:pt x="197" y="93"/>
                    <a:pt x="279" y="117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84A1613C-637F-E141-939C-E3748EBE9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2" y="-239"/>
              <a:ext cx="489" cy="290"/>
            </a:xfrm>
            <a:custGeom>
              <a:avLst/>
              <a:gdLst>
                <a:gd name="T0" fmla="*/ 0 w 489"/>
                <a:gd name="T1" fmla="*/ 0 h 290"/>
                <a:gd name="T2" fmla="*/ 121 w 489"/>
                <a:gd name="T3" fmla="*/ 43 h 290"/>
                <a:gd name="T4" fmla="*/ 203 w 489"/>
                <a:gd name="T5" fmla="*/ 79 h 290"/>
                <a:gd name="T6" fmla="*/ 296 w 489"/>
                <a:gd name="T7" fmla="*/ 207 h 290"/>
                <a:gd name="T8" fmla="*/ 328 w 489"/>
                <a:gd name="T9" fmla="*/ 264 h 290"/>
                <a:gd name="T10" fmla="*/ 393 w 489"/>
                <a:gd name="T11" fmla="*/ 289 h 290"/>
                <a:gd name="T12" fmla="*/ 457 w 489"/>
                <a:gd name="T13" fmla="*/ 272 h 290"/>
                <a:gd name="T14" fmla="*/ 489 w 489"/>
                <a:gd name="T15" fmla="*/ 27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9" h="290">
                  <a:moveTo>
                    <a:pt x="0" y="0"/>
                  </a:moveTo>
                  <a:cubicBezTo>
                    <a:pt x="43" y="15"/>
                    <a:pt x="87" y="30"/>
                    <a:pt x="121" y="43"/>
                  </a:cubicBezTo>
                  <a:cubicBezTo>
                    <a:pt x="155" y="56"/>
                    <a:pt x="174" y="52"/>
                    <a:pt x="203" y="79"/>
                  </a:cubicBezTo>
                  <a:cubicBezTo>
                    <a:pt x="232" y="106"/>
                    <a:pt x="275" y="176"/>
                    <a:pt x="296" y="207"/>
                  </a:cubicBezTo>
                  <a:cubicBezTo>
                    <a:pt x="317" y="238"/>
                    <a:pt x="312" y="250"/>
                    <a:pt x="328" y="264"/>
                  </a:cubicBezTo>
                  <a:cubicBezTo>
                    <a:pt x="344" y="278"/>
                    <a:pt x="372" y="288"/>
                    <a:pt x="393" y="289"/>
                  </a:cubicBezTo>
                  <a:cubicBezTo>
                    <a:pt x="414" y="290"/>
                    <a:pt x="441" y="274"/>
                    <a:pt x="457" y="272"/>
                  </a:cubicBezTo>
                  <a:cubicBezTo>
                    <a:pt x="473" y="270"/>
                    <a:pt x="481" y="274"/>
                    <a:pt x="489" y="27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4EAEBAB4-33FE-784D-89F2-186CBA1B3533}"/>
                </a:ext>
              </a:extLst>
            </p:cNvPr>
            <p:cNvSpPr>
              <a:spLocks/>
            </p:cNvSpPr>
            <p:nvPr/>
          </p:nvSpPr>
          <p:spPr bwMode="auto">
            <a:xfrm rot="7882014">
              <a:off x="3377" y="-88"/>
              <a:ext cx="725" cy="36"/>
            </a:xfrm>
            <a:custGeom>
              <a:avLst/>
              <a:gdLst>
                <a:gd name="T0" fmla="*/ 0 w 489"/>
                <a:gd name="T1" fmla="*/ 0 h 290"/>
                <a:gd name="T2" fmla="*/ 121 w 489"/>
                <a:gd name="T3" fmla="*/ 43 h 290"/>
                <a:gd name="T4" fmla="*/ 203 w 489"/>
                <a:gd name="T5" fmla="*/ 79 h 290"/>
                <a:gd name="T6" fmla="*/ 296 w 489"/>
                <a:gd name="T7" fmla="*/ 207 h 290"/>
                <a:gd name="T8" fmla="*/ 328 w 489"/>
                <a:gd name="T9" fmla="*/ 264 h 290"/>
                <a:gd name="T10" fmla="*/ 393 w 489"/>
                <a:gd name="T11" fmla="*/ 289 h 290"/>
                <a:gd name="T12" fmla="*/ 457 w 489"/>
                <a:gd name="T13" fmla="*/ 272 h 290"/>
                <a:gd name="T14" fmla="*/ 489 w 489"/>
                <a:gd name="T15" fmla="*/ 27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9" h="290">
                  <a:moveTo>
                    <a:pt x="0" y="0"/>
                  </a:moveTo>
                  <a:cubicBezTo>
                    <a:pt x="43" y="15"/>
                    <a:pt x="87" y="30"/>
                    <a:pt x="121" y="43"/>
                  </a:cubicBezTo>
                  <a:cubicBezTo>
                    <a:pt x="155" y="56"/>
                    <a:pt x="174" y="52"/>
                    <a:pt x="203" y="79"/>
                  </a:cubicBezTo>
                  <a:cubicBezTo>
                    <a:pt x="232" y="106"/>
                    <a:pt x="275" y="176"/>
                    <a:pt x="296" y="207"/>
                  </a:cubicBezTo>
                  <a:cubicBezTo>
                    <a:pt x="317" y="238"/>
                    <a:pt x="312" y="250"/>
                    <a:pt x="328" y="264"/>
                  </a:cubicBezTo>
                  <a:cubicBezTo>
                    <a:pt x="344" y="278"/>
                    <a:pt x="372" y="288"/>
                    <a:pt x="393" y="289"/>
                  </a:cubicBezTo>
                  <a:cubicBezTo>
                    <a:pt x="414" y="290"/>
                    <a:pt x="441" y="274"/>
                    <a:pt x="457" y="272"/>
                  </a:cubicBezTo>
                  <a:cubicBezTo>
                    <a:pt x="473" y="270"/>
                    <a:pt x="481" y="274"/>
                    <a:pt x="489" y="27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C661701C-0BA9-B544-9C30-3FA623CFDB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9" y="-417"/>
              <a:ext cx="694" cy="2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Tier 4 Manufacturer/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E893D98-742D-9546-82AC-9E52EEFC26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3" y="85"/>
              <a:ext cx="694" cy="2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Tier 4 Manufacturer/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  <p:sp>
          <p:nvSpPr>
            <p:cNvPr id="77" name="Text Box 18">
              <a:extLst>
                <a:ext uri="{FF2B5EF4-FFF2-40B4-BE49-F238E27FC236}">
                  <a16:creationId xmlns:a16="http://schemas.microsoft.com/office/drawing/2014/main" id="{17869FCE-238C-1A4C-BDE8-4FC1E437B4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5" y="-276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6BF7125-9310-1247-9C73-EA478071635B}"/>
                </a:ext>
              </a:extLst>
            </p:cNvPr>
            <p:cNvSpPr>
              <a:spLocks/>
            </p:cNvSpPr>
            <p:nvPr/>
          </p:nvSpPr>
          <p:spPr bwMode="auto">
            <a:xfrm rot="17371461">
              <a:off x="3154" y="-6"/>
              <a:ext cx="434" cy="145"/>
            </a:xfrm>
            <a:custGeom>
              <a:avLst/>
              <a:gdLst>
                <a:gd name="T0" fmla="*/ 271 w 271"/>
                <a:gd name="T1" fmla="*/ 157 h 157"/>
                <a:gd name="T2" fmla="*/ 218 w 271"/>
                <a:gd name="T3" fmla="*/ 154 h 157"/>
                <a:gd name="T4" fmla="*/ 193 w 271"/>
                <a:gd name="T5" fmla="*/ 136 h 157"/>
                <a:gd name="T6" fmla="*/ 211 w 271"/>
                <a:gd name="T7" fmla="*/ 111 h 157"/>
                <a:gd name="T8" fmla="*/ 175 w 271"/>
                <a:gd name="T9" fmla="*/ 75 h 157"/>
                <a:gd name="T10" fmla="*/ 0 w 271"/>
                <a:gd name="T1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157">
                  <a:moveTo>
                    <a:pt x="271" y="157"/>
                  </a:moveTo>
                  <a:cubicBezTo>
                    <a:pt x="262" y="157"/>
                    <a:pt x="231" y="157"/>
                    <a:pt x="218" y="154"/>
                  </a:cubicBezTo>
                  <a:cubicBezTo>
                    <a:pt x="205" y="151"/>
                    <a:pt x="194" y="143"/>
                    <a:pt x="193" y="136"/>
                  </a:cubicBezTo>
                  <a:cubicBezTo>
                    <a:pt x="192" y="129"/>
                    <a:pt x="214" y="121"/>
                    <a:pt x="211" y="111"/>
                  </a:cubicBezTo>
                  <a:cubicBezTo>
                    <a:pt x="208" y="101"/>
                    <a:pt x="210" y="94"/>
                    <a:pt x="175" y="75"/>
                  </a:cubicBezTo>
                  <a:cubicBezTo>
                    <a:pt x="140" y="56"/>
                    <a:pt x="36" y="16"/>
                    <a:pt x="0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60213E0-B525-C948-9E9E-111C76F844FF}"/>
                </a:ext>
              </a:extLst>
            </p:cNvPr>
            <p:cNvSpPr>
              <a:spLocks/>
            </p:cNvSpPr>
            <p:nvPr/>
          </p:nvSpPr>
          <p:spPr bwMode="auto">
            <a:xfrm rot="17371461">
              <a:off x="3021" y="-34"/>
              <a:ext cx="434" cy="145"/>
            </a:xfrm>
            <a:custGeom>
              <a:avLst/>
              <a:gdLst>
                <a:gd name="T0" fmla="*/ 271 w 271"/>
                <a:gd name="T1" fmla="*/ 157 h 157"/>
                <a:gd name="T2" fmla="*/ 218 w 271"/>
                <a:gd name="T3" fmla="*/ 154 h 157"/>
                <a:gd name="T4" fmla="*/ 193 w 271"/>
                <a:gd name="T5" fmla="*/ 136 h 157"/>
                <a:gd name="T6" fmla="*/ 211 w 271"/>
                <a:gd name="T7" fmla="*/ 111 h 157"/>
                <a:gd name="T8" fmla="*/ 175 w 271"/>
                <a:gd name="T9" fmla="*/ 75 h 157"/>
                <a:gd name="T10" fmla="*/ 0 w 271"/>
                <a:gd name="T1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157">
                  <a:moveTo>
                    <a:pt x="271" y="157"/>
                  </a:moveTo>
                  <a:cubicBezTo>
                    <a:pt x="262" y="157"/>
                    <a:pt x="231" y="157"/>
                    <a:pt x="218" y="154"/>
                  </a:cubicBezTo>
                  <a:cubicBezTo>
                    <a:pt x="205" y="151"/>
                    <a:pt x="194" y="143"/>
                    <a:pt x="193" y="136"/>
                  </a:cubicBezTo>
                  <a:cubicBezTo>
                    <a:pt x="192" y="129"/>
                    <a:pt x="214" y="121"/>
                    <a:pt x="211" y="111"/>
                  </a:cubicBezTo>
                  <a:cubicBezTo>
                    <a:pt x="208" y="101"/>
                    <a:pt x="210" y="94"/>
                    <a:pt x="175" y="75"/>
                  </a:cubicBezTo>
                  <a:cubicBezTo>
                    <a:pt x="140" y="56"/>
                    <a:pt x="36" y="16"/>
                    <a:pt x="0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0" name="Text Box 18">
              <a:extLst>
                <a:ext uri="{FF2B5EF4-FFF2-40B4-BE49-F238E27FC236}">
                  <a16:creationId xmlns:a16="http://schemas.microsoft.com/office/drawing/2014/main" id="{7B3A2B61-4DCA-6945-B434-A56C158B77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5" y="-340"/>
              <a:ext cx="141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lc="http://schemas.openxmlformats.org/drawingml/2006/lockedCanvas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sz="1600" b="1" dirty="0">
                  <a:solidFill>
                    <a:schemeClr val="bg1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3E4BCF3E-A0F5-9442-8C3C-87E103F53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64"/>
              <a:ext cx="694" cy="2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Tier 3 Manufacturer/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EE90EEC-D065-2540-9F01-9A4A9B81A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3" y="926"/>
              <a:ext cx="736" cy="2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Tier 3 Manufacturer/</a:t>
              </a:r>
            </a:p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sz="1000" b="1" dirty="0">
                  <a:cs typeface="ＭＳ Ｐゴシック" charset="0"/>
                </a:rPr>
                <a:t>Supplier</a:t>
              </a:r>
            </a:p>
          </p:txBody>
        </p:sp>
      </p:grpSp>
      <p:sp>
        <p:nvSpPr>
          <p:cNvPr id="83" name="Film">
            <a:extLst>
              <a:ext uri="{FF2B5EF4-FFF2-40B4-BE49-F238E27FC236}">
                <a16:creationId xmlns:a16="http://schemas.microsoft.com/office/drawing/2014/main" id="{AC91DCBB-3EAC-4144-B67F-708365119D0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E53EE44-59C4-3941-9078-4210C7FC79A9}"/>
              </a:ext>
            </a:extLst>
          </p:cNvPr>
          <p:cNvSpPr/>
          <p:nvPr/>
        </p:nvSpPr>
        <p:spPr>
          <a:xfrm>
            <a:off x="7297476" y="4313891"/>
            <a:ext cx="4722498" cy="1907278"/>
          </a:xfrm>
          <a:prstGeom prst="rect">
            <a:avLst/>
          </a:prstGeom>
          <a:solidFill>
            <a:schemeClr val="tx1"/>
          </a:solidFill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>
              <a:lnSpc>
                <a:spcPct val="85000"/>
              </a:lnSpc>
            </a:pPr>
            <a:r>
              <a:rPr lang="en-US" sz="2000" b="1" dirty="0"/>
              <a:t>Bill of Materials for software and hardware components</a:t>
            </a:r>
          </a:p>
          <a:p>
            <a:pPr marL="461963" indent="-263525">
              <a:buFont typeface="Arial" panose="020B0604020202020204" pitchFamily="34" charset="0"/>
              <a:buChar char="•"/>
            </a:pPr>
            <a:r>
              <a:rPr lang="en-US" sz="2000" dirty="0"/>
              <a:t>SW &amp; HW Part numbers and versions</a:t>
            </a:r>
          </a:p>
          <a:p>
            <a:pPr marL="461963" indent="-263525">
              <a:buFont typeface="Arial" panose="020B0604020202020204" pitchFamily="34" charset="0"/>
              <a:buChar char="•"/>
            </a:pPr>
            <a:r>
              <a:rPr lang="en-US" sz="2000" dirty="0"/>
              <a:t>Libraries &amp; Frameworks Used</a:t>
            </a:r>
          </a:p>
          <a:p>
            <a:pPr marL="461963" indent="-263525">
              <a:buFont typeface="Arial" panose="020B0604020202020204" pitchFamily="34" charset="0"/>
              <a:buChar char="•"/>
            </a:pPr>
            <a:r>
              <a:rPr lang="en-US" sz="2000" dirty="0"/>
              <a:t>Tool Chain Used</a:t>
            </a:r>
          </a:p>
          <a:p>
            <a:pPr marL="461963" indent="-263525">
              <a:buFont typeface="Arial" panose="020B0604020202020204" pitchFamily="34" charset="0"/>
              <a:buChar char="•"/>
            </a:pPr>
            <a:r>
              <a:rPr lang="en-US" sz="2000" dirty="0"/>
              <a:t>Languages and versions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8E092B2-245C-9840-96B9-EC667878592E}"/>
              </a:ext>
            </a:extLst>
          </p:cNvPr>
          <p:cNvSpPr/>
          <p:nvPr/>
        </p:nvSpPr>
        <p:spPr>
          <a:xfrm>
            <a:off x="7775843" y="3451413"/>
            <a:ext cx="4216371" cy="602457"/>
          </a:xfrm>
          <a:prstGeom prst="rect">
            <a:avLst/>
          </a:prstGeom>
          <a:solidFill>
            <a:schemeClr val="tx1"/>
          </a:solidFill>
          <a:effectLst>
            <a:glow rad="127000">
              <a:schemeClr val="bg1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>
              <a:lnSpc>
                <a:spcPct val="85000"/>
              </a:lnSpc>
            </a:pPr>
            <a:r>
              <a:rPr lang="en-US" sz="2000" b="1" dirty="0"/>
              <a:t>Pedigree and Providence for software and hardware components</a:t>
            </a:r>
          </a:p>
        </p:txBody>
      </p:sp>
    </p:spTree>
    <p:extLst>
      <p:ext uri="{BB962C8B-B14F-4D97-AF65-F5344CB8AC3E}">
        <p14:creationId xmlns:p14="http://schemas.microsoft.com/office/powerpoint/2010/main" val="351860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3594"/>
            <a:ext cx="12192000" cy="76453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Cyber Supply Chain Issues: </a:t>
            </a:r>
            <a:r>
              <a:rPr lang="en-US" sz="3200" b="1" i="1" dirty="0">
                <a:solidFill>
                  <a:schemeClr val="bg1"/>
                </a:solidFill>
              </a:rPr>
              <a:t>Intentional and Unintentional Acts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10838" y="844364"/>
            <a:ext cx="4302509" cy="5632635"/>
            <a:chOff x="-268055" y="761999"/>
            <a:chExt cx="2935055" cy="5632636"/>
          </a:xfrm>
          <a:effectLst>
            <a:glow rad="127000">
              <a:schemeClr val="bg1"/>
            </a:glow>
          </a:effectLst>
        </p:grpSpPr>
        <p:pic>
          <p:nvPicPr>
            <p:cNvPr id="28" name="Picture 27" descr="supply chai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8055" y="762000"/>
              <a:ext cx="2935055" cy="563263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0" y="761999"/>
              <a:ext cx="990600" cy="2893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27432" rIns="91440" rtlCol="0" anchor="ctr" anchorCtr="0">
              <a:spAutoFit/>
            </a:bodyPr>
            <a:lstStyle/>
            <a:p>
              <a:pPr algn="ctr" fontAlgn="base">
                <a:spcBef>
                  <a:spcPts val="3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  <a:ea typeface="ＭＳ Ｐゴシック" pitchFamily="1" charset="-128"/>
                </a:rPr>
                <a:t>Supplier</a:t>
              </a:r>
              <a:endParaRPr lang="en-US" sz="1400" b="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4800" y="2443489"/>
              <a:ext cx="1524000" cy="52322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66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40" rIns="91440" rtlCol="0" anchor="ctr" anchorCtr="0">
              <a:spAutoFit/>
            </a:bodyPr>
            <a:lstStyle/>
            <a:p>
              <a:pPr algn="ctr" fontAlgn="base">
                <a:spcAft>
                  <a:spcPct val="0"/>
                </a:spcAft>
              </a:pPr>
              <a:r>
                <a:rPr lang="en-US" sz="1400" b="1" dirty="0">
                  <a:latin typeface="Calibri" pitchFamily="34" charset="0"/>
                  <a:ea typeface="ＭＳ Ｐゴシック" pitchFamily="1" charset="-128"/>
                </a:rPr>
                <a:t>System Integrator </a:t>
              </a:r>
            </a:p>
            <a:p>
              <a:pPr algn="ctr" fontAlgn="base">
                <a:spcAft>
                  <a:spcPct val="0"/>
                </a:spcAft>
              </a:pPr>
              <a:r>
                <a:rPr lang="en-US" sz="1400" b="1" dirty="0">
                  <a:latin typeface="Calibri" pitchFamily="34" charset="0"/>
                  <a:ea typeface="ＭＳ Ｐゴシック" pitchFamily="1" charset="-128"/>
                </a:rPr>
                <a:t>or Developer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1000" y="3886200"/>
              <a:ext cx="1371600" cy="28931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66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27432" rIns="91440" rtlCol="0" anchor="ctr" anchorCtr="0">
              <a:spAutoFit/>
            </a:bodyPr>
            <a:lstStyle/>
            <a:p>
              <a:pPr algn="ctr" fontAlgn="base">
                <a:spcBef>
                  <a:spcPts val="300"/>
                </a:spcBef>
                <a:spcAft>
                  <a:spcPct val="0"/>
                </a:spcAft>
              </a:pPr>
              <a:r>
                <a:rPr lang="en-US" sz="1400" b="1" dirty="0">
                  <a:latin typeface="Calibri" pitchFamily="34" charset="0"/>
                  <a:ea typeface="ＭＳ Ｐゴシック" pitchFamily="1" charset="-128"/>
                </a:rPr>
                <a:t>Manufacturer</a:t>
              </a:r>
              <a:endParaRPr lang="en-US" sz="1400" b="1" dirty="0">
                <a:ea typeface="ＭＳ Ｐゴシック" pitchFamily="1" charset="-128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8600" y="1295400"/>
              <a:ext cx="990600" cy="2893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27432" rIns="91440" rtlCol="0" anchor="ctr" anchorCtr="0">
              <a:spAutoFit/>
            </a:bodyPr>
            <a:lstStyle/>
            <a:p>
              <a:pPr algn="ctr" fontAlgn="base">
                <a:spcBef>
                  <a:spcPts val="3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  <a:ea typeface="ＭＳ Ｐゴシック" pitchFamily="1" charset="-128"/>
                </a:rPr>
                <a:t>Supplier</a:t>
              </a:r>
              <a:endParaRPr lang="en-US" sz="1400" b="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1000" y="5334000"/>
              <a:ext cx="990600" cy="2893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27432" rIns="91440" rtlCol="0" anchor="ctr" anchorCtr="0">
              <a:spAutoFit/>
            </a:bodyPr>
            <a:lstStyle/>
            <a:p>
              <a:pPr algn="ctr" fontAlgn="base">
                <a:spcBef>
                  <a:spcPts val="3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  <a:ea typeface="ＭＳ Ｐゴシック" pitchFamily="1" charset="-128"/>
                </a:rPr>
                <a:t>Supplier</a:t>
              </a:r>
              <a:endParaRPr lang="en-US" sz="1400" b="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17272" y="5791200"/>
              <a:ext cx="990600" cy="2893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66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27432" rIns="91440" rtlCol="0" anchor="ctr" anchorCtr="0">
              <a:spAutoFit/>
            </a:bodyPr>
            <a:lstStyle/>
            <a:p>
              <a:pPr algn="ctr" fontAlgn="base">
                <a:spcBef>
                  <a:spcPts val="30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latin typeface="Calibri" pitchFamily="34" charset="0"/>
                  <a:ea typeface="ＭＳ Ｐゴシック" pitchFamily="1" charset="-128"/>
                </a:rPr>
                <a:t>Supplier</a:t>
              </a:r>
              <a:endParaRPr lang="en-US" sz="1400" b="1" dirty="0">
                <a:solidFill>
                  <a:srgbClr val="000000"/>
                </a:solidFill>
                <a:ea typeface="ＭＳ Ｐゴシック" pitchFamily="1" charset="-128"/>
              </a:endParaRPr>
            </a:p>
          </p:txBody>
        </p:sp>
      </p:grpSp>
      <p:pic>
        <p:nvPicPr>
          <p:cNvPr id="16" name="Picture 15" descr="custome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76" y="1821056"/>
            <a:ext cx="1061624" cy="28956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7" name="TextBox 16"/>
          <p:cNvSpPr txBox="1"/>
          <p:nvPr/>
        </p:nvSpPr>
        <p:spPr>
          <a:xfrm>
            <a:off x="4653376" y="2762442"/>
            <a:ext cx="990600" cy="289310"/>
          </a:xfrm>
          <a:prstGeom prst="rect">
            <a:avLst/>
          </a:prstGeom>
          <a:solidFill>
            <a:srgbClr val="FF6600"/>
          </a:solidFill>
        </p:spPr>
        <p:txBody>
          <a:bodyPr wrap="square" lIns="91440" tIns="27432" rIns="91440" rtlCol="0" anchor="ctr" anchorCtr="0">
            <a:spAutoFit/>
          </a:bodyPr>
          <a:lstStyle/>
          <a:p>
            <a:pPr algn="ctr" fontAlgn="base">
              <a:spcBef>
                <a:spcPts val="3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ＭＳ Ｐゴシック" pitchFamily="1" charset="-128"/>
              </a:rPr>
              <a:t>Acquirer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0AD352-3B73-9841-A79F-32742BA375C7}"/>
              </a:ext>
            </a:extLst>
          </p:cNvPr>
          <p:cNvSpPr txBox="1"/>
          <p:nvPr/>
        </p:nvSpPr>
        <p:spPr>
          <a:xfrm>
            <a:off x="2334287" y="6117882"/>
            <a:ext cx="2481128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b="1" dirty="0">
                <a:solidFill>
                  <a:schemeClr val="bg1"/>
                </a:solidFill>
              </a:rPr>
              <a:t>Based on SEI/CMU materials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E3C57E-C6C6-C642-856A-82871D10862A}"/>
              </a:ext>
            </a:extLst>
          </p:cNvPr>
          <p:cNvSpPr txBox="1"/>
          <p:nvPr/>
        </p:nvSpPr>
        <p:spPr>
          <a:xfrm>
            <a:off x="6276816" y="969909"/>
            <a:ext cx="5327749" cy="12516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05735" indent="-137157" algn="ctr" fontAlgn="base">
              <a:spcBef>
                <a:spcPts val="225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pitchFamily="1" charset="-128"/>
              </a:rPr>
              <a:t>Intentional acts</a:t>
            </a:r>
            <a:endParaRPr lang="en-US" sz="2400" b="1" dirty="0">
              <a:solidFill>
                <a:srgbClr val="3C4F82"/>
              </a:solidFill>
              <a:ea typeface="ＭＳ Ｐゴシック" pitchFamily="1" charset="-128"/>
            </a:endParaRPr>
          </a:p>
          <a:p>
            <a:pPr marL="205735" indent="-137157" fontAlgn="base">
              <a:spcBef>
                <a:spcPts val="225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3C4F82"/>
                </a:solidFill>
                <a:ea typeface="ＭＳ Ｐゴシック" pitchFamily="1" charset="-128"/>
              </a:rPr>
              <a:t>counterfeit hardware and software</a:t>
            </a:r>
          </a:p>
          <a:p>
            <a:pPr marL="205735" indent="-137157" fontAlgn="base">
              <a:spcBef>
                <a:spcPts val="225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3C4F82"/>
                </a:solidFill>
                <a:ea typeface="ＭＳ Ｐゴシック" pitchFamily="1" charset="-128"/>
              </a:rPr>
              <a:t>malicious insertion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5B8AFC-D175-2444-AEED-E75B923B024A}"/>
              </a:ext>
            </a:extLst>
          </p:cNvPr>
          <p:cNvSpPr txBox="1"/>
          <p:nvPr/>
        </p:nvSpPr>
        <p:spPr>
          <a:xfrm>
            <a:off x="6276815" y="2478159"/>
            <a:ext cx="5327751" cy="23596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05735" indent="-137157" algn="ctr" fontAlgn="base">
              <a:spcBef>
                <a:spcPts val="225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ea typeface="ＭＳ Ｐゴシック" pitchFamily="1" charset="-128"/>
              </a:rPr>
              <a:t>Unintentional acts</a:t>
            </a:r>
          </a:p>
          <a:p>
            <a:pPr marL="205735" indent="-137157" fontAlgn="base">
              <a:spcBef>
                <a:spcPts val="225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3C4F82"/>
                </a:solidFill>
                <a:ea typeface="ＭＳ Ｐゴシック" pitchFamily="1" charset="-128"/>
              </a:rPr>
              <a:t>poor code quality</a:t>
            </a:r>
          </a:p>
          <a:p>
            <a:pPr marL="205735" indent="-137157" fontAlgn="base">
              <a:spcBef>
                <a:spcPts val="225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b="1" dirty="0">
                <a:solidFill>
                  <a:srgbClr val="3C4F82"/>
                </a:solidFill>
                <a:ea typeface="ＭＳ Ｐゴシック" pitchFamily="1" charset="-128"/>
              </a:rPr>
              <a:t>vulnerable software inserted unintentionally (libraries, frameworks &amp; COTS or Open Source modules w/CWEs and/or CVEs)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21FD23-FB9D-0844-8ABB-9F1D14796846}"/>
              </a:ext>
            </a:extLst>
          </p:cNvPr>
          <p:cNvSpPr txBox="1"/>
          <p:nvPr/>
        </p:nvSpPr>
        <p:spPr>
          <a:xfrm>
            <a:off x="2882040" y="5126005"/>
            <a:ext cx="891567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rtlCol="0">
            <a:spAutoFit/>
          </a:bodyPr>
          <a:lstStyle/>
          <a:p>
            <a:pPr marL="205735" indent="-137157" algn="ctr" fontAlgn="base">
              <a:spcBef>
                <a:spcPts val="225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990000"/>
                </a:solidFill>
                <a:ea typeface="ＭＳ Ｐゴシック" pitchFamily="1" charset="-128"/>
              </a:rPr>
              <a:t>Result:</a:t>
            </a:r>
            <a:r>
              <a:rPr lang="en-US" sz="2400" b="1" dirty="0">
                <a:solidFill>
                  <a:srgbClr val="990000"/>
                </a:solidFill>
                <a:ea typeface="ＭＳ Ｐゴシック" pitchFamily="1" charset="-128"/>
              </a:rPr>
              <a:t> Systems with adverse behaviors including:  Functional degradation/</a:t>
            </a:r>
            <a:r>
              <a:rPr lang="en-US" sz="2400" b="1" dirty="0" err="1">
                <a:solidFill>
                  <a:srgbClr val="990000"/>
                </a:solidFill>
                <a:ea typeface="ＭＳ Ｐゴシック" pitchFamily="1" charset="-128"/>
              </a:rPr>
              <a:t>DoS</a:t>
            </a:r>
            <a:r>
              <a:rPr lang="en-US" sz="2400" b="1" dirty="0">
                <a:solidFill>
                  <a:srgbClr val="990000"/>
                </a:solidFill>
                <a:ea typeface="ＭＳ Ｐゴシック" pitchFamily="1" charset="-128"/>
              </a:rPr>
              <a:t>; data exfiltration, espionage, adversarial control.</a:t>
            </a:r>
          </a:p>
        </p:txBody>
      </p:sp>
    </p:spTree>
    <p:extLst>
      <p:ext uri="{BB962C8B-B14F-4D97-AF65-F5344CB8AC3E}">
        <p14:creationId xmlns:p14="http://schemas.microsoft.com/office/powerpoint/2010/main" val="723449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B1B9C-49F7-1448-93E1-5D5E9FD95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98" y="124584"/>
            <a:ext cx="5628315" cy="5222067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B31FED-4849-B64C-BBAA-D97824B190F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23959" y="1510730"/>
            <a:ext cx="9366250" cy="4910137"/>
          </a:xfrm>
          <a:solidFill>
            <a:schemeClr val="tx1"/>
          </a:solidFill>
          <a:effectLst>
            <a:glow rad="127000">
              <a:schemeClr val="bg1"/>
            </a:glow>
          </a:effectLst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Supply Chain (CAPEC-437</a:t>
            </a:r>
            <a:r>
              <a:rPr lang="en-US" altLang="en-US" sz="1333" dirty="0">
                <a:solidFill>
                  <a:schemeClr val="bg1"/>
                </a:solidFill>
              </a:rPr>
              <a:t>)</a:t>
            </a:r>
          </a:p>
          <a:p>
            <a:pPr marL="0" indent="-167874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33" dirty="0">
                <a:solidFill>
                  <a:schemeClr val="bg1"/>
                </a:solidFill>
              </a:rPr>
              <a:t>  + Modification During Manufacture (CAPEC-438)</a:t>
            </a:r>
          </a:p>
          <a:p>
            <a:pPr marL="8334" lvl="1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33" b="1" dirty="0">
                <a:solidFill>
                  <a:schemeClr val="bg1"/>
                </a:solidFill>
              </a:rPr>
              <a:t>        + Development Alteration (CAPEC-444)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Malicious Logic Inserted Into Product Software by Authorized Developer (CAPEC-443)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Malicious Logic Insertion into Product Software via Configuration Management Manipulation (CAPEC-445)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Malicious Logic Insertion into Product Software via Inclusion of 3rd Party Component Dependency (CAPEC-446)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Infiltration of Software Development Environment (CAPEC-511)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Hardware Component Substitution During Baselining (CAPEC-516)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Counterfeit Hardware Component Inserted During Product Assembly (CAPEC-520)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Altered Installed BIOS (CAPEC-532)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Infiltration of Hardware Development Environment (CAPEC-537)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Open Source Libraries Altered (CAPEC-538)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ASIC With Malicious Functionality (CAPEC-539)</a:t>
            </a:r>
          </a:p>
          <a:p>
            <a:pPr marL="8334" lvl="1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33" b="1" dirty="0">
                <a:solidFill>
                  <a:schemeClr val="bg1"/>
                </a:solidFill>
              </a:rPr>
              <a:t>        + Design Alteration (CAPEC-447)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Documentation Alteration to Circumvent Dial-down (CAPEC-517)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Documentation Alteration to Produce Under-performing Systems (CAPEC-518)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Documentation Alteration to Cause Errors in System Design (CAPEC-519)</a:t>
            </a:r>
          </a:p>
          <a:p>
            <a:pPr marL="216689" lvl="2" indent="0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 dirty="0">
                <a:solidFill>
                  <a:schemeClr val="bg1"/>
                </a:solidFill>
              </a:rPr>
              <a:t>        --  Hardware Design Specifications Are Altered (CAPEC-521)</a:t>
            </a:r>
          </a:p>
          <a:p>
            <a:pPr marL="0" lvl="1" indent="-126204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33" b="1" dirty="0">
                <a:solidFill>
                  <a:schemeClr val="bg1"/>
                </a:solidFill>
              </a:rPr>
              <a:t> + Manipulation During Distribution (CAPEC-439)</a:t>
            </a:r>
          </a:p>
          <a:p>
            <a:pPr marL="0" indent="-126204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33" dirty="0">
                <a:solidFill>
                  <a:schemeClr val="bg1"/>
                </a:solidFill>
              </a:rPr>
              <a:t>        - Malicious Hardware Component Replacement (CAPEC-522)</a:t>
            </a:r>
          </a:p>
          <a:p>
            <a:pPr marL="0" indent="-8453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33" dirty="0">
                <a:solidFill>
                  <a:schemeClr val="bg1"/>
                </a:solidFill>
              </a:rPr>
              <a:t>        - Malicious Software Implanted (CAPEC-523)</a:t>
            </a:r>
          </a:p>
          <a:p>
            <a:pPr marL="0" indent="-84533" eaLnBrk="0" fontAlgn="base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333" dirty="0">
                <a:solidFill>
                  <a:schemeClr val="bg1"/>
                </a:solidFill>
              </a:rPr>
              <a:t>        - Rogue Integration Procedures (CAPEC-524)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pic>
        <p:nvPicPr>
          <p:cNvPr id="1031" name="Picture 7" descr="+">
            <a:extLst>
              <a:ext uri="{FF2B5EF4-FFF2-40B4-BE49-F238E27FC236}">
                <a16:creationId xmlns:a16="http://schemas.microsoft.com/office/drawing/2014/main" id="{CDB4B234-F19B-C64C-AACA-DE192180B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2" y="-1749029"/>
            <a:ext cx="85725" cy="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ta Attack Pattern">
            <a:extLst>
              <a:ext uri="{FF2B5EF4-FFF2-40B4-BE49-F238E27FC236}">
                <a16:creationId xmlns:a16="http://schemas.microsoft.com/office/drawing/2014/main" id="{81B760B6-E0E1-F944-94F5-7FB0D2C78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-1749029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EDF2C1B-9F37-0E4F-82FD-C70D7FCE5317}"/>
              </a:ext>
            </a:extLst>
          </p:cNvPr>
          <p:cNvSpPr/>
          <p:nvPr/>
        </p:nvSpPr>
        <p:spPr>
          <a:xfrm>
            <a:off x="200143" y="3474238"/>
            <a:ext cx="1674213" cy="327452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003D51-410C-164D-8E85-03D92A4DFAA7}"/>
              </a:ext>
            </a:extLst>
          </p:cNvPr>
          <p:cNvSpPr txBox="1"/>
          <p:nvPr/>
        </p:nvSpPr>
        <p:spPr>
          <a:xfrm>
            <a:off x="7635926" y="805060"/>
            <a:ext cx="2689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https://</a:t>
            </a:r>
            <a:r>
              <a:rPr lang="en-US" sz="2000" b="1" dirty="0" err="1">
                <a:solidFill>
                  <a:schemeClr val="bg1"/>
                </a:solidFill>
              </a:rPr>
              <a:t>capec.mitre.org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DECD3C-DB9A-F447-BD53-21A2C23C3A46}"/>
              </a:ext>
            </a:extLst>
          </p:cNvPr>
          <p:cNvSpPr txBox="1">
            <a:spLocks/>
          </p:cNvSpPr>
          <p:nvPr/>
        </p:nvSpPr>
        <p:spPr>
          <a:xfrm>
            <a:off x="5912969" y="248736"/>
            <a:ext cx="6279032" cy="65087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3200" b="1" kern="120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en-US" sz="2667" dirty="0">
                <a:solidFill>
                  <a:schemeClr val="bg1"/>
                </a:solidFill>
              </a:rPr>
              <a:t>Adversary Attacks are Definable</a:t>
            </a:r>
          </a:p>
        </p:txBody>
      </p:sp>
    </p:spTree>
    <p:extLst>
      <p:ext uri="{BB962C8B-B14F-4D97-AF65-F5344CB8AC3E}">
        <p14:creationId xmlns:p14="http://schemas.microsoft.com/office/powerpoint/2010/main" val="25653355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0631" y="88804"/>
            <a:ext cx="1053981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Software is a man-made element that does not follow the laws of physics, chemistry, or other natural orders</a:t>
            </a:r>
            <a:r>
              <a:rPr lang="mr-IN" sz="3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…</a:t>
            </a:r>
            <a:endParaRPr lang="en-US" sz="3600" b="1" cap="small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490" y="1989389"/>
            <a:ext cx="5513711" cy="475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706750" y="1075051"/>
            <a:ext cx="6551221" cy="4751039"/>
          </a:xfrm>
          <a:prstGeom prst="rect">
            <a:avLst/>
          </a:prstGeom>
          <a:effectLst>
            <a:glow rad="127000">
              <a:schemeClr val="tx1"/>
            </a:glow>
          </a:effectLst>
        </p:spPr>
        <p:txBody>
          <a:bodyPr>
            <a:noAutofit/>
          </a:bodyPr>
          <a:lstStyle>
            <a:defPPr>
              <a:defRPr lang="en-US"/>
            </a:defPPr>
            <a:lvl1pPr marL="237061" indent="-23706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7512" lvl="1" indent="-250819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90016" lvl="2" indent="-154513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Science of Software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~100 years of mathematics and logic; 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based on little-understood man-made constructs: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 variety of chip architectures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 variety of compiler vendors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 variety of operating system vendors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slight vagrancies in software specifications allow for different implementations by vendors</a:t>
            </a:r>
          </a:p>
          <a:p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Architecting Software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Driven by economics, time-to-market, cost of creation with no feed-back regarding accountability</a:t>
            </a:r>
          </a:p>
          <a:p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Engineering Software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EULA absolves consequences of failure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Blind reuse (frameworks, libraries, open source)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not a licensed profession 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no pervasive understanding of the ”materials science” of software </a:t>
            </a:r>
          </a:p>
          <a:p>
            <a:pPr lvl="1"/>
            <a:r>
              <a:rPr lang="en-US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need inspection, mitigation, and practical methods for making software appropriately strong</a:t>
            </a:r>
          </a:p>
          <a:p>
            <a:pPr lvl="1"/>
            <a:endParaRPr lang="en-US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6500" y="1050126"/>
            <a:ext cx="5855998" cy="4867388"/>
          </a:xfrm>
          <a:prstGeom prst="rect">
            <a:avLst/>
          </a:prstGeom>
          <a:effectLst>
            <a:glow rad="127000">
              <a:schemeClr val="tx1"/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061" indent="-237061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Science of Building</a:t>
            </a:r>
          </a:p>
          <a:p>
            <a:pPr marL="517512" lvl="1" indent="-250819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Motivated by Hammurabi’s Babylonian law code, literally set in stone, of accountability</a:t>
            </a:r>
          </a:p>
          <a:p>
            <a:pPr marL="690016" lvl="2" indent="-154513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4,000 years of learning about the properties of materials </a:t>
            </a:r>
          </a:p>
          <a:p>
            <a:pPr marL="517512" lvl="1" indent="-250819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Constrained by the laws of physics: </a:t>
            </a:r>
          </a:p>
          <a:p>
            <a:pPr marL="690016" lvl="2" indent="-154513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Newton's classical mechanics.</a:t>
            </a:r>
          </a:p>
          <a:p>
            <a:pPr marL="690016" lvl="2" indent="-154513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Einstein's theory of relativity.</a:t>
            </a:r>
          </a:p>
          <a:p>
            <a:pPr marL="690016" lvl="2" indent="-154513">
              <a:spcBef>
                <a:spcPts val="0"/>
              </a:spcBef>
            </a:pPr>
            <a:r>
              <a:rPr lang="en-US" sz="16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Boyle's law of gases, conservation laws, the four laws of thermodynamics. </a:t>
            </a:r>
          </a:p>
          <a:p>
            <a:pPr marL="237061" indent="-237061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Architecting Buildings</a:t>
            </a:r>
          </a:p>
          <a:p>
            <a:pPr marL="515938" lvl="1" indent="-280988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4,000 years of learning to work around the weaknesses in materials</a:t>
            </a:r>
          </a:p>
          <a:p>
            <a:pPr marL="237061" indent="-237061"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Engineering Buildings</a:t>
            </a:r>
          </a:p>
          <a:p>
            <a:pPr marL="515938" lvl="1" indent="-215900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4,000 years of guild/apprentice 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engineering practices and certifications </a:t>
            </a:r>
            <a:r>
              <a:rPr lang="mr-IN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sym typeface="Wingdings"/>
              </a:rPr>
              <a:t>–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licensed profession</a:t>
            </a:r>
          </a:p>
          <a:p>
            <a:pPr marL="515938" lvl="1" indent="-215900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science of materials developed and incorporated in building codes, inspection regimes</a:t>
            </a:r>
            <a:endParaRPr lang="en-US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A636A6-F856-8942-BB7D-EA14B3316906}"/>
              </a:ext>
            </a:extLst>
          </p:cNvPr>
          <p:cNvSpPr txBox="1"/>
          <p:nvPr/>
        </p:nvSpPr>
        <p:spPr>
          <a:xfrm>
            <a:off x="11122429" y="-19950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TRUSTWORTHINESS">
            <a:extLst>
              <a:ext uri="{FF2B5EF4-FFF2-40B4-BE49-F238E27FC236}">
                <a16:creationId xmlns:a16="http://schemas.microsoft.com/office/drawing/2014/main" id="{C6BD12C0-7626-6C4F-9266-BDCA1B27B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01" y="62133"/>
            <a:ext cx="2184499" cy="10828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ilm">
            <a:extLst>
              <a:ext uri="{FF2B5EF4-FFF2-40B4-BE49-F238E27FC236}">
                <a16:creationId xmlns:a16="http://schemas.microsoft.com/office/drawing/2014/main" id="{9BB7CB55-7B2F-1A42-9111-F2C978FB7D60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3" grpId="0" uiExpand="1" build="p" bldLvl="2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ent Arrow 15">
            <a:extLst>
              <a:ext uri="{FF2B5EF4-FFF2-40B4-BE49-F238E27FC236}">
                <a16:creationId xmlns:a16="http://schemas.microsoft.com/office/drawing/2014/main" id="{93E8BC56-2382-4F41-B7F0-94EBAB370408}"/>
              </a:ext>
            </a:extLst>
          </p:cNvPr>
          <p:cNvSpPr/>
          <p:nvPr/>
        </p:nvSpPr>
        <p:spPr>
          <a:xfrm flipV="1">
            <a:off x="5120641" y="5022153"/>
            <a:ext cx="4726161" cy="501121"/>
          </a:xfrm>
          <a:prstGeom prst="bentArrow">
            <a:avLst>
              <a:gd name="adj1" fmla="val 25000"/>
              <a:gd name="adj2" fmla="val 43440"/>
              <a:gd name="adj3" fmla="val 33294"/>
              <a:gd name="adj4" fmla="val 43750"/>
            </a:avLst>
          </a:prstGeom>
          <a:solidFill>
            <a:srgbClr val="F6B99F"/>
          </a:solidFill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1096" y="1843952"/>
            <a:ext cx="1141737" cy="72811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Tahoma"/>
              </a:rPr>
              <a:t>    </a:t>
            </a:r>
            <a:r>
              <a:rPr lang="en-US" sz="1051" b="1" dirty="0">
                <a:solidFill>
                  <a:srgbClr val="000000"/>
                </a:solidFill>
                <a:latin typeface="Tahoma"/>
              </a:rPr>
              <a:t>Weakness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4522020" y="2648808"/>
            <a:ext cx="1141737" cy="72811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  <a:spcAft>
                <a:spcPct val="0"/>
              </a:spcAft>
            </a:pPr>
            <a:r>
              <a:rPr lang="en-US" sz="1051" b="1" dirty="0">
                <a:solidFill>
                  <a:srgbClr val="000000"/>
                </a:solidFill>
                <a:latin typeface="Tahoma"/>
              </a:rPr>
              <a:t>    </a:t>
            </a:r>
            <a:r>
              <a:rPr lang="en-US" sz="1200" b="1" dirty="0">
                <a:solidFill>
                  <a:srgbClr val="000000"/>
                </a:solidFill>
                <a:latin typeface="Tahoma"/>
              </a:rPr>
              <a:t> </a:t>
            </a:r>
            <a:r>
              <a:rPr lang="en-US" sz="1051" b="1" dirty="0">
                <a:solidFill>
                  <a:srgbClr val="000000"/>
                </a:solidFill>
                <a:latin typeface="Tahoma"/>
              </a:rPr>
              <a:t>Weakness</a:t>
            </a:r>
          </a:p>
        </p:txBody>
      </p:sp>
      <p:sp>
        <p:nvSpPr>
          <p:cNvPr id="7" name="Rectangle 6"/>
          <p:cNvSpPr/>
          <p:nvPr/>
        </p:nvSpPr>
        <p:spPr>
          <a:xfrm>
            <a:off x="4522944" y="3453664"/>
            <a:ext cx="1141737" cy="72811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  <a:spcAft>
                <a:spcPct val="0"/>
              </a:spcAft>
            </a:pPr>
            <a:r>
              <a:rPr lang="en-US" sz="1051" b="1" dirty="0">
                <a:solidFill>
                  <a:srgbClr val="000000"/>
                </a:solidFill>
                <a:latin typeface="Tahoma"/>
              </a:rPr>
              <a:t>   </a:t>
            </a:r>
            <a:r>
              <a:rPr lang="en-US" sz="1200" b="1" dirty="0">
                <a:solidFill>
                  <a:srgbClr val="000000"/>
                </a:solidFill>
                <a:latin typeface="Tahoma"/>
              </a:rPr>
              <a:t> </a:t>
            </a:r>
            <a:r>
              <a:rPr lang="en-US" sz="1051" b="1" dirty="0">
                <a:solidFill>
                  <a:srgbClr val="000000"/>
                </a:solidFill>
                <a:latin typeface="Tahoma"/>
              </a:rPr>
              <a:t>Weakness</a:t>
            </a:r>
          </a:p>
        </p:txBody>
      </p:sp>
      <p:sp>
        <p:nvSpPr>
          <p:cNvPr id="8" name="Rectangle 7"/>
          <p:cNvSpPr/>
          <p:nvPr/>
        </p:nvSpPr>
        <p:spPr>
          <a:xfrm>
            <a:off x="4523868" y="4281821"/>
            <a:ext cx="1141737" cy="72811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  <a:spcAft>
                <a:spcPct val="0"/>
              </a:spcAft>
            </a:pPr>
            <a:r>
              <a:rPr lang="en-US" sz="1051" b="1" dirty="0">
                <a:solidFill>
                  <a:srgbClr val="000000"/>
                </a:solidFill>
                <a:latin typeface="Tahoma"/>
              </a:rPr>
              <a:t>    </a:t>
            </a:r>
            <a:r>
              <a:rPr lang="en-US" sz="1200" b="1" dirty="0">
                <a:solidFill>
                  <a:srgbClr val="000000"/>
                </a:solidFill>
                <a:latin typeface="Tahoma"/>
              </a:rPr>
              <a:t> </a:t>
            </a:r>
            <a:r>
              <a:rPr lang="en-US" sz="1051" b="1" dirty="0">
                <a:solidFill>
                  <a:srgbClr val="000000"/>
                </a:solidFill>
                <a:latin typeface="Tahoma"/>
              </a:rPr>
              <a:t>Weakness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122906" y="2052608"/>
            <a:ext cx="613473" cy="34550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4134246" y="2807891"/>
            <a:ext cx="613473" cy="34550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134246" y="3644419"/>
            <a:ext cx="613473" cy="34550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145586" y="4479080"/>
            <a:ext cx="613473" cy="34550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3" name="Can 12"/>
          <p:cNvSpPr/>
          <p:nvPr/>
        </p:nvSpPr>
        <p:spPr>
          <a:xfrm>
            <a:off x="7944662" y="3799189"/>
            <a:ext cx="895831" cy="861857"/>
          </a:xfrm>
          <a:prstGeom prst="can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Tahoma"/>
              </a:rPr>
              <a:t>Asset</a:t>
            </a:r>
          </a:p>
        </p:txBody>
      </p:sp>
      <p:sp>
        <p:nvSpPr>
          <p:cNvPr id="14" name="Right Arrow Callout 13"/>
          <p:cNvSpPr/>
          <p:nvPr/>
        </p:nvSpPr>
        <p:spPr>
          <a:xfrm>
            <a:off x="2756437" y="1878700"/>
            <a:ext cx="1162939" cy="68077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5998"/>
            </a:avLst>
          </a:prstGeom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Tahoma"/>
              </a:rPr>
              <a:t>Hazard /Attack</a:t>
            </a:r>
          </a:p>
        </p:txBody>
      </p:sp>
      <p:sp>
        <p:nvSpPr>
          <p:cNvPr id="15" name="Folded Corner 14"/>
          <p:cNvSpPr/>
          <p:nvPr/>
        </p:nvSpPr>
        <p:spPr>
          <a:xfrm>
            <a:off x="9382864" y="2716457"/>
            <a:ext cx="1001473" cy="719816"/>
          </a:xfrm>
          <a:prstGeom prst="foldedCorner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ahoma"/>
              </a:rPr>
              <a:t>Impact</a:t>
            </a:r>
          </a:p>
        </p:txBody>
      </p:sp>
      <p:grpSp>
        <p:nvGrpSpPr>
          <p:cNvPr id="3" name="Group 15"/>
          <p:cNvGrpSpPr/>
          <p:nvPr/>
        </p:nvGrpSpPr>
        <p:grpSpPr>
          <a:xfrm>
            <a:off x="1574538" y="1878701"/>
            <a:ext cx="178567" cy="574689"/>
            <a:chOff x="635829" y="2184400"/>
            <a:chExt cx="178567" cy="574689"/>
          </a:xfrm>
          <a:effectLst>
            <a:glow rad="127000">
              <a:schemeClr val="bg1"/>
            </a:glow>
          </a:effectLst>
        </p:grpSpPr>
        <p:sp>
          <p:nvSpPr>
            <p:cNvPr id="17" name="Oval 16"/>
            <p:cNvSpPr/>
            <p:nvPr/>
          </p:nvSpPr>
          <p:spPr>
            <a:xfrm>
              <a:off x="665385" y="2184400"/>
              <a:ext cx="125496" cy="18373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  <a:latin typeface="Tahoma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>
              <a:off x="607805" y="2484233"/>
              <a:ext cx="23219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35830" y="2449512"/>
              <a:ext cx="178566" cy="1588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599253" y="2637709"/>
              <a:ext cx="157956" cy="848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688025" y="2628174"/>
              <a:ext cx="157959" cy="848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6107650" y="4281821"/>
            <a:ext cx="1197585" cy="72811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Tahoma"/>
              </a:rPr>
              <a:t>Item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12151" y="2648808"/>
            <a:ext cx="1193085" cy="72811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Tahoma"/>
              </a:rPr>
              <a:t>Item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12151" y="1831364"/>
            <a:ext cx="1193084" cy="72811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Tahoma"/>
              </a:rPr>
              <a:t>Item</a:t>
            </a:r>
          </a:p>
        </p:txBody>
      </p:sp>
      <p:sp>
        <p:nvSpPr>
          <p:cNvPr id="26" name="Right Arrow Callout 25"/>
          <p:cNvSpPr/>
          <p:nvPr/>
        </p:nvSpPr>
        <p:spPr>
          <a:xfrm>
            <a:off x="2756437" y="3418912"/>
            <a:ext cx="1162939" cy="68077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5998"/>
            </a:avLst>
          </a:prstGeom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Tahoma"/>
              </a:rPr>
              <a:t>Hazard/Attack</a:t>
            </a:r>
            <a:endParaRPr lang="en-US" sz="1400" b="1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7" name="Can 26"/>
          <p:cNvSpPr/>
          <p:nvPr/>
        </p:nvSpPr>
        <p:spPr>
          <a:xfrm>
            <a:off x="7944662" y="2959678"/>
            <a:ext cx="895831" cy="861857"/>
          </a:xfrm>
          <a:prstGeom prst="can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67" b="1" dirty="0">
                <a:solidFill>
                  <a:srgbClr val="000000"/>
                </a:solidFill>
                <a:latin typeface="Tahoma"/>
              </a:rPr>
              <a:t>Function</a:t>
            </a:r>
          </a:p>
        </p:txBody>
      </p:sp>
      <p:sp>
        <p:nvSpPr>
          <p:cNvPr id="28" name="Can 27"/>
          <p:cNvSpPr/>
          <p:nvPr/>
        </p:nvSpPr>
        <p:spPr>
          <a:xfrm>
            <a:off x="7944662" y="2143329"/>
            <a:ext cx="895831" cy="861857"/>
          </a:xfrm>
          <a:prstGeom prst="can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00"/>
                </a:solidFill>
                <a:latin typeface="Tahoma"/>
              </a:rPr>
              <a:t>Asset</a:t>
            </a:r>
          </a:p>
        </p:txBody>
      </p:sp>
      <p:sp>
        <p:nvSpPr>
          <p:cNvPr id="29" name="Folded Corner 28"/>
          <p:cNvSpPr/>
          <p:nvPr/>
        </p:nvSpPr>
        <p:spPr>
          <a:xfrm>
            <a:off x="9382864" y="3527051"/>
            <a:ext cx="1001473" cy="719816"/>
          </a:xfrm>
          <a:prstGeom prst="foldedCorner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ahoma"/>
              </a:rPr>
              <a:t>Impact</a:t>
            </a:r>
          </a:p>
        </p:txBody>
      </p:sp>
      <p:sp>
        <p:nvSpPr>
          <p:cNvPr id="30" name="Folded Corner 29"/>
          <p:cNvSpPr/>
          <p:nvPr/>
        </p:nvSpPr>
        <p:spPr>
          <a:xfrm>
            <a:off x="9382864" y="1864947"/>
            <a:ext cx="1001473" cy="719816"/>
          </a:xfrm>
          <a:prstGeom prst="foldedCorner">
            <a:avLst/>
          </a:prstGeom>
          <a:effectLst>
            <a:glow rad="127000">
              <a:schemeClr val="bg1"/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Tahoma"/>
              </a:rPr>
              <a:t>Impact</a:t>
            </a:r>
          </a:p>
        </p:txBody>
      </p:sp>
      <p:grpSp>
        <p:nvGrpSpPr>
          <p:cNvPr id="4" name="Group 30"/>
          <p:cNvGrpSpPr/>
          <p:nvPr/>
        </p:nvGrpSpPr>
        <p:grpSpPr>
          <a:xfrm>
            <a:off x="1587114" y="2660256"/>
            <a:ext cx="178567" cy="574689"/>
            <a:chOff x="635829" y="2184400"/>
            <a:chExt cx="178567" cy="574689"/>
          </a:xfrm>
          <a:effectLst>
            <a:glow rad="127000">
              <a:schemeClr val="bg1"/>
            </a:glow>
          </a:effectLst>
        </p:grpSpPr>
        <p:sp>
          <p:nvSpPr>
            <p:cNvPr id="32" name="Oval 31"/>
            <p:cNvSpPr/>
            <p:nvPr/>
          </p:nvSpPr>
          <p:spPr>
            <a:xfrm>
              <a:off x="665385" y="2184400"/>
              <a:ext cx="125496" cy="18373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000000"/>
                </a:solidFill>
                <a:latin typeface="Tahoma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rot="5400000">
              <a:off x="607805" y="2484233"/>
              <a:ext cx="232190" cy="1588"/>
            </a:xfrm>
            <a:prstGeom prst="line">
              <a:avLst/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35830" y="2449512"/>
              <a:ext cx="178566" cy="1588"/>
            </a:xfrm>
            <a:prstGeom prst="line">
              <a:avLst/>
            </a:prstGeom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99253" y="2637709"/>
              <a:ext cx="157956" cy="848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 flipH="1">
              <a:off x="688025" y="2628174"/>
              <a:ext cx="157959" cy="84804"/>
            </a:xfrm>
            <a:prstGeom prst="line">
              <a:avLst/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>
            <a:off x="5665599" y="4657530"/>
            <a:ext cx="430396" cy="1588"/>
          </a:xfrm>
          <a:prstGeom prst="line">
            <a:avLst/>
          </a:prstGeom>
          <a:ln w="28575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65476" y="931256"/>
            <a:ext cx="1127232" cy="680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Hazards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85373" y="931257"/>
            <a:ext cx="165866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Hazard/Attack Activation Patterns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(CAPECs)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23511" y="931256"/>
            <a:ext cx="1338572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Weaknesses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(CWEs)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101945" y="953087"/>
            <a:ext cx="1075230" cy="680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Counter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Measures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- Actions*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96999" y="953087"/>
            <a:ext cx="141322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Technical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Impacts to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Mission Capabilities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922569" y="931256"/>
            <a:ext cx="1887113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chemeClr val="bg1"/>
                </a:solidFill>
                <a:latin typeface="Arial" charset="0"/>
                <a:cs typeface="Arial" charset="0"/>
              </a:rPr>
              <a:t>Mission/Business Impacts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29189" y="2608427"/>
            <a:ext cx="283463" cy="1588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922663" y="2218351"/>
            <a:ext cx="822944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668280" y="2195111"/>
            <a:ext cx="429761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673898" y="3003947"/>
            <a:ext cx="420617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939141" y="3003766"/>
            <a:ext cx="612635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/>
          <p:nvPr/>
        </p:nvCxnSpPr>
        <p:spPr>
          <a:xfrm>
            <a:off x="1929137" y="2218668"/>
            <a:ext cx="827300" cy="763265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871611" y="2626127"/>
            <a:ext cx="228599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 flipV="1">
            <a:off x="7305235" y="3342901"/>
            <a:ext cx="627772" cy="1320377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/>
          <p:nvPr/>
        </p:nvCxnSpPr>
        <p:spPr>
          <a:xfrm flipV="1">
            <a:off x="8871610" y="2143813"/>
            <a:ext cx="472324" cy="1183217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/>
          <p:nvPr/>
        </p:nvCxnSpPr>
        <p:spPr>
          <a:xfrm>
            <a:off x="7305235" y="2184833"/>
            <a:ext cx="621792" cy="429767"/>
          </a:xfrm>
          <a:prstGeom prst="bentConnector3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/>
          <p:nvPr/>
        </p:nvCxnSpPr>
        <p:spPr>
          <a:xfrm flipV="1">
            <a:off x="7306159" y="2616413"/>
            <a:ext cx="621792" cy="393191"/>
          </a:xfrm>
          <a:prstGeom prst="bentConnector3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368300" y="5129130"/>
            <a:ext cx="104413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“Counter Measures - Actions” include: </a:t>
            </a:r>
          </a:p>
          <a:p>
            <a:pPr marL="117472" lvl="1"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choices about architecture, design, physical decomposition, and operational approaches; </a:t>
            </a:r>
          </a:p>
          <a:p>
            <a:pPr marL="117472" lvl="1"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adding/changing security/safety functions, protection schemes, activities &amp; processes; </a:t>
            </a:r>
          </a:p>
          <a:p>
            <a:pPr marL="117472" lvl="1"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use of static &amp; dynamic code assessments, dynamic testing, physical testing, and pen testing;</a:t>
            </a:r>
          </a:p>
          <a:p>
            <a:pPr marL="117472" lvl="1">
              <a:spcAft>
                <a:spcPct val="0"/>
              </a:spcAft>
            </a:pPr>
            <a:r>
              <a:rPr lang="en-US" sz="16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attack surface &amp; fault-tree analysis, architecture and design reviews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50542" y="1727559"/>
            <a:ext cx="1516948" cy="342851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84788" y="3434153"/>
            <a:ext cx="1438667" cy="75713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effectLst>
                  <a:glow rad="127000">
                    <a:schemeClr val="bg1"/>
                  </a:glow>
                </a:effectLst>
                <a:latin typeface="Arial" charset="0"/>
                <a:cs typeface="Arial" charset="0"/>
              </a:rPr>
              <a:t>System &amp; System Security Engineering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effectLst>
                  <a:glow rad="127000">
                    <a:schemeClr val="bg1"/>
                  </a:glow>
                </a:effectLst>
                <a:latin typeface="Arial" charset="0"/>
                <a:cs typeface="Arial" charset="0"/>
              </a:rPr>
              <a:t>Trades</a:t>
            </a:r>
          </a:p>
        </p:txBody>
      </p:sp>
      <p:cxnSp>
        <p:nvCxnSpPr>
          <p:cNvPr id="61" name="Elbow Connector 60"/>
          <p:cNvCxnSpPr/>
          <p:nvPr/>
        </p:nvCxnSpPr>
        <p:spPr>
          <a:xfrm>
            <a:off x="3931590" y="3001292"/>
            <a:ext cx="575753" cy="826477"/>
          </a:xfrm>
          <a:prstGeom prst="bentConnector3">
            <a:avLst>
              <a:gd name="adj1" fmla="val 48945"/>
            </a:avLst>
          </a:prstGeom>
          <a:ln w="28575" cmpd="sng">
            <a:solidFill>
              <a:srgbClr val="3366FF"/>
            </a:solidFill>
            <a:prstDash val="sysDash"/>
            <a:headEnd type="oval"/>
            <a:tailEnd type="oval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>
            <a:off x="3919375" y="3002707"/>
            <a:ext cx="604491" cy="1656683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931287" y="2236430"/>
            <a:ext cx="585200" cy="1588"/>
          </a:xfrm>
          <a:prstGeom prst="line">
            <a:avLst/>
          </a:prstGeom>
          <a:ln w="25400" cap="flat" cmpd="sng" algn="ctr">
            <a:solidFill>
              <a:srgbClr val="3366FF"/>
            </a:solidFill>
            <a:prstDash val="sysDash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ight Arrow Callout 67"/>
          <p:cNvSpPr/>
          <p:nvPr/>
        </p:nvSpPr>
        <p:spPr>
          <a:xfrm>
            <a:off x="2755671" y="2666092"/>
            <a:ext cx="1162939" cy="68077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5998"/>
            </a:avLst>
          </a:prstGeom>
          <a:effectLst>
            <a:glow rad="127000">
              <a:schemeClr val="bg1"/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 dirty="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770747" y="2693706"/>
            <a:ext cx="1111251" cy="619887"/>
            <a:chOff x="1993900" y="3075613"/>
            <a:chExt cx="1111250" cy="619886"/>
          </a:xfrm>
          <a:effectLst>
            <a:glow rad="127000">
              <a:schemeClr val="bg1"/>
            </a:glow>
          </a:effectLst>
        </p:grpSpPr>
        <p:sp>
          <p:nvSpPr>
            <p:cNvPr id="71" name="Freeform 70"/>
            <p:cNvSpPr/>
            <p:nvPr/>
          </p:nvSpPr>
          <p:spPr>
            <a:xfrm>
              <a:off x="1993900" y="3124200"/>
              <a:ext cx="1111250" cy="396875"/>
            </a:xfrm>
            <a:custGeom>
              <a:avLst/>
              <a:gdLst>
                <a:gd name="connsiteX0" fmla="*/ 0 w 1111250"/>
                <a:gd name="connsiteY0" fmla="*/ 244475 h 396875"/>
                <a:gd name="connsiteX1" fmla="*/ 73025 w 1111250"/>
                <a:gd name="connsiteY1" fmla="*/ 73025 h 396875"/>
                <a:gd name="connsiteX2" fmla="*/ 273050 w 1111250"/>
                <a:gd name="connsiteY2" fmla="*/ 0 h 396875"/>
                <a:gd name="connsiteX3" fmla="*/ 361950 w 1111250"/>
                <a:gd name="connsiteY3" fmla="*/ 85725 h 396875"/>
                <a:gd name="connsiteX4" fmla="*/ 552450 w 1111250"/>
                <a:gd name="connsiteY4" fmla="*/ 69850 h 396875"/>
                <a:gd name="connsiteX5" fmla="*/ 638175 w 1111250"/>
                <a:gd name="connsiteY5" fmla="*/ 149225 h 396875"/>
                <a:gd name="connsiteX6" fmla="*/ 873125 w 1111250"/>
                <a:gd name="connsiteY6" fmla="*/ 231775 h 396875"/>
                <a:gd name="connsiteX7" fmla="*/ 1111250 w 1111250"/>
                <a:gd name="connsiteY7" fmla="*/ 266700 h 396875"/>
                <a:gd name="connsiteX8" fmla="*/ 854075 w 1111250"/>
                <a:gd name="connsiteY8" fmla="*/ 269875 h 396875"/>
                <a:gd name="connsiteX9" fmla="*/ 657225 w 1111250"/>
                <a:gd name="connsiteY9" fmla="*/ 346075 h 396875"/>
                <a:gd name="connsiteX10" fmla="*/ 400050 w 1111250"/>
                <a:gd name="connsiteY10" fmla="*/ 301625 h 396875"/>
                <a:gd name="connsiteX11" fmla="*/ 219075 w 1111250"/>
                <a:gd name="connsiteY11" fmla="*/ 396875 h 396875"/>
                <a:gd name="connsiteX12" fmla="*/ 0 w 1111250"/>
                <a:gd name="connsiteY12" fmla="*/ 244475 h 39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11250" h="396875">
                  <a:moveTo>
                    <a:pt x="0" y="244475"/>
                  </a:moveTo>
                  <a:lnTo>
                    <a:pt x="73025" y="73025"/>
                  </a:lnTo>
                  <a:lnTo>
                    <a:pt x="273050" y="0"/>
                  </a:lnTo>
                  <a:lnTo>
                    <a:pt x="361950" y="85725"/>
                  </a:lnTo>
                  <a:lnTo>
                    <a:pt x="552450" y="69850"/>
                  </a:lnTo>
                  <a:lnTo>
                    <a:pt x="638175" y="149225"/>
                  </a:lnTo>
                  <a:lnTo>
                    <a:pt x="873125" y="231775"/>
                  </a:lnTo>
                  <a:lnTo>
                    <a:pt x="1111250" y="266700"/>
                  </a:lnTo>
                  <a:lnTo>
                    <a:pt x="854075" y="269875"/>
                  </a:lnTo>
                  <a:lnTo>
                    <a:pt x="657225" y="346075"/>
                  </a:lnTo>
                  <a:lnTo>
                    <a:pt x="400050" y="301625"/>
                  </a:lnTo>
                  <a:lnTo>
                    <a:pt x="219075" y="396875"/>
                  </a:lnTo>
                  <a:lnTo>
                    <a:pt x="0" y="244475"/>
                  </a:lnTo>
                  <a:close/>
                </a:path>
              </a:pathLst>
            </a:custGeom>
            <a:noFill/>
            <a:ln w="3175" cmpd="sng">
              <a:solidFill>
                <a:srgbClr val="33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Connector 71"/>
            <p:cNvCxnSpPr>
              <a:stCxn id="71" idx="1"/>
            </p:cNvCxnSpPr>
            <p:nvPr/>
          </p:nvCxnSpPr>
          <p:spPr>
            <a:xfrm>
              <a:off x="2066925" y="3197225"/>
              <a:ext cx="219075" cy="79375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V="1">
              <a:off x="2266950" y="3075613"/>
              <a:ext cx="93324" cy="48587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V="1">
              <a:off x="2270127" y="3124630"/>
              <a:ext cx="96189" cy="1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2286000" y="3276599"/>
              <a:ext cx="96189" cy="1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2216458" y="3523819"/>
              <a:ext cx="172081" cy="1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1" idx="0"/>
            </p:cNvCxnSpPr>
            <p:nvPr/>
          </p:nvCxnSpPr>
          <p:spPr>
            <a:xfrm>
              <a:off x="1993900" y="3368675"/>
              <a:ext cx="139700" cy="256498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2213283" y="3520645"/>
              <a:ext cx="146991" cy="94994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133600" y="3622264"/>
              <a:ext cx="146991" cy="67562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132659" y="3622264"/>
              <a:ext cx="146991" cy="2909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360744" y="3616180"/>
              <a:ext cx="146991" cy="2909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2360274" y="3616059"/>
              <a:ext cx="146991" cy="73767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2360274" y="3559237"/>
              <a:ext cx="153033" cy="53913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2129484" y="3622264"/>
              <a:ext cx="94573" cy="73235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2507265" y="3619089"/>
              <a:ext cx="94573" cy="73235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2513307" y="3619089"/>
              <a:ext cx="146358" cy="70205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2519349" y="3622264"/>
              <a:ext cx="140316" cy="6084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2513307" y="3587484"/>
              <a:ext cx="127616" cy="25666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2640923" y="3467216"/>
              <a:ext cx="127616" cy="53429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2841872" y="3394486"/>
              <a:ext cx="127616" cy="53429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flipV="1">
              <a:off x="2872193" y="3321331"/>
              <a:ext cx="157518" cy="33678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2634573" y="3239747"/>
              <a:ext cx="157518" cy="33678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flipV="1">
              <a:off x="2545836" y="3131796"/>
              <a:ext cx="102652" cy="61108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>
              <a:stCxn id="71" idx="3"/>
            </p:cNvCxnSpPr>
            <p:nvPr/>
          </p:nvCxnSpPr>
          <p:spPr>
            <a:xfrm>
              <a:off x="2355850" y="3209925"/>
              <a:ext cx="107546" cy="23583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2280591" y="3251201"/>
              <a:ext cx="101598" cy="25399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2286000" y="3276600"/>
              <a:ext cx="96189" cy="28575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V="1">
              <a:off x="2388539" y="3321331"/>
              <a:ext cx="153033" cy="101258"/>
            </a:xfrm>
            <a:prstGeom prst="line">
              <a:avLst/>
            </a:prstGeom>
            <a:ln w="3175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Freeform 97"/>
          <p:cNvSpPr/>
          <p:nvPr/>
        </p:nvSpPr>
        <p:spPr>
          <a:xfrm>
            <a:off x="2769144" y="2742293"/>
            <a:ext cx="1111251" cy="396875"/>
          </a:xfrm>
          <a:custGeom>
            <a:avLst/>
            <a:gdLst>
              <a:gd name="connsiteX0" fmla="*/ 0 w 1111250"/>
              <a:gd name="connsiteY0" fmla="*/ 244475 h 396875"/>
              <a:gd name="connsiteX1" fmla="*/ 73025 w 1111250"/>
              <a:gd name="connsiteY1" fmla="*/ 73025 h 396875"/>
              <a:gd name="connsiteX2" fmla="*/ 273050 w 1111250"/>
              <a:gd name="connsiteY2" fmla="*/ 0 h 396875"/>
              <a:gd name="connsiteX3" fmla="*/ 361950 w 1111250"/>
              <a:gd name="connsiteY3" fmla="*/ 85725 h 396875"/>
              <a:gd name="connsiteX4" fmla="*/ 552450 w 1111250"/>
              <a:gd name="connsiteY4" fmla="*/ 69850 h 396875"/>
              <a:gd name="connsiteX5" fmla="*/ 638175 w 1111250"/>
              <a:gd name="connsiteY5" fmla="*/ 149225 h 396875"/>
              <a:gd name="connsiteX6" fmla="*/ 873125 w 1111250"/>
              <a:gd name="connsiteY6" fmla="*/ 231775 h 396875"/>
              <a:gd name="connsiteX7" fmla="*/ 1111250 w 1111250"/>
              <a:gd name="connsiteY7" fmla="*/ 266700 h 396875"/>
              <a:gd name="connsiteX8" fmla="*/ 854075 w 1111250"/>
              <a:gd name="connsiteY8" fmla="*/ 269875 h 396875"/>
              <a:gd name="connsiteX9" fmla="*/ 657225 w 1111250"/>
              <a:gd name="connsiteY9" fmla="*/ 346075 h 396875"/>
              <a:gd name="connsiteX10" fmla="*/ 400050 w 1111250"/>
              <a:gd name="connsiteY10" fmla="*/ 301625 h 396875"/>
              <a:gd name="connsiteX11" fmla="*/ 219075 w 1111250"/>
              <a:gd name="connsiteY11" fmla="*/ 396875 h 396875"/>
              <a:gd name="connsiteX12" fmla="*/ 0 w 1111250"/>
              <a:gd name="connsiteY12" fmla="*/ 2444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11250" h="396875">
                <a:moveTo>
                  <a:pt x="0" y="244475"/>
                </a:moveTo>
                <a:lnTo>
                  <a:pt x="73025" y="73025"/>
                </a:lnTo>
                <a:lnTo>
                  <a:pt x="273050" y="0"/>
                </a:lnTo>
                <a:lnTo>
                  <a:pt x="361950" y="85725"/>
                </a:lnTo>
                <a:lnTo>
                  <a:pt x="552450" y="69850"/>
                </a:lnTo>
                <a:lnTo>
                  <a:pt x="638175" y="149225"/>
                </a:lnTo>
                <a:lnTo>
                  <a:pt x="873125" y="231775"/>
                </a:lnTo>
                <a:lnTo>
                  <a:pt x="1111250" y="266700"/>
                </a:lnTo>
                <a:lnTo>
                  <a:pt x="854075" y="269875"/>
                </a:lnTo>
                <a:lnTo>
                  <a:pt x="657225" y="346075"/>
                </a:lnTo>
                <a:lnTo>
                  <a:pt x="400050" y="301625"/>
                </a:lnTo>
                <a:lnTo>
                  <a:pt x="219075" y="396875"/>
                </a:lnTo>
                <a:lnTo>
                  <a:pt x="0" y="244475"/>
                </a:lnTo>
                <a:close/>
              </a:path>
            </a:pathLst>
          </a:custGeom>
          <a:noFill/>
          <a:ln w="9525" cmpd="sng">
            <a:solidFill>
              <a:srgbClr val="FF0000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9" name="Elbow Connector 98"/>
          <p:cNvCxnSpPr/>
          <p:nvPr/>
        </p:nvCxnSpPr>
        <p:spPr>
          <a:xfrm>
            <a:off x="1928963" y="2226794"/>
            <a:ext cx="827300" cy="763265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0" name="Elbow Connector 99"/>
          <p:cNvCxnSpPr/>
          <p:nvPr/>
        </p:nvCxnSpPr>
        <p:spPr>
          <a:xfrm>
            <a:off x="3921573" y="3013404"/>
            <a:ext cx="604491" cy="1665827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cxnSpLocks/>
          </p:cNvCxnSpPr>
          <p:nvPr/>
        </p:nvCxnSpPr>
        <p:spPr>
          <a:xfrm flipV="1">
            <a:off x="5668603" y="4645880"/>
            <a:ext cx="427692" cy="23763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Elbow Connector 101"/>
          <p:cNvCxnSpPr/>
          <p:nvPr/>
        </p:nvCxnSpPr>
        <p:spPr>
          <a:xfrm flipV="1">
            <a:off x="7304897" y="3343969"/>
            <a:ext cx="627772" cy="1320377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/>
          <p:cNvCxnSpPr/>
          <p:nvPr/>
        </p:nvCxnSpPr>
        <p:spPr>
          <a:xfrm flipV="1">
            <a:off x="8871271" y="2144882"/>
            <a:ext cx="472324" cy="1183217"/>
          </a:xfrm>
          <a:prstGeom prst="bentConnector3">
            <a:avLst>
              <a:gd name="adj1" fmla="val 50000"/>
            </a:avLst>
          </a:prstGeom>
          <a:ln w="28575" cap="flat" cmpd="sng" algn="ctr">
            <a:solidFill>
              <a:srgbClr val="FF0000"/>
            </a:solidFill>
            <a:prstDash val="solid"/>
            <a:round/>
            <a:headEnd type="oval" w="med" len="med"/>
            <a:tailEnd type="oval" w="med" len="med"/>
          </a:ln>
          <a:effectLst>
            <a:glow rad="127000">
              <a:schemeClr val="bg1"/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2779305" y="2814317"/>
            <a:ext cx="872355" cy="458587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</a:effectLst>
        </p:spPr>
        <p:txBody>
          <a:bodyPr wrap="none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ahoma"/>
              </a:rPr>
              <a:t>Hazard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Tahoma"/>
              </a:rPr>
              <a:t>/Attack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83C17711-5C73-C94D-9A6E-3AAA2C494911}"/>
              </a:ext>
            </a:extLst>
          </p:cNvPr>
          <p:cNvSpPr/>
          <p:nvPr/>
        </p:nvSpPr>
        <p:spPr>
          <a:xfrm>
            <a:off x="9858884" y="4381961"/>
            <a:ext cx="1788917" cy="172935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>
            <a:glow rad="1270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Most Important Weakness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DA988106-EFAF-5F4F-8182-2EB6CE425606}"/>
              </a:ext>
            </a:extLst>
          </p:cNvPr>
          <p:cNvSpPr/>
          <p:nvPr/>
        </p:nvSpPr>
        <p:spPr>
          <a:xfrm>
            <a:off x="8497127" y="4982798"/>
            <a:ext cx="488783" cy="830997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54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6A31B08-656E-5344-9DD7-332EE19160B3}"/>
              </a:ext>
            </a:extLst>
          </p:cNvPr>
          <p:cNvSpPr/>
          <p:nvPr/>
        </p:nvSpPr>
        <p:spPr>
          <a:xfrm>
            <a:off x="178130" y="17744"/>
            <a:ext cx="1201387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Assurance needs to address the Hazards &amp; Attacks that can impact SW-Based Mission Functions</a:t>
            </a:r>
          </a:p>
        </p:txBody>
      </p:sp>
      <p:sp>
        <p:nvSpPr>
          <p:cNvPr id="109" name="Film">
            <a:extLst>
              <a:ext uri="{FF2B5EF4-FFF2-40B4-BE49-F238E27FC236}">
                <a16:creationId xmlns:a16="http://schemas.microsoft.com/office/drawing/2014/main" id="{3D54D0B2-61A9-DE42-B4A2-7287984BE0DD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1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5" grpId="0" animBg="1"/>
      <p:bldP spid="106" grpId="0"/>
      <p:bldP spid="10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Picture 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1" y="45721"/>
            <a:ext cx="4666592" cy="641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2" descr="Picture 5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2828" y="45721"/>
            <a:ext cx="4666594" cy="64181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3" descr="TRUSTWORTHINESS">
            <a:extLst>
              <a:ext uri="{FF2B5EF4-FFF2-40B4-BE49-F238E27FC236}">
                <a16:creationId xmlns:a16="http://schemas.microsoft.com/office/drawing/2014/main" id="{BCEBEC32-7020-D842-B005-5AFC95A4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01" y="62133"/>
            <a:ext cx="2184499" cy="10828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7031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018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Utilizing Appropriate Detection Methods to Collect Evidence to Gain Assurance</a:t>
            </a:r>
            <a:r>
              <a:rPr lang="is-IS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…</a:t>
            </a:r>
            <a:endParaRPr lang="en-US" sz="28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9890239" y="3165278"/>
            <a:ext cx="1788917" cy="1729359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Most Important Quality Issues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6688" y="1332780"/>
            <a:ext cx="2286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Code Review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6688" y="2453830"/>
            <a:ext cx="2886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Static Analysis Tool 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6688" y="3825430"/>
            <a:ext cx="324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Dynamic Analysis Tool C</a:t>
            </a:r>
          </a:p>
        </p:txBody>
      </p:sp>
      <p:sp>
        <p:nvSpPr>
          <p:cNvPr id="13" name="Oval 12"/>
          <p:cNvSpPr/>
          <p:nvPr/>
        </p:nvSpPr>
        <p:spPr>
          <a:xfrm>
            <a:off x="4944771" y="4500400"/>
            <a:ext cx="406880" cy="345781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74792" y="1356886"/>
            <a:ext cx="1333464" cy="392047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838079" y="2249758"/>
            <a:ext cx="948604" cy="705621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50963" y="457200"/>
            <a:ext cx="148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Coverage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86688" y="3139630"/>
            <a:ext cx="2842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Static Analysis Tool B</a:t>
            </a:r>
          </a:p>
        </p:txBody>
      </p:sp>
      <p:sp>
        <p:nvSpPr>
          <p:cNvPr id="18" name="Oval 17"/>
          <p:cNvSpPr/>
          <p:nvPr/>
        </p:nvSpPr>
        <p:spPr>
          <a:xfrm>
            <a:off x="5237437" y="5466951"/>
            <a:ext cx="135892" cy="66256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rot="19375748">
            <a:off x="5908161" y="3112014"/>
            <a:ext cx="812896" cy="422567"/>
          </a:xfrm>
          <a:prstGeom prst="ellipse">
            <a:avLst/>
          </a:prstGeom>
          <a:solidFill>
            <a:srgbClr val="D1CFCF">
              <a:alpha val="50000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223027" y="6275794"/>
            <a:ext cx="2201004" cy="224741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86688" y="4472228"/>
            <a:ext cx="244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Fuzz Testing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86688" y="4980804"/>
            <a:ext cx="244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Pen Testing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86688" y="5598467"/>
            <a:ext cx="244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Blue Teaming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86688" y="6151647"/>
            <a:ext cx="2440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Red Teaming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86688" y="857715"/>
            <a:ext cx="2432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Design Review</a:t>
            </a:r>
          </a:p>
        </p:txBody>
      </p:sp>
      <p:sp>
        <p:nvSpPr>
          <p:cNvPr id="29" name="Oval 28"/>
          <p:cNvSpPr/>
          <p:nvPr/>
        </p:nvSpPr>
        <p:spPr>
          <a:xfrm>
            <a:off x="5868821" y="871482"/>
            <a:ext cx="694147" cy="39204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86688" y="1768030"/>
            <a:ext cx="3172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Attack Surface Analysis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2005" y="1882639"/>
            <a:ext cx="526991" cy="257036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982573" y="1881306"/>
            <a:ext cx="526991" cy="257036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93141" y="1879973"/>
            <a:ext cx="526991" cy="257036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5451787" y="4509686"/>
            <a:ext cx="377216" cy="345781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5924611" y="4505908"/>
            <a:ext cx="377216" cy="345781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397436" y="4502132"/>
            <a:ext cx="377216" cy="345781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870261" y="4498355"/>
            <a:ext cx="377216" cy="345781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7343087" y="4494578"/>
            <a:ext cx="377216" cy="345781"/>
          </a:xfrm>
          <a:prstGeom prst="ellipse">
            <a:avLst/>
          </a:prstGeom>
          <a:solidFill>
            <a:srgbClr val="92D050">
              <a:alpha val="50000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476675" y="5466951"/>
            <a:ext cx="135892" cy="66256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712220" y="5466951"/>
            <a:ext cx="135892" cy="66256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33">
              <a:solidFill>
                <a:schemeClr val="bg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891111" y="5466951"/>
            <a:ext cx="125984" cy="66256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6165845" y="5466951"/>
            <a:ext cx="125984" cy="66256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6440579" y="5466951"/>
            <a:ext cx="125984" cy="66256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6715313" y="5466951"/>
            <a:ext cx="125984" cy="66256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990047" y="5466951"/>
            <a:ext cx="125984" cy="66256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7264781" y="5466951"/>
            <a:ext cx="125984" cy="66256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7539515" y="5466951"/>
            <a:ext cx="125984" cy="662565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 flipH="1">
            <a:off x="5120841" y="5093292"/>
            <a:ext cx="153120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 flipH="1">
            <a:off x="5545664" y="5080229"/>
            <a:ext cx="153120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>
              <a:solidFill>
                <a:schemeClr val="bg1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 flipH="1">
            <a:off x="4925750" y="5093292"/>
            <a:ext cx="153120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5322751" y="5093292"/>
            <a:ext cx="153120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5754539" y="5093292"/>
            <a:ext cx="141956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 flipH="1">
            <a:off x="5955595" y="5093292"/>
            <a:ext cx="141956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 flipH="1">
            <a:off x="6156651" y="5093292"/>
            <a:ext cx="141956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6357707" y="5093292"/>
            <a:ext cx="141956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 flipH="1">
            <a:off x="6558763" y="5093292"/>
            <a:ext cx="141956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 flipH="1">
            <a:off x="6759819" y="5093292"/>
            <a:ext cx="141956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6960875" y="5093292"/>
            <a:ext cx="141956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7161931" y="5093292"/>
            <a:ext cx="141956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7362987" y="5093292"/>
            <a:ext cx="141956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7564043" y="5093292"/>
            <a:ext cx="141956" cy="16324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5531216" y="3827649"/>
            <a:ext cx="441217" cy="441217"/>
          </a:xfrm>
          <a:prstGeom prst="star5">
            <a:avLst/>
          </a:prstGeom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3" name="5-Point Star 62"/>
          <p:cNvSpPr/>
          <p:nvPr/>
        </p:nvSpPr>
        <p:spPr>
          <a:xfrm>
            <a:off x="6020917" y="3827649"/>
            <a:ext cx="441217" cy="441217"/>
          </a:xfrm>
          <a:prstGeom prst="star5">
            <a:avLst/>
          </a:prstGeom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64" name="5-Point Star 63"/>
          <p:cNvSpPr/>
          <p:nvPr/>
        </p:nvSpPr>
        <p:spPr>
          <a:xfrm>
            <a:off x="6527725" y="3827649"/>
            <a:ext cx="441217" cy="441217"/>
          </a:xfrm>
          <a:prstGeom prst="star5">
            <a:avLst/>
          </a:prstGeom>
          <a:ln>
            <a:solidFill>
              <a:schemeClr val="bg1"/>
            </a:solidFill>
          </a:ln>
          <a:effectLst>
            <a:glow rad="12700">
              <a:schemeClr val="bg1">
                <a:alpha val="6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60232" y="2013168"/>
            <a:ext cx="1572802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chemeClr val="bg1"/>
                </a:solidFill>
              </a:rPr>
              <a:t>CVE,</a:t>
            </a: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chemeClr val="bg1"/>
                </a:solidFill>
              </a:rPr>
              <a:t>CWE,</a:t>
            </a:r>
          </a:p>
          <a:p>
            <a:pPr algn="ctr">
              <a:lnSpc>
                <a:spcPct val="80000"/>
              </a:lnSpc>
            </a:pPr>
            <a:r>
              <a:rPr lang="en-US" sz="2800" b="1" dirty="0">
                <a:solidFill>
                  <a:schemeClr val="bg1"/>
                </a:solidFill>
              </a:rPr>
              <a:t>CAPEC, </a:t>
            </a:r>
            <a:r>
              <a:rPr lang="mr-IN" sz="2800" b="1" dirty="0">
                <a:solidFill>
                  <a:schemeClr val="bg1"/>
                </a:solidFill>
              </a:rPr>
              <a:t>…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01598" y="1297013"/>
            <a:ext cx="2505558" cy="4625111"/>
            <a:chOff x="5336181" y="1354379"/>
            <a:chExt cx="2505557" cy="4625110"/>
          </a:xfrm>
        </p:grpSpPr>
        <p:sp>
          <p:nvSpPr>
            <p:cNvPr id="67" name="TextBox 66"/>
            <p:cNvSpPr txBox="1"/>
            <p:nvPr/>
          </p:nvSpPr>
          <p:spPr>
            <a:xfrm>
              <a:off x="5918873" y="2292669"/>
              <a:ext cx="1365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Architecture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181766" y="2761813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Design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124860" y="3230959"/>
              <a:ext cx="904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Process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267526" y="3700104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Code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204208" y="4169249"/>
              <a:ext cx="799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Binary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60175" y="4638393"/>
              <a:ext cx="1641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Running Binary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77058" y="5107537"/>
              <a:ext cx="2397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Environment of System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336181" y="5610157"/>
              <a:ext cx="2505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Use of Mission Software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079173" y="1354379"/>
              <a:ext cx="1000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CONOPS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839523" y="1823524"/>
              <a:ext cx="15199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b="1" dirty="0">
                  <a:solidFill>
                    <a:schemeClr val="bg1"/>
                  </a:solidFill>
                  <a:ea typeface="Verdana" pitchFamily="34" charset="0"/>
                  <a:cs typeface="Verdana" pitchFamily="34" charset="0"/>
                </a:rPr>
                <a:t>Requirements</a:t>
              </a: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785891" y="457200"/>
            <a:ext cx="1537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Artifacts</a:t>
            </a:r>
            <a:endParaRPr lang="en-US" sz="2133" b="1" u="sng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737296" y="457200"/>
            <a:ext cx="2675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solidFill>
                  <a:schemeClr val="bg1"/>
                </a:solidFill>
              </a:rPr>
              <a:t>Detection</a:t>
            </a:r>
            <a:r>
              <a:rPr lang="en-US" sz="1867" b="1" u="sng" dirty="0">
                <a:solidFill>
                  <a:schemeClr val="bg1"/>
                </a:solidFill>
              </a:rPr>
              <a:t> Methods</a:t>
            </a:r>
          </a:p>
        </p:txBody>
      </p:sp>
      <p:sp>
        <p:nvSpPr>
          <p:cNvPr id="79" name="Film">
            <a:extLst>
              <a:ext uri="{FF2B5EF4-FFF2-40B4-BE49-F238E27FC236}">
                <a16:creationId xmlns:a16="http://schemas.microsoft.com/office/drawing/2014/main" id="{86022F0A-9BA4-8F4E-B0CB-AC6DD809217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70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 -0.00625 L 0.40416 0.3493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27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0.38659 0.36782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-0.00023 L 0.39909 0.23333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0" y="1166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8 0.00439 L 0.35924 0.18379 " pathEditMode="relative" rAng="0" ptsTypes="AA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895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00208 L 0.27565 0.31158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03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33164 0.22963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7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41862 0.14931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 0.00393 L 0.44961 0.1032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4954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0.00393 L 0.43646 -0.06736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1" y="-3565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393 L 0.26953 -0.04259 " pathEditMode="relative" rAng="0" ptsTypes="AA">
                                      <p:cBhvr>
                                        <p:cTn id="1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1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44844 -0.19282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22" y="-9653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40729 0.01065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532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444 -0.17894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8958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34441 -0.17893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8958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7 0.03032 L 0.30429 -0.01019 " pathEditMode="relative" rAng="0" ptsTypes="AA">
                                      <p:cBhvr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037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972 L 0.22669 -0.18635 " pathEditMode="relative" rAng="0" ptsTypes="AA">
                                      <p:cBhvr>
                                        <p:cTn id="1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64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9.87654E-7 L 0.51076 -0.27346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8" y="-13673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39596 -0.23241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-1162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39974 -0.20324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-10162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38737 -0.1206 " pathEditMode="relative" rAng="0" ptsTypes="AA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62" y="-604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0.38086 -0.13218 " pathEditMode="relative" rAng="0" ptsTypes="AA">
                                      <p:cBhvr>
                                        <p:cTn id="1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-662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3444 -0.17894 " pathEditMode="relative" rAng="0" ptsTypes="AA"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8958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3444 -0.17894 " pathEditMode="relative" rAng="0" ptsTypes="AA">
                                      <p:cBhvr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8958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3444 -0.17894 " pathEditMode="relative" rAng="0" ptsTypes="AA">
                                      <p:cBhvr>
                                        <p:cTn id="1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8958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0.3444 -0.17894 " pathEditMode="relative" rAng="0" ptsTypes="AA">
                                      <p:cBhvr>
                                        <p:cTn id="1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8958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3444 -0.17894 " pathEditMode="relative" rAng="0" ptsTypes="AA">
                                      <p:cBhvr>
                                        <p:cTn id="1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8958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3444 -0.17894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8958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3444 -0.17894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8958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32278 -0.19653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983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24284 -0.13218 " pathEditMode="relative" rAng="0" ptsTypes="AA">
                                      <p:cBhvr>
                                        <p:cTn id="1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7037E-7 L 0.41319 -0.27593 " pathEditMode="relative" rAng="0" ptsTypes="AA">
                                      <p:cBhvr>
                                        <p:cTn id="1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0" y="-1379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36784 -0.26574 " pathEditMode="relative" rAng="0" ptsTypes="AA">
                                      <p:cBhvr>
                                        <p:cTn id="1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-13287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37343 -0.17778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8889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40456 -0.15185 " pathEditMode="relative" rAng="0" ptsTypes="AA">
                                      <p:cBhvr>
                                        <p:cTn id="1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-759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01435 L 0.447 -0.2412 " pathEditMode="relative" rAng="0" ptsTypes="AA">
                                      <p:cBhvr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11343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0.00116 L 0.29675 -0.17778 " pathEditMode="relative" rAng="0" ptsTypes="AA">
                                      <p:cBhvr>
                                        <p:cTn id="1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5" y="-8958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29544 -0.19352 " pathEditMode="relative" rAng="0" ptsTypes="AA">
                                      <p:cBhvr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9676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0.29544 -0.19352 " pathEditMode="relative" rAng="0" ptsTypes="AA">
                                      <p:cBhvr>
                                        <p:cTn id="1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9676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29544 -0.19352 " pathEditMode="relative" rAng="0" ptsTypes="AA">
                                      <p:cBhvr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9676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27825 -0.19329 " pathEditMode="relative" rAng="0" ptsTypes="AA">
                                      <p:cBhvr>
                                        <p:cTn id="1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36615 -0.38333 " pathEditMode="relative" rAng="0" ptsTypes="AA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9" grpId="0" animBg="1"/>
      <p:bldP spid="29" grpId="1" animBg="1"/>
      <p:bldP spid="9" grpId="0" animBg="1"/>
      <p:bldP spid="9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10" grpId="0" animBg="1"/>
      <p:bldP spid="10" grpId="1" animBg="1"/>
      <p:bldP spid="63" grpId="0" animBg="1"/>
      <p:bldP spid="63" grpId="1" animBg="1"/>
      <p:bldP spid="64" grpId="0" animBg="1"/>
      <p:bldP spid="64" grpId="1" animBg="1"/>
      <p:bldP spid="2" grpId="0"/>
      <p:bldP spid="7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139700"/>
            <a:ext cx="12192000" cy="531813"/>
          </a:xfrm>
        </p:spPr>
        <p:txBody>
          <a:bodyPr>
            <a:no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Multiple Sources of Assurance Evidence from Throughout </a:t>
            </a:r>
            <a:b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Lifecycle of the item(s) needing Assurance.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59544868"/>
              </p:ext>
            </p:extLst>
          </p:nvPr>
        </p:nvGraphicFramePr>
        <p:xfrm>
          <a:off x="1220962" y="791624"/>
          <a:ext cx="10055199" cy="5698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268" y="2996053"/>
            <a:ext cx="1824299" cy="1628839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6967962" y="2039007"/>
            <a:ext cx="1412137" cy="95704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7164731" y="3033087"/>
            <a:ext cx="1215368" cy="42967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 flipH="1" flipV="1">
            <a:off x="7164731" y="3981106"/>
            <a:ext cx="1215368" cy="26233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H="1" flipV="1">
            <a:off x="7043202" y="4550128"/>
            <a:ext cx="1408756" cy="59994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 flipV="1">
            <a:off x="6148611" y="4781189"/>
            <a:ext cx="1" cy="95240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4487917" y="4614903"/>
            <a:ext cx="684351" cy="38269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 flipV="1">
            <a:off x="3715834" y="3981105"/>
            <a:ext cx="1288271" cy="84037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3715834" y="3033087"/>
            <a:ext cx="1288271" cy="37965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4014952" y="1932123"/>
            <a:ext cx="1267869" cy="101336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051063" y="1644534"/>
            <a:ext cx="29071" cy="129146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547142" y="3033087"/>
            <a:ext cx="106651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b="1" dirty="0"/>
              <a:t>Evidence</a:t>
            </a:r>
          </a:p>
        </p:txBody>
      </p:sp>
    </p:spTree>
    <p:extLst>
      <p:ext uri="{BB962C8B-B14F-4D97-AF65-F5344CB8AC3E}">
        <p14:creationId xmlns:p14="http://schemas.microsoft.com/office/powerpoint/2010/main" val="22478970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96" name="Group 11295">
            <a:extLst>
              <a:ext uri="{FF2B5EF4-FFF2-40B4-BE49-F238E27FC236}">
                <a16:creationId xmlns:a16="http://schemas.microsoft.com/office/drawing/2014/main" id="{3EC33814-D7DB-6B41-B408-A1F682C0CB5B}"/>
              </a:ext>
            </a:extLst>
          </p:cNvPr>
          <p:cNvGrpSpPr/>
          <p:nvPr/>
        </p:nvGrpSpPr>
        <p:grpSpPr>
          <a:xfrm>
            <a:off x="505096" y="1098683"/>
            <a:ext cx="11198741" cy="5049868"/>
            <a:chOff x="32236" y="1025111"/>
            <a:chExt cx="11198741" cy="5387274"/>
          </a:xfrm>
        </p:grpSpPr>
        <p:sp>
          <p:nvSpPr>
            <p:cNvPr id="11268" name="Oval 11267">
              <a:extLst>
                <a:ext uri="{FF2B5EF4-FFF2-40B4-BE49-F238E27FC236}">
                  <a16:creationId xmlns:a16="http://schemas.microsoft.com/office/drawing/2014/main" id="{79A3EA1C-A2F1-B94C-840F-BB9CBF7AA004}"/>
                </a:ext>
              </a:extLst>
            </p:cNvPr>
            <p:cNvSpPr/>
            <p:nvPr/>
          </p:nvSpPr>
          <p:spPr>
            <a:xfrm>
              <a:off x="6126267" y="1046990"/>
              <a:ext cx="1023963" cy="10239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D2A1F87-D5B0-7B48-8190-54EA54B132AE}"/>
                </a:ext>
              </a:extLst>
            </p:cNvPr>
            <p:cNvSpPr/>
            <p:nvPr/>
          </p:nvSpPr>
          <p:spPr>
            <a:xfrm>
              <a:off x="9992464" y="4004861"/>
              <a:ext cx="1100574" cy="11005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778C590-1631-604A-830D-31F14E192D80}"/>
                </a:ext>
              </a:extLst>
            </p:cNvPr>
            <p:cNvSpPr/>
            <p:nvPr/>
          </p:nvSpPr>
          <p:spPr>
            <a:xfrm>
              <a:off x="178571" y="2509372"/>
              <a:ext cx="1135943" cy="1135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EF244D3-A561-8E49-8DB4-84AC73D02E22}"/>
                </a:ext>
              </a:extLst>
            </p:cNvPr>
            <p:cNvSpPr/>
            <p:nvPr/>
          </p:nvSpPr>
          <p:spPr>
            <a:xfrm>
              <a:off x="139923" y="4463360"/>
              <a:ext cx="1101600" cy="11016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92AD02E-4F09-0C49-AC80-977D1AE7B00B}"/>
                </a:ext>
              </a:extLst>
            </p:cNvPr>
            <p:cNvSpPr/>
            <p:nvPr/>
          </p:nvSpPr>
          <p:spPr>
            <a:xfrm>
              <a:off x="9973656" y="2770012"/>
              <a:ext cx="1145196" cy="114519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4980C85-7416-3F48-807C-F12A52FACFFA}"/>
                </a:ext>
              </a:extLst>
            </p:cNvPr>
            <p:cNvSpPr/>
            <p:nvPr/>
          </p:nvSpPr>
          <p:spPr>
            <a:xfrm>
              <a:off x="9973653" y="5212124"/>
              <a:ext cx="1100574" cy="11005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D707B2A-8AAA-7B4C-A8CC-55A994259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92817" y="2044164"/>
              <a:ext cx="8049869" cy="4368221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8B60A27-E313-3A48-A6A4-69D00F8DC12B}"/>
                </a:ext>
              </a:extLst>
            </p:cNvPr>
            <p:cNvSpPr/>
            <p:nvPr/>
          </p:nvSpPr>
          <p:spPr>
            <a:xfrm>
              <a:off x="9369393" y="2246704"/>
              <a:ext cx="417012" cy="1087654"/>
            </a:xfrm>
            <a:prstGeom prst="rect">
              <a:avLst/>
            </a:prstGeom>
            <a:solidFill>
              <a:srgbClr val="B8B7B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Rejected Energy</a:t>
              </a: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503E0FF-6639-BF43-99F3-9E7F76E579A8}"/>
                </a:ext>
              </a:extLst>
            </p:cNvPr>
            <p:cNvSpPr/>
            <p:nvPr/>
          </p:nvSpPr>
          <p:spPr>
            <a:xfrm>
              <a:off x="7683932" y="3025367"/>
              <a:ext cx="901748" cy="4661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Residential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0763D23-ACE0-CA4E-94F4-E0D1F962B737}"/>
                </a:ext>
              </a:extLst>
            </p:cNvPr>
            <p:cNvSpPr/>
            <p:nvPr/>
          </p:nvSpPr>
          <p:spPr>
            <a:xfrm>
              <a:off x="5011772" y="2114739"/>
              <a:ext cx="638523" cy="1013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Electricity Generation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87C5F3B-557A-A94C-9DE6-E110FC598D3B}"/>
                </a:ext>
              </a:extLst>
            </p:cNvPr>
            <p:cNvSpPr/>
            <p:nvPr/>
          </p:nvSpPr>
          <p:spPr>
            <a:xfrm>
              <a:off x="1837504" y="2152288"/>
              <a:ext cx="717048" cy="2859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Solar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0ABD2FE-C65E-F04F-AFA4-90B29AD2D688}"/>
                </a:ext>
              </a:extLst>
            </p:cNvPr>
            <p:cNvSpPr/>
            <p:nvPr/>
          </p:nvSpPr>
          <p:spPr>
            <a:xfrm>
              <a:off x="1837504" y="2464275"/>
              <a:ext cx="717048" cy="255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Nuclear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65DD510-DF3E-6246-BF83-0BCE855E6A5B}"/>
                </a:ext>
              </a:extLst>
            </p:cNvPr>
            <p:cNvSpPr/>
            <p:nvPr/>
          </p:nvSpPr>
          <p:spPr>
            <a:xfrm>
              <a:off x="1837504" y="2762419"/>
              <a:ext cx="717048" cy="2629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Hydro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BC4C516-85B1-7A43-BD7C-B6F8976B5DF1}"/>
                </a:ext>
              </a:extLst>
            </p:cNvPr>
            <p:cNvSpPr/>
            <p:nvPr/>
          </p:nvSpPr>
          <p:spPr>
            <a:xfrm>
              <a:off x="1837504" y="3045191"/>
              <a:ext cx="717048" cy="2593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Wind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5197E4A-9AB6-E34E-AA80-379D93544577}"/>
                </a:ext>
              </a:extLst>
            </p:cNvPr>
            <p:cNvSpPr/>
            <p:nvPr/>
          </p:nvSpPr>
          <p:spPr>
            <a:xfrm>
              <a:off x="1837504" y="3333053"/>
              <a:ext cx="717048" cy="2611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Geothermal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C46ACB8-B2AA-EA4A-B910-59834A7E07D5}"/>
                </a:ext>
              </a:extLst>
            </p:cNvPr>
            <p:cNvSpPr/>
            <p:nvPr/>
          </p:nvSpPr>
          <p:spPr>
            <a:xfrm>
              <a:off x="1830933" y="3628713"/>
              <a:ext cx="723619" cy="696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Natural Gas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10E46FB-1D89-3C4C-9068-896A30910FE3}"/>
                </a:ext>
              </a:extLst>
            </p:cNvPr>
            <p:cNvSpPr/>
            <p:nvPr/>
          </p:nvSpPr>
          <p:spPr>
            <a:xfrm>
              <a:off x="1830933" y="4351097"/>
              <a:ext cx="723620" cy="698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Coal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703DFAC-6BF5-4847-A1E8-9AB90ABAB37B}"/>
                </a:ext>
              </a:extLst>
            </p:cNvPr>
            <p:cNvSpPr/>
            <p:nvPr/>
          </p:nvSpPr>
          <p:spPr>
            <a:xfrm>
              <a:off x="1837504" y="5364783"/>
              <a:ext cx="717048" cy="1041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Petroleum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13BBE75-E328-0344-8BFD-E1CA31F15223}"/>
                </a:ext>
              </a:extLst>
            </p:cNvPr>
            <p:cNvSpPr/>
            <p:nvPr/>
          </p:nvSpPr>
          <p:spPr>
            <a:xfrm>
              <a:off x="1837504" y="5064509"/>
              <a:ext cx="717048" cy="2657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Biomass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C295148-0792-3949-9DE4-67DE0037BD9B}"/>
                </a:ext>
              </a:extLst>
            </p:cNvPr>
            <p:cNvSpPr/>
            <p:nvPr/>
          </p:nvSpPr>
          <p:spPr>
            <a:xfrm>
              <a:off x="7683932" y="3778734"/>
              <a:ext cx="901748" cy="349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Commercial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C78083B-C03F-1D48-BCCB-3686D74CA894}"/>
                </a:ext>
              </a:extLst>
            </p:cNvPr>
            <p:cNvSpPr/>
            <p:nvPr/>
          </p:nvSpPr>
          <p:spPr>
            <a:xfrm>
              <a:off x="7683932" y="4305384"/>
              <a:ext cx="901748" cy="759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Industrial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B3E7AB6-996B-E746-842C-28665095DCAF}"/>
                </a:ext>
              </a:extLst>
            </p:cNvPr>
            <p:cNvSpPr/>
            <p:nvPr/>
          </p:nvSpPr>
          <p:spPr>
            <a:xfrm>
              <a:off x="7683932" y="5250634"/>
              <a:ext cx="901748" cy="9134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Transportation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EE52F8D-447A-0841-92DC-64E1E43F3FEA}"/>
                </a:ext>
              </a:extLst>
            </p:cNvPr>
            <p:cNvSpPr/>
            <p:nvPr/>
          </p:nvSpPr>
          <p:spPr>
            <a:xfrm rot="5400000">
              <a:off x="9211422" y="3806876"/>
              <a:ext cx="444875" cy="663592"/>
            </a:xfrm>
            <a:prstGeom prst="rect">
              <a:avLst/>
            </a:prstGeom>
            <a:solidFill>
              <a:srgbClr val="61606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lIns="0" tIns="0" rIns="0" bIns="0" rtlCol="0" anchor="ctr"/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Energy Services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CE97A04-C793-CC48-9295-6D03D24D2FA7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 flipV="1">
              <a:off x="1203408" y="2295242"/>
              <a:ext cx="634096" cy="790454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177AF20-D20F-DD4A-810B-81BC6590B5BB}"/>
                </a:ext>
              </a:extLst>
            </p:cNvPr>
            <p:cNvCxnSpPr>
              <a:cxnSpLocks/>
              <a:endCxn id="84" idx="1"/>
            </p:cNvCxnSpPr>
            <p:nvPr/>
          </p:nvCxnSpPr>
          <p:spPr>
            <a:xfrm flipV="1">
              <a:off x="1209686" y="2592211"/>
              <a:ext cx="627818" cy="468352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276F55B-6F47-9D42-9AEB-B76DBBE1E37A}"/>
                </a:ext>
              </a:extLst>
            </p:cNvPr>
            <p:cNvCxnSpPr>
              <a:cxnSpLocks/>
              <a:endCxn id="85" idx="1"/>
            </p:cNvCxnSpPr>
            <p:nvPr/>
          </p:nvCxnSpPr>
          <p:spPr>
            <a:xfrm flipV="1">
              <a:off x="1196836" y="2893893"/>
              <a:ext cx="640668" cy="166670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2DC24B52-568A-B145-BB3D-50FF3B48D6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3262" y="2708770"/>
              <a:ext cx="3789310" cy="371671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10D8E79-9BFC-5946-867F-B4083F5CD6FB}"/>
                </a:ext>
              </a:extLst>
            </p:cNvPr>
            <p:cNvCxnSpPr>
              <a:cxnSpLocks/>
              <a:endCxn id="45" idx="1"/>
            </p:cNvCxnSpPr>
            <p:nvPr/>
          </p:nvCxnSpPr>
          <p:spPr>
            <a:xfrm>
              <a:off x="1213262" y="3097984"/>
              <a:ext cx="655582" cy="81553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0CD5CC9-2D44-3340-AF3D-3FD278807F5E}"/>
                </a:ext>
              </a:extLst>
            </p:cNvPr>
            <p:cNvCxnSpPr>
              <a:cxnSpLocks/>
              <a:endCxn id="88" idx="1"/>
            </p:cNvCxnSpPr>
            <p:nvPr/>
          </p:nvCxnSpPr>
          <p:spPr>
            <a:xfrm>
              <a:off x="1171547" y="3000368"/>
              <a:ext cx="659386" cy="976497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919FC67-2161-644B-B4D4-8F4E2FB9A9A3}"/>
                </a:ext>
              </a:extLst>
            </p:cNvPr>
            <p:cNvCxnSpPr>
              <a:cxnSpLocks/>
              <a:endCxn id="89" idx="1"/>
            </p:cNvCxnSpPr>
            <p:nvPr/>
          </p:nvCxnSpPr>
          <p:spPr>
            <a:xfrm>
              <a:off x="1171547" y="3060563"/>
              <a:ext cx="659386" cy="1639554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DA706618-7C8E-FE47-83FC-05C5F906BE09}"/>
                </a:ext>
              </a:extLst>
            </p:cNvPr>
            <p:cNvCxnSpPr>
              <a:cxnSpLocks/>
              <a:endCxn id="88" idx="1"/>
            </p:cNvCxnSpPr>
            <p:nvPr/>
          </p:nvCxnSpPr>
          <p:spPr>
            <a:xfrm flipV="1">
              <a:off x="1196836" y="3976865"/>
              <a:ext cx="634097" cy="1187698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60580DC-71EF-8E4A-B18D-DE8E8B5D125F}"/>
                </a:ext>
              </a:extLst>
            </p:cNvPr>
            <p:cNvCxnSpPr>
              <a:cxnSpLocks/>
              <a:endCxn id="89" idx="1"/>
            </p:cNvCxnSpPr>
            <p:nvPr/>
          </p:nvCxnSpPr>
          <p:spPr>
            <a:xfrm flipV="1">
              <a:off x="1209686" y="4700117"/>
              <a:ext cx="621247" cy="464446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AA4A579-0F5A-8446-93EA-9848DADDD501}"/>
                </a:ext>
              </a:extLst>
            </p:cNvPr>
            <p:cNvCxnSpPr>
              <a:cxnSpLocks/>
              <a:endCxn id="91" idx="1"/>
            </p:cNvCxnSpPr>
            <p:nvPr/>
          </p:nvCxnSpPr>
          <p:spPr>
            <a:xfrm>
              <a:off x="1209686" y="5164562"/>
              <a:ext cx="627818" cy="32814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293ADF6-82CB-A84F-8C3C-8CA35A54CB84}"/>
                </a:ext>
              </a:extLst>
            </p:cNvPr>
            <p:cNvCxnSpPr>
              <a:cxnSpLocks/>
            </p:cNvCxnSpPr>
            <p:nvPr/>
          </p:nvCxnSpPr>
          <p:spPr>
            <a:xfrm>
              <a:off x="1119729" y="5223456"/>
              <a:ext cx="4595053" cy="705819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381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B0A5D64-AD73-5847-A357-53E22296926A}"/>
                </a:ext>
              </a:extLst>
            </p:cNvPr>
            <p:cNvCxnSpPr>
              <a:cxnSpLocks/>
              <a:endCxn id="90" idx="1"/>
            </p:cNvCxnSpPr>
            <p:nvPr/>
          </p:nvCxnSpPr>
          <p:spPr>
            <a:xfrm>
              <a:off x="1119729" y="5223456"/>
              <a:ext cx="717775" cy="662298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F6890886-74A7-7B4B-8055-20C997560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2666" y="1778228"/>
              <a:ext cx="897038" cy="336512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270F4404-2A9D-594A-B6A5-F61129090D05}"/>
                </a:ext>
              </a:extLst>
            </p:cNvPr>
            <p:cNvCxnSpPr>
              <a:cxnSpLocks/>
              <a:stCxn id="81" idx="1"/>
            </p:cNvCxnSpPr>
            <p:nvPr/>
          </p:nvCxnSpPr>
          <p:spPr>
            <a:xfrm flipH="1" flipV="1">
              <a:off x="6777168" y="1997832"/>
              <a:ext cx="906764" cy="1260614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780B2983-F1A4-9846-8BC5-8BFAD254A2BB}"/>
                </a:ext>
              </a:extLst>
            </p:cNvPr>
            <p:cNvCxnSpPr>
              <a:cxnSpLocks/>
              <a:stCxn id="92" idx="1"/>
            </p:cNvCxnSpPr>
            <p:nvPr/>
          </p:nvCxnSpPr>
          <p:spPr>
            <a:xfrm flipH="1" flipV="1">
              <a:off x="6701854" y="1959698"/>
              <a:ext cx="982078" cy="1993840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95F4896-6DB4-3045-8408-72BAD280C7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71525" y="1997831"/>
              <a:ext cx="1028833" cy="2749173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A673E2B0-7C8F-FF4A-B3EB-B29701F2E5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6530" y="1994621"/>
              <a:ext cx="1064858" cy="3714091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AA4F1BA2-2DE5-4B43-942E-340B81DAEE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79401" y="3273642"/>
              <a:ext cx="1466034" cy="198761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B2C753E4-12BA-E641-B515-FB4F4B5AC1E0}"/>
                </a:ext>
              </a:extLst>
            </p:cNvPr>
            <p:cNvCxnSpPr>
              <a:cxnSpLocks/>
              <a:endCxn id="92" idx="3"/>
            </p:cNvCxnSpPr>
            <p:nvPr/>
          </p:nvCxnSpPr>
          <p:spPr>
            <a:xfrm flipH="1">
              <a:off x="8585680" y="3481003"/>
              <a:ext cx="1453478" cy="472535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DCE216B-A36E-104F-86C1-F470997B1207}"/>
                </a:ext>
              </a:extLst>
            </p:cNvPr>
            <p:cNvCxnSpPr>
              <a:cxnSpLocks/>
              <a:endCxn id="93" idx="3"/>
            </p:cNvCxnSpPr>
            <p:nvPr/>
          </p:nvCxnSpPr>
          <p:spPr>
            <a:xfrm flipH="1" flipV="1">
              <a:off x="8585680" y="4684947"/>
              <a:ext cx="1453478" cy="18596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12CD3CEA-A638-7947-86E9-586FD309436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82180" y="5722444"/>
              <a:ext cx="1534978" cy="38038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B954A62-ECE6-FF44-81B1-C7A08C72D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3411" y="1025111"/>
              <a:ext cx="1129674" cy="107764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5F7F08-89C6-6644-A128-CFF2CBFF5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2942" y="2719109"/>
              <a:ext cx="1358035" cy="1247000"/>
            </a:xfrm>
            <a:prstGeom prst="rect">
              <a:avLst/>
            </a:prstGeom>
            <a:effectLst/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255DEA-D861-F84C-A2D6-5ECB8535E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3137" y="3984950"/>
              <a:ext cx="1201606" cy="115222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81C8575-25E2-1D41-9AA9-B4F0F980A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0546" y="5121033"/>
              <a:ext cx="1289579" cy="123057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C1E60D9-66FD-DB43-8FEA-047EBF55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36" y="4375819"/>
              <a:ext cx="1282278" cy="1276682"/>
            </a:xfrm>
            <a:prstGeom prst="rect">
              <a:avLst/>
            </a:prstGeom>
            <a:ln>
              <a:noFill/>
            </a:ln>
            <a:effectLst>
              <a:glow>
                <a:schemeClr val="accent1"/>
              </a:glow>
            </a:effectLst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7E2AA6-6316-4D4C-B759-54106CAB7800}"/>
                </a:ext>
              </a:extLst>
            </p:cNvPr>
            <p:cNvCxnSpPr/>
            <p:nvPr/>
          </p:nvCxnSpPr>
          <p:spPr>
            <a:xfrm>
              <a:off x="38101" y="4376117"/>
              <a:ext cx="1276413" cy="0"/>
            </a:xfrm>
            <a:prstGeom prst="line">
              <a:avLst/>
            </a:prstGeom>
            <a:ln w="19050">
              <a:solidFill>
                <a:srgbClr val="0538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2E82B280-2E05-3C49-9FBB-7F67AA2A8757}"/>
                </a:ext>
              </a:extLst>
            </p:cNvPr>
            <p:cNvCxnSpPr>
              <a:cxnSpLocks/>
            </p:cNvCxnSpPr>
            <p:nvPr/>
          </p:nvCxnSpPr>
          <p:spPr>
            <a:xfrm>
              <a:off x="1203408" y="3071904"/>
              <a:ext cx="627525" cy="409099"/>
            </a:xfrm>
            <a:prstGeom prst="straightConnector1">
              <a:avLst/>
            </a:prstGeom>
            <a:ln w="28575">
              <a:solidFill>
                <a:srgbClr val="0432FF"/>
              </a:solidFill>
              <a:headEnd type="oval" w="med" len="med"/>
              <a:tailEnd type="oval" w="med" len="med"/>
            </a:ln>
            <a:effectLst>
              <a:glow rad="1270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647D6D4-4C06-4F4C-8DD6-AAAF1C1F9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8" y="2422946"/>
              <a:ext cx="1229918" cy="1247000"/>
            </a:xfrm>
            <a:prstGeom prst="rect">
              <a:avLst/>
            </a:prstGeom>
          </p:spPr>
        </p:pic>
      </p:grpSp>
      <p:sp>
        <p:nvSpPr>
          <p:cNvPr id="57" name="Title 3">
            <a:extLst>
              <a:ext uri="{FF2B5EF4-FFF2-40B4-BE49-F238E27FC236}">
                <a16:creationId xmlns:a16="http://schemas.microsoft.com/office/drawing/2014/main" id="{5CDCF74C-AAF0-7A49-A9C4-7FE6DC2F10E0}"/>
              </a:ext>
            </a:extLst>
          </p:cNvPr>
          <p:cNvSpPr txBox="1">
            <a:spLocks/>
          </p:cNvSpPr>
          <p:nvPr/>
        </p:nvSpPr>
        <p:spPr>
          <a:xfrm>
            <a:off x="143934" y="157654"/>
            <a:ext cx="11921066" cy="944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Standards to Drive Consistency in Discussing and Conveying Assurance due to the Sector-2-Sector linkages</a:t>
            </a:r>
          </a:p>
        </p:txBody>
      </p:sp>
    </p:spTree>
    <p:extLst>
      <p:ext uri="{BB962C8B-B14F-4D97-AF65-F5344CB8AC3E}">
        <p14:creationId xmlns:p14="http://schemas.microsoft.com/office/powerpoint/2010/main" val="3441236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710"/>
            <a:ext cx="12192000" cy="45720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Critical Functions Are Migrating into Connected SW/HW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9351" y="937085"/>
            <a:ext cx="3683885" cy="4979103"/>
          </a:xfrm>
          <a:prstGeom prst="rect">
            <a:avLst/>
          </a:prstGeom>
          <a:noFill/>
          <a:ln>
            <a:noFill/>
          </a:ln>
          <a:effectLst>
            <a:glow rad="508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0B69A9-4E72-B940-BD6B-D31FA56DB0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550" y="1250549"/>
            <a:ext cx="1817157" cy="150160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AB0D19-0751-EA45-B308-5BAA3636FDE9}"/>
              </a:ext>
            </a:extLst>
          </p:cNvPr>
          <p:cNvGrpSpPr/>
          <p:nvPr/>
        </p:nvGrpSpPr>
        <p:grpSpPr>
          <a:xfrm>
            <a:off x="-184579" y="600350"/>
            <a:ext cx="7798385" cy="5980976"/>
            <a:chOff x="-138435" y="450262"/>
            <a:chExt cx="5848789" cy="448573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11024D5-1143-B046-A5C2-07C398BACAFB}"/>
                </a:ext>
              </a:extLst>
            </p:cNvPr>
            <p:cNvGrpSpPr/>
            <p:nvPr/>
          </p:nvGrpSpPr>
          <p:grpSpPr>
            <a:xfrm>
              <a:off x="-138435" y="1858964"/>
              <a:ext cx="1941276" cy="952961"/>
              <a:chOff x="-94312" y="1439377"/>
              <a:chExt cx="1941276" cy="95296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1B1928C-028C-AB48-A912-3F1DDA1789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362F2F"/>
                  </a:clrFrom>
                  <a:clrTo>
                    <a:srgbClr val="362F2F">
                      <a:alpha val="0"/>
                    </a:srgbClr>
                  </a:clrTo>
                </a:clrChange>
                <a:grayscl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5034" y="1463040"/>
                <a:ext cx="1471930" cy="929298"/>
              </a:xfrm>
              <a:prstGeom prst="rect">
                <a:avLst/>
              </a:prstGeom>
              <a:effectLst>
                <a:glow rad="127000">
                  <a:schemeClr val="bg1"/>
                </a:glow>
              </a:effec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A155DF-4FF0-0C43-B462-514C9E1C8137}"/>
                  </a:ext>
                </a:extLst>
              </p:cNvPr>
              <p:cNvSpPr txBox="1"/>
              <p:nvPr/>
            </p:nvSpPr>
            <p:spPr>
              <a:xfrm>
                <a:off x="-94312" y="1439377"/>
                <a:ext cx="968191" cy="438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67" dirty="0">
                    <a:effectLst>
                      <a:glow rad="317500">
                        <a:schemeClr val="bg1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Smart</a:t>
                </a:r>
              </a:p>
              <a:p>
                <a:pPr algn="ctr"/>
                <a:r>
                  <a:rPr lang="en-US" sz="1067" dirty="0">
                    <a:effectLst>
                      <a:glow rad="317500">
                        <a:schemeClr val="bg1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Catalytic Converter</a:t>
                </a: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E3BC170-B568-BD42-9F4D-530E9E0F14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31095" y="1637793"/>
              <a:ext cx="777534" cy="695415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>
              <a:glow rad="127000">
                <a:schemeClr val="bg1"/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122" name="Picture 2" descr="automotive bywire systems"/>
            <p:cNvPicPr>
              <a:picLocks noChangeAspect="1" noChangeArrowheads="1"/>
            </p:cNvPicPr>
            <p:nvPr/>
          </p:nvPicPr>
          <p:blipFill>
            <a:blip r:embed="rId7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412" y="450262"/>
              <a:ext cx="3870942" cy="4296305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8A61137-9464-E046-B227-FCC00BE9A942}"/>
                </a:ext>
              </a:extLst>
            </p:cNvPr>
            <p:cNvGrpSpPr/>
            <p:nvPr/>
          </p:nvGrpSpPr>
          <p:grpSpPr>
            <a:xfrm>
              <a:off x="222001" y="2927081"/>
              <a:ext cx="1550156" cy="787178"/>
              <a:chOff x="158354" y="2490132"/>
              <a:chExt cx="1550156" cy="787178"/>
            </a:xfrm>
          </p:grpSpPr>
          <p:pic>
            <p:nvPicPr>
              <p:cNvPr id="4100" name="Picture 4" descr="Image result for visteon beam shaping headlights">
                <a:extLst>
                  <a:ext uri="{FF2B5EF4-FFF2-40B4-BE49-F238E27FC236}">
                    <a16:creationId xmlns:a16="http://schemas.microsoft.com/office/drawing/2014/main" id="{4C01E84B-7D1B-1041-85C4-111A7571E1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354" y="2490132"/>
                <a:ext cx="1209094" cy="738737"/>
              </a:xfrm>
              <a:prstGeom prst="rect">
                <a:avLst/>
              </a:prstGeom>
              <a:noFill/>
              <a:effectLst>
                <a:glow rad="190500">
                  <a:schemeClr val="bg1"/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AC9B53D-D1F5-1048-8529-200A10E1DA94}"/>
                  </a:ext>
                </a:extLst>
              </p:cNvPr>
              <p:cNvSpPr txBox="1"/>
              <p:nvPr/>
            </p:nvSpPr>
            <p:spPr>
              <a:xfrm>
                <a:off x="873110" y="2961743"/>
                <a:ext cx="835400" cy="315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67" dirty="0">
                    <a:effectLst>
                      <a:glow rad="317500">
                        <a:schemeClr val="bg1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Beam Shaping Headlights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BF8666A-6380-084D-A1E0-9D9313982FBD}"/>
                </a:ext>
              </a:extLst>
            </p:cNvPr>
            <p:cNvGrpSpPr/>
            <p:nvPr/>
          </p:nvGrpSpPr>
          <p:grpSpPr>
            <a:xfrm>
              <a:off x="562420" y="3888267"/>
              <a:ext cx="1240421" cy="1047727"/>
              <a:chOff x="205197" y="3796870"/>
              <a:chExt cx="1240421" cy="104772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E034B2A-D661-DB4B-8DE8-29A519BA49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email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2639" y="3796870"/>
                <a:ext cx="1172979" cy="804547"/>
              </a:xfrm>
              <a:prstGeom prst="rect">
                <a:avLst/>
              </a:prstGeom>
              <a:effectLst>
                <a:glow rad="190500">
                  <a:schemeClr val="bg1"/>
                </a:glo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68D289-7B23-464A-9D32-E67D02C02BC0}"/>
                  </a:ext>
                </a:extLst>
              </p:cNvPr>
              <p:cNvSpPr txBox="1"/>
              <p:nvPr/>
            </p:nvSpPr>
            <p:spPr>
              <a:xfrm>
                <a:off x="205197" y="4442804"/>
                <a:ext cx="736900" cy="4017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067" dirty="0">
                    <a:effectLst>
                      <a:glow rad="317500">
                        <a:schemeClr val="bg1"/>
                      </a:glo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Beam Splitting Headlights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365325-64C3-AA44-9435-851FE42E9AE6}"/>
                </a:ext>
              </a:extLst>
            </p:cNvPr>
            <p:cNvSpPr txBox="1"/>
            <p:nvPr/>
          </p:nvSpPr>
          <p:spPr>
            <a:xfrm>
              <a:off x="379388" y="639852"/>
              <a:ext cx="1116701" cy="10250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200" dirty="0">
                  <a:effectLst>
                    <a:glow rad="292100">
                      <a:schemeClr val="bg1"/>
                    </a:glow>
                  </a:effectLst>
                  <a:cs typeface="Arial" panose="020B0604020202020204" pitchFamily="34" charset="0"/>
                </a:rPr>
                <a:t>Anti-Lock Brakes</a:t>
              </a:r>
            </a:p>
            <a:p>
              <a:pPr algn="r">
                <a:lnSpc>
                  <a:spcPct val="85000"/>
                </a:lnSpc>
              </a:pPr>
              <a:r>
                <a:rPr lang="en-US" sz="1200" dirty="0">
                  <a:effectLst>
                    <a:glow rad="292100">
                      <a:schemeClr val="bg1"/>
                    </a:glow>
                  </a:effectLst>
                  <a:cs typeface="Arial" panose="020B0604020202020204" pitchFamily="34" charset="0"/>
                </a:rPr>
                <a:t>Transmission Control</a:t>
              </a:r>
            </a:p>
            <a:p>
              <a:pPr algn="r">
                <a:lnSpc>
                  <a:spcPct val="85000"/>
                </a:lnSpc>
              </a:pPr>
              <a:r>
                <a:rPr lang="en-US" sz="1200" dirty="0">
                  <a:effectLst>
                    <a:glow rad="292100">
                      <a:schemeClr val="bg1"/>
                    </a:glow>
                  </a:effectLst>
                  <a:cs typeface="Arial" panose="020B0604020202020204" pitchFamily="34" charset="0"/>
                </a:rPr>
                <a:t>Lighting</a:t>
              </a:r>
            </a:p>
            <a:p>
              <a:pPr algn="r">
                <a:lnSpc>
                  <a:spcPct val="85000"/>
                </a:lnSpc>
              </a:pPr>
              <a:r>
                <a:rPr lang="en-US" sz="1200" dirty="0">
                  <a:effectLst>
                    <a:glow rad="292100">
                      <a:schemeClr val="bg1"/>
                    </a:glow>
                  </a:effectLst>
                  <a:cs typeface="Arial" panose="020B0604020202020204" pitchFamily="34" charset="0"/>
                </a:rPr>
                <a:t>Air Conditioning</a:t>
              </a:r>
            </a:p>
            <a:p>
              <a:pPr algn="r">
                <a:lnSpc>
                  <a:spcPct val="85000"/>
                </a:lnSpc>
              </a:pPr>
              <a:r>
                <a:rPr lang="en-US" sz="1200" dirty="0">
                  <a:effectLst>
                    <a:glow rad="292100">
                      <a:schemeClr val="bg1"/>
                    </a:glow>
                  </a:effectLst>
                  <a:cs typeface="Arial" panose="020B0604020202020204" pitchFamily="34" charset="0"/>
                </a:rPr>
                <a:t>Power </a:t>
              </a:r>
              <a:r>
                <a:rPr lang="en-US" sz="1333" dirty="0">
                  <a:effectLst>
                    <a:glow rad="292100">
                      <a:schemeClr val="bg1"/>
                    </a:glow>
                  </a:effectLst>
                  <a:cs typeface="Arial" panose="020B0604020202020204" pitchFamily="34" charset="0"/>
                </a:rPr>
                <a:t>Locks</a:t>
              </a:r>
            </a:p>
            <a:p>
              <a:pPr algn="r">
                <a:lnSpc>
                  <a:spcPct val="85000"/>
                </a:lnSpc>
              </a:pPr>
              <a:r>
                <a:rPr lang="en-US" sz="1200" dirty="0">
                  <a:effectLst>
                    <a:glow rad="292100">
                      <a:schemeClr val="bg1"/>
                    </a:glow>
                  </a:effectLst>
                  <a:cs typeface="Arial" panose="020B0604020202020204" pitchFamily="34" charset="0"/>
                </a:rPr>
                <a:t>Airbag</a:t>
              </a:r>
            </a:p>
            <a:p>
              <a:pPr algn="r">
                <a:lnSpc>
                  <a:spcPct val="85000"/>
                </a:lnSpc>
              </a:pPr>
              <a:r>
                <a:rPr lang="en-US" sz="1200" dirty="0">
                  <a:effectLst>
                    <a:glow rad="292100">
                      <a:schemeClr val="bg1"/>
                    </a:glow>
                  </a:effectLst>
                  <a:cs typeface="Arial" panose="020B0604020202020204" pitchFamily="34" charset="0"/>
                </a:rPr>
                <a:t>Power Seats</a:t>
              </a:r>
            </a:p>
            <a:p>
              <a:pPr algn="r">
                <a:lnSpc>
                  <a:spcPct val="85000"/>
                </a:lnSpc>
              </a:pPr>
              <a:r>
                <a:rPr lang="en-US" sz="1200" dirty="0">
                  <a:effectLst>
                    <a:glow rad="292100">
                      <a:schemeClr val="bg1"/>
                    </a:glow>
                  </a:effectLst>
                  <a:cs typeface="Arial" panose="020B0604020202020204" pitchFamily="34" charset="0"/>
                </a:rPr>
                <a:t>Power Windows</a:t>
              </a:r>
            </a:p>
          </p:txBody>
        </p:sp>
      </p:grpSp>
      <p:sp>
        <p:nvSpPr>
          <p:cNvPr id="22" name="Film">
            <a:extLst>
              <a:ext uri="{FF2B5EF4-FFF2-40B4-BE49-F238E27FC236}">
                <a16:creationId xmlns:a16="http://schemas.microsoft.com/office/drawing/2014/main" id="{C42613DA-5CE2-874F-BBFF-60F6F45F52BC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3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5D50C54-5F50-844F-B246-CA0893D14300}"/>
              </a:ext>
            </a:extLst>
          </p:cNvPr>
          <p:cNvGrpSpPr/>
          <p:nvPr/>
        </p:nvGrpSpPr>
        <p:grpSpPr>
          <a:xfrm>
            <a:off x="21397" y="4069"/>
            <a:ext cx="12192000" cy="6853931"/>
            <a:chOff x="1806927" y="356731"/>
            <a:chExt cx="5101694" cy="273712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1D82019-28D7-F648-97B8-1E175BB4A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927" y="356731"/>
              <a:ext cx="5101694" cy="2737124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3AE2F2-F7E2-EE4E-B66A-B29DE4CB9A45}"/>
                </a:ext>
              </a:extLst>
            </p:cNvPr>
            <p:cNvSpPr txBox="1"/>
            <p:nvPr/>
          </p:nvSpPr>
          <p:spPr>
            <a:xfrm>
              <a:off x="1862721" y="383792"/>
              <a:ext cx="2348746" cy="1511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2015 &amp; 2016 Jeep Hacks:</a:t>
              </a:r>
            </a:p>
            <a:p>
              <a:r>
                <a:rPr lang="en-US" sz="4000" b="1" dirty="0">
                  <a:solidFill>
                    <a:schemeClr val="bg1"/>
                  </a:solidFill>
                </a:rPr>
                <a:t>A failure of assured systems engineering given today’s </a:t>
              </a:r>
            </a:p>
            <a:p>
              <a:r>
                <a:rPr lang="en-US" sz="4000" b="1" dirty="0">
                  <a:solidFill>
                    <a:schemeClr val="bg1"/>
                  </a:solidFill>
                </a:rPr>
                <a:t>connected </a:t>
              </a:r>
            </a:p>
            <a:p>
              <a:r>
                <a:rPr lang="en-US" sz="4000" b="1" dirty="0">
                  <a:solidFill>
                    <a:schemeClr val="bg1"/>
                  </a:solidFill>
                </a:rPr>
                <a:t>world?…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950AF71-1901-5D41-B407-7CC6183CC3D2}"/>
              </a:ext>
            </a:extLst>
          </p:cNvPr>
          <p:cNvSpPr/>
          <p:nvPr/>
        </p:nvSpPr>
        <p:spPr>
          <a:xfrm>
            <a:off x="7230782" y="6431260"/>
            <a:ext cx="3097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Photo: Andy Greenberg/WIRED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81BB2C-B061-674B-B878-5729911335D5}"/>
              </a:ext>
            </a:extLst>
          </p:cNvPr>
          <p:cNvSpPr/>
          <p:nvPr/>
        </p:nvSpPr>
        <p:spPr>
          <a:xfrm>
            <a:off x="204281" y="6508204"/>
            <a:ext cx="81420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 2018 The MITRE Corporation. All rights reserved. Approved for Public Release; Distribution Unlimited. Case No: 18-1804-23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7A257F-AF1C-2144-B9E2-4CE5B49E11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789" y="6172839"/>
            <a:ext cx="1107078" cy="6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62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9C7D3-5233-E44C-9112-DC33851BE4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24699">
            <a:off x="227079" y="926019"/>
            <a:ext cx="11745968" cy="5654379"/>
          </a:xfrm>
          <a:prstGeom prst="rect">
            <a:avLst/>
          </a:prstGeom>
          <a:effectLst>
            <a:glow rad="127000">
              <a:schemeClr val="bg1"/>
            </a:glow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C05202C-6B26-534F-A612-987FE0ABB26E}"/>
              </a:ext>
            </a:extLst>
          </p:cNvPr>
          <p:cNvGrpSpPr/>
          <p:nvPr/>
        </p:nvGrpSpPr>
        <p:grpSpPr>
          <a:xfrm>
            <a:off x="5628640" y="4482593"/>
            <a:ext cx="6601859" cy="2249342"/>
            <a:chOff x="4221480" y="3361944"/>
            <a:chExt cx="4951394" cy="1687006"/>
          </a:xfrm>
          <a:effectLst/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025DA12-2C80-9E43-93ED-101C82D8D63B}"/>
                </a:ext>
              </a:extLst>
            </p:cNvPr>
            <p:cNvSpPr/>
            <p:nvPr/>
          </p:nvSpPr>
          <p:spPr>
            <a:xfrm>
              <a:off x="4221480" y="3361944"/>
              <a:ext cx="987552" cy="67665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5252E0-65B4-C94B-96DE-CC01DC71CFD2}"/>
                </a:ext>
              </a:extLst>
            </p:cNvPr>
            <p:cNvSpPr txBox="1"/>
            <p:nvPr/>
          </p:nvSpPr>
          <p:spPr>
            <a:xfrm>
              <a:off x="5098707" y="4271285"/>
              <a:ext cx="4074167" cy="77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(2) Reimaged the V850 controller (BCM) Gateway – had a checksum on the images but it wasn’t used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116218-5BD5-FE44-BB75-65EFFA105D5C}"/>
              </a:ext>
            </a:extLst>
          </p:cNvPr>
          <p:cNvGrpSpPr/>
          <p:nvPr/>
        </p:nvGrpSpPr>
        <p:grpSpPr>
          <a:xfrm>
            <a:off x="8741665" y="345821"/>
            <a:ext cx="3592945" cy="2750948"/>
            <a:chOff x="6556248" y="259365"/>
            <a:chExt cx="2694709" cy="2063211"/>
          </a:xfrm>
          <a:effectLst/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352CCEB-D3EF-8744-A7E6-3C40B5C7C571}"/>
                </a:ext>
              </a:extLst>
            </p:cNvPr>
            <p:cNvSpPr/>
            <p:nvPr/>
          </p:nvSpPr>
          <p:spPr>
            <a:xfrm>
              <a:off x="6556248" y="1645920"/>
              <a:ext cx="987552" cy="67665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065E8F-D60D-7E4D-8252-C0A358DCA158}"/>
                </a:ext>
              </a:extLst>
            </p:cNvPr>
            <p:cNvSpPr txBox="1"/>
            <p:nvPr/>
          </p:nvSpPr>
          <p:spPr>
            <a:xfrm>
              <a:off x="7313119" y="259365"/>
              <a:ext cx="1937838" cy="77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400" b="1">
                  <a:solidFill>
                    <a:schemeClr val="bg1"/>
                  </a:solidFill>
                </a:rPr>
                <a:t>(1) Took over the Radio (RAD) thru guessable </a:t>
              </a:r>
              <a:r>
                <a:rPr lang="en-US" sz="2400" b="1" err="1">
                  <a:solidFill>
                    <a:schemeClr val="bg1"/>
                  </a:solidFill>
                </a:rPr>
                <a:t>pwd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34274A-D38C-3F46-96F6-DE9E435FAA3E}"/>
              </a:ext>
            </a:extLst>
          </p:cNvPr>
          <p:cNvGrpSpPr/>
          <p:nvPr/>
        </p:nvGrpSpPr>
        <p:grpSpPr>
          <a:xfrm>
            <a:off x="1258458" y="449506"/>
            <a:ext cx="1253095" cy="1220799"/>
            <a:chOff x="1185672" y="154301"/>
            <a:chExt cx="939821" cy="915599"/>
          </a:xfrm>
          <a:effectLst/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FE5E9F1-CC6C-D34A-BAC9-7A71BFC48B7B}"/>
                </a:ext>
              </a:extLst>
            </p:cNvPr>
            <p:cNvSpPr/>
            <p:nvPr/>
          </p:nvSpPr>
          <p:spPr>
            <a:xfrm>
              <a:off x="1185672" y="154301"/>
              <a:ext cx="377952" cy="377952"/>
            </a:xfrm>
            <a:prstGeom prst="ellipse">
              <a:avLst/>
            </a:prstGeom>
            <a:solidFill>
              <a:srgbClr val="F4ADDD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667">
                  <a:solidFill>
                    <a:schemeClr val="tx1"/>
                  </a:solidFill>
                </a:rPr>
                <a:t>3a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6EB032B-52BD-1E49-A865-64DC3BD79539}"/>
                </a:ext>
              </a:extLst>
            </p:cNvPr>
            <p:cNvCxnSpPr>
              <a:cxnSpLocks/>
              <a:stCxn id="11" idx="5"/>
            </p:cNvCxnSpPr>
            <p:nvPr/>
          </p:nvCxnSpPr>
          <p:spPr>
            <a:xfrm>
              <a:off x="1508274" y="476903"/>
              <a:ext cx="617219" cy="59299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39E8DD-CD48-B849-9ED5-E1484955E321}"/>
              </a:ext>
            </a:extLst>
          </p:cNvPr>
          <p:cNvGrpSpPr/>
          <p:nvPr/>
        </p:nvGrpSpPr>
        <p:grpSpPr>
          <a:xfrm>
            <a:off x="5612015" y="1487355"/>
            <a:ext cx="853440" cy="873852"/>
            <a:chOff x="923544" y="154301"/>
            <a:chExt cx="640080" cy="655389"/>
          </a:xfrm>
          <a:effectLst/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9BA52F9-752E-F84B-8506-A3051DD86059}"/>
                </a:ext>
              </a:extLst>
            </p:cNvPr>
            <p:cNvSpPr/>
            <p:nvPr/>
          </p:nvSpPr>
          <p:spPr>
            <a:xfrm>
              <a:off x="1185672" y="154301"/>
              <a:ext cx="377952" cy="377952"/>
            </a:xfrm>
            <a:prstGeom prst="ellipse">
              <a:avLst/>
            </a:prstGeom>
            <a:solidFill>
              <a:srgbClr val="F4ADDD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667">
                  <a:solidFill>
                    <a:schemeClr val="tx1"/>
                  </a:solidFill>
                </a:rPr>
                <a:t>3b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0FC8BD9-BF29-E443-A7AE-81B481C1C274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H="1">
              <a:off x="923544" y="476903"/>
              <a:ext cx="317478" cy="33278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8640D4-AA6B-4242-8E25-D849AFD4CA48}"/>
              </a:ext>
            </a:extLst>
          </p:cNvPr>
          <p:cNvGrpSpPr/>
          <p:nvPr/>
        </p:nvGrpSpPr>
        <p:grpSpPr>
          <a:xfrm>
            <a:off x="1835645" y="4069"/>
            <a:ext cx="3856305" cy="4636897"/>
            <a:chOff x="1376733" y="3051"/>
            <a:chExt cx="2892229" cy="3477673"/>
          </a:xfrm>
          <a:effectLst/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0B221E2-1385-584B-83DF-AFAF4379EE3F}"/>
                </a:ext>
              </a:extLst>
            </p:cNvPr>
            <p:cNvSpPr/>
            <p:nvPr/>
          </p:nvSpPr>
          <p:spPr>
            <a:xfrm>
              <a:off x="1376733" y="947835"/>
              <a:ext cx="1719721" cy="2532889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4C9EA9-6919-B742-AB4C-DD948561CD5E}"/>
                </a:ext>
              </a:extLst>
            </p:cNvPr>
            <p:cNvSpPr txBox="1"/>
            <p:nvPr/>
          </p:nvSpPr>
          <p:spPr>
            <a:xfrm>
              <a:off x="1376733" y="3051"/>
              <a:ext cx="2892229" cy="77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400" b="1">
                  <a:solidFill>
                    <a:schemeClr val="bg1"/>
                  </a:solidFill>
                </a:rPr>
                <a:t>(3a) With re-imaged BCM the Radio can send arbitrary CAN Bus Commands (2015)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78F130-F30E-114B-A5FE-12B4A1359903}"/>
              </a:ext>
            </a:extLst>
          </p:cNvPr>
          <p:cNvGrpSpPr/>
          <p:nvPr/>
        </p:nvGrpSpPr>
        <p:grpSpPr>
          <a:xfrm>
            <a:off x="4558742" y="715179"/>
            <a:ext cx="4571721" cy="2237195"/>
            <a:chOff x="3419056" y="536384"/>
            <a:chExt cx="3428791" cy="1677896"/>
          </a:xfrm>
          <a:effectLst/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162C7F6-0B8D-9B42-A632-5524E0B184DD}"/>
                </a:ext>
              </a:extLst>
            </p:cNvPr>
            <p:cNvSpPr/>
            <p:nvPr/>
          </p:nvSpPr>
          <p:spPr>
            <a:xfrm>
              <a:off x="3419056" y="1537624"/>
              <a:ext cx="987552" cy="676656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CF7ADCC-815E-4B46-BFD3-3F8AC3F2AFFC}"/>
                </a:ext>
              </a:extLst>
            </p:cNvPr>
            <p:cNvSpPr txBox="1"/>
            <p:nvPr/>
          </p:nvSpPr>
          <p:spPr>
            <a:xfrm>
              <a:off x="4406608" y="536384"/>
              <a:ext cx="2441239" cy="542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2400" b="1">
                  <a:solidFill>
                    <a:schemeClr val="bg1"/>
                  </a:solidFill>
                </a:rPr>
                <a:t>(3b) (2016) spoofed TPM speed messages…</a:t>
              </a:r>
            </a:p>
          </p:txBody>
        </p:sp>
      </p:grpSp>
      <p:sp>
        <p:nvSpPr>
          <p:cNvPr id="26" name="Film">
            <a:extLst>
              <a:ext uri="{FF2B5EF4-FFF2-40B4-BE49-F238E27FC236}">
                <a16:creationId xmlns:a16="http://schemas.microsoft.com/office/drawing/2014/main" id="{0D5A8636-84E9-8C44-9EBD-7AA3C20EEEF2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-4730" y="6478804"/>
            <a:ext cx="219075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057" y="404949"/>
            <a:ext cx="7327577" cy="617125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4" name="Rectangle 3"/>
          <p:cNvSpPr/>
          <p:nvPr/>
        </p:nvSpPr>
        <p:spPr>
          <a:xfrm>
            <a:off x="653143" y="-108582"/>
            <a:ext cx="1056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cap="small" dirty="0">
                <a:solidFill>
                  <a:schemeClr val="bg1"/>
                </a:solidFill>
              </a:rPr>
              <a:t>Transparent Assurance As a Basis for Trust - FUTURE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139299" y="1845270"/>
            <a:ext cx="810389" cy="448439"/>
            <a:chOff x="499872" y="2966265"/>
            <a:chExt cx="1645920" cy="910789"/>
          </a:xfrm>
        </p:grpSpPr>
        <p:sp>
          <p:nvSpPr>
            <p:cNvPr id="19" name="Cloud Callout 18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-116781"/>
                <a:gd name="adj2" fmla="val 82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469344" y="1719997"/>
            <a:ext cx="810389" cy="448439"/>
            <a:chOff x="499872" y="2966265"/>
            <a:chExt cx="1645920" cy="910789"/>
          </a:xfrm>
        </p:grpSpPr>
        <p:sp>
          <p:nvSpPr>
            <p:cNvPr id="22" name="Cloud Callout 21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-116781"/>
                <a:gd name="adj2" fmla="val 82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607715" y="2998538"/>
            <a:ext cx="810389" cy="448439"/>
            <a:chOff x="499872" y="2966265"/>
            <a:chExt cx="1645920" cy="910789"/>
          </a:xfrm>
        </p:grpSpPr>
        <p:sp>
          <p:nvSpPr>
            <p:cNvPr id="25" name="Cloud Callout 24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-116781"/>
                <a:gd name="adj2" fmla="val 82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607714" y="4338931"/>
            <a:ext cx="810389" cy="448439"/>
            <a:chOff x="499872" y="2966265"/>
            <a:chExt cx="1645920" cy="910789"/>
          </a:xfrm>
        </p:grpSpPr>
        <p:sp>
          <p:nvSpPr>
            <p:cNvPr id="28" name="Cloud Callout 27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-116781"/>
                <a:gd name="adj2" fmla="val 82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156862" y="2954813"/>
            <a:ext cx="810389" cy="448439"/>
            <a:chOff x="499872" y="2966265"/>
            <a:chExt cx="1645920" cy="910789"/>
          </a:xfrm>
        </p:grpSpPr>
        <p:sp>
          <p:nvSpPr>
            <p:cNvPr id="31" name="Cloud Callout 30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-116781"/>
                <a:gd name="adj2" fmla="val 82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117600" y="4152581"/>
            <a:ext cx="810389" cy="448439"/>
            <a:chOff x="499872" y="2966265"/>
            <a:chExt cx="1645920" cy="910789"/>
          </a:xfrm>
        </p:grpSpPr>
        <p:sp>
          <p:nvSpPr>
            <p:cNvPr id="34" name="Cloud Callout 33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-116781"/>
                <a:gd name="adj2" fmla="val 82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139299" y="5557613"/>
            <a:ext cx="810389" cy="448439"/>
            <a:chOff x="499872" y="2966265"/>
            <a:chExt cx="1645920" cy="910789"/>
          </a:xfrm>
        </p:grpSpPr>
        <p:sp>
          <p:nvSpPr>
            <p:cNvPr id="37" name="Cloud Callout 36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-116781"/>
                <a:gd name="adj2" fmla="val 82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8249870" y="1156143"/>
            <a:ext cx="810389" cy="448439"/>
            <a:chOff x="499872" y="2966265"/>
            <a:chExt cx="1645920" cy="910789"/>
          </a:xfrm>
        </p:grpSpPr>
        <p:sp>
          <p:nvSpPr>
            <p:cNvPr id="40" name="Cloud Callout 39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122429"/>
                <a:gd name="adj2" fmla="val -1892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8309034" y="1858726"/>
            <a:ext cx="810389" cy="448439"/>
            <a:chOff x="499872" y="2966265"/>
            <a:chExt cx="1645920" cy="910789"/>
          </a:xfrm>
        </p:grpSpPr>
        <p:sp>
          <p:nvSpPr>
            <p:cNvPr id="43" name="Cloud Callout 42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122429"/>
                <a:gd name="adj2" fmla="val -1892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8337031" y="2898143"/>
            <a:ext cx="810389" cy="448439"/>
            <a:chOff x="499872" y="2966265"/>
            <a:chExt cx="1645920" cy="910789"/>
          </a:xfrm>
        </p:grpSpPr>
        <p:sp>
          <p:nvSpPr>
            <p:cNvPr id="46" name="Cloud Callout 45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122429"/>
                <a:gd name="adj2" fmla="val -1892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48" name="Group 47"/>
          <p:cNvGrpSpPr/>
          <p:nvPr/>
        </p:nvGrpSpPr>
        <p:grpSpPr>
          <a:xfrm>
            <a:off x="8309034" y="4564442"/>
            <a:ext cx="810389" cy="448439"/>
            <a:chOff x="499872" y="2966265"/>
            <a:chExt cx="1645920" cy="910789"/>
          </a:xfrm>
        </p:grpSpPr>
        <p:sp>
          <p:nvSpPr>
            <p:cNvPr id="49" name="Cloud Callout 48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122429"/>
                <a:gd name="adj2" fmla="val -1892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9060259" y="2828781"/>
            <a:ext cx="3030141" cy="1891748"/>
            <a:chOff x="433918" y="2966264"/>
            <a:chExt cx="1711874" cy="972976"/>
          </a:xfrm>
        </p:grpSpPr>
        <p:sp>
          <p:nvSpPr>
            <p:cNvPr id="52" name="Cloud Callout 51"/>
            <p:cNvSpPr/>
            <p:nvPr/>
          </p:nvSpPr>
          <p:spPr>
            <a:xfrm rot="10800000">
              <a:off x="433918" y="2966264"/>
              <a:ext cx="1711874" cy="972976"/>
            </a:xfrm>
            <a:prstGeom prst="cloudCallout">
              <a:avLst>
                <a:gd name="adj1" fmla="val 95534"/>
                <a:gd name="adj2" fmla="val 685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739" y="3156678"/>
              <a:ext cx="1365437" cy="666560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3635711" y="4897667"/>
            <a:ext cx="810389" cy="448439"/>
            <a:chOff x="499872" y="2966265"/>
            <a:chExt cx="1645920" cy="910789"/>
          </a:xfrm>
        </p:grpSpPr>
        <p:sp>
          <p:nvSpPr>
            <p:cNvPr id="55" name="Cloud Callout 54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-116781"/>
                <a:gd name="adj2" fmla="val 82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3663710" y="5456403"/>
            <a:ext cx="810389" cy="448439"/>
            <a:chOff x="499872" y="2966265"/>
            <a:chExt cx="1645920" cy="910789"/>
          </a:xfrm>
        </p:grpSpPr>
        <p:sp>
          <p:nvSpPr>
            <p:cNvPr id="58" name="Cloud Callout 57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-116781"/>
                <a:gd name="adj2" fmla="val 826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893771" y="4494986"/>
            <a:ext cx="810389" cy="448439"/>
            <a:chOff x="499872" y="2966265"/>
            <a:chExt cx="1645920" cy="910789"/>
          </a:xfrm>
        </p:grpSpPr>
        <p:sp>
          <p:nvSpPr>
            <p:cNvPr id="61" name="Cloud Callout 60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122429"/>
                <a:gd name="adj2" fmla="val -1892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grpSp>
        <p:nvGrpSpPr>
          <p:cNvPr id="63" name="Group 62"/>
          <p:cNvGrpSpPr/>
          <p:nvPr/>
        </p:nvGrpSpPr>
        <p:grpSpPr>
          <a:xfrm>
            <a:off x="5811398" y="5050947"/>
            <a:ext cx="810389" cy="448439"/>
            <a:chOff x="499872" y="2966265"/>
            <a:chExt cx="1645920" cy="910789"/>
          </a:xfrm>
        </p:grpSpPr>
        <p:sp>
          <p:nvSpPr>
            <p:cNvPr id="64" name="Cloud Callout 63"/>
            <p:cNvSpPr/>
            <p:nvPr/>
          </p:nvSpPr>
          <p:spPr>
            <a:xfrm rot="10800000">
              <a:off x="499872" y="2966265"/>
              <a:ext cx="1645920" cy="910789"/>
            </a:xfrm>
            <a:prstGeom prst="cloudCallout">
              <a:avLst>
                <a:gd name="adj1" fmla="val 122429"/>
                <a:gd name="adj2" fmla="val -1892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905" y="3156677"/>
              <a:ext cx="1197585" cy="584621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0424493" y="3192487"/>
            <a:ext cx="1318823" cy="715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133" dirty="0">
                <a:ea typeface="Verdana" pitchFamily="34" charset="0"/>
                <a:cs typeface="Verdana" pitchFamily="34" charset="0"/>
              </a:rPr>
              <a:t>Assurance</a:t>
            </a:r>
          </a:p>
          <a:p>
            <a:pPr>
              <a:lnSpc>
                <a:spcPct val="95000"/>
              </a:lnSpc>
            </a:pPr>
            <a:r>
              <a:rPr lang="en-US" sz="2133" dirty="0">
                <a:ea typeface="Verdana" pitchFamily="34" charset="0"/>
                <a:cs typeface="Verdana" pitchFamily="34" charset="0"/>
              </a:rPr>
              <a:t>Case</a:t>
            </a:r>
          </a:p>
        </p:txBody>
      </p:sp>
      <p:pic>
        <p:nvPicPr>
          <p:cNvPr id="66" name="Picture 65" descr="TRUSTWORTHINESS">
            <a:extLst>
              <a:ext uri="{FF2B5EF4-FFF2-40B4-BE49-F238E27FC236}">
                <a16:creationId xmlns:a16="http://schemas.microsoft.com/office/drawing/2014/main" id="{0B2058E4-636C-2F48-858E-D99DDD2D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01" y="62133"/>
            <a:ext cx="2184499" cy="108286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5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C202AC7-13C5-1040-8232-514712410CFD}"/>
              </a:ext>
            </a:extLst>
          </p:cNvPr>
          <p:cNvSpPr txBox="1"/>
          <p:nvPr/>
        </p:nvSpPr>
        <p:spPr>
          <a:xfrm>
            <a:off x="180756" y="193201"/>
            <a:ext cx="12117262" cy="1661993"/>
          </a:xfrm>
          <a:prstGeom prst="rect">
            <a:avLst/>
          </a:prstGeom>
          <a:noFill/>
          <a:ln w="41275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IIC Journal of Innovation – September 2018 issue on Trustworthiness</a:t>
            </a:r>
          </a:p>
          <a:p>
            <a:r>
              <a:rPr lang="en-US" sz="2200" b="1" dirty="0">
                <a:solidFill>
                  <a:schemeClr val="bg1"/>
                </a:solidFill>
              </a:rPr>
              <a:t>    </a:t>
            </a:r>
            <a:r>
              <a:rPr lang="en-US" sz="2200" dirty="0">
                <a:solidFill>
                  <a:schemeClr val="bg1"/>
                </a:solidFill>
              </a:rPr>
              <a:t>https://</a:t>
            </a:r>
            <a:r>
              <a:rPr lang="en-US" sz="2200" dirty="0" err="1">
                <a:solidFill>
                  <a:schemeClr val="bg1"/>
                </a:solidFill>
              </a:rPr>
              <a:t>www.iiconsortium.org</a:t>
            </a:r>
            <a:r>
              <a:rPr lang="en-US" sz="2200" dirty="0">
                <a:solidFill>
                  <a:schemeClr val="bg1"/>
                </a:solidFill>
              </a:rPr>
              <a:t>/journal-of-</a:t>
            </a:r>
            <a:r>
              <a:rPr lang="en-US" sz="2200" dirty="0" err="1">
                <a:solidFill>
                  <a:schemeClr val="bg1"/>
                </a:solidFill>
              </a:rPr>
              <a:t>innovation.htm</a:t>
            </a:r>
            <a:endParaRPr lang="en-US" sz="2200" dirty="0">
              <a:solidFill>
                <a:schemeClr val="bg1"/>
              </a:solidFill>
            </a:endParaRP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sz="2200" b="1" dirty="0">
                <a:solidFill>
                  <a:schemeClr val="bg1"/>
                </a:solidFill>
              </a:rPr>
              <a:t>“Assuring Trustworthiness in an Open Global Market of IIoT Systems via Structured Assurance Cases”</a:t>
            </a:r>
          </a:p>
          <a:p>
            <a:r>
              <a:rPr lang="en-US" sz="2200" dirty="0">
                <a:solidFill>
                  <a:schemeClr val="bg1"/>
                </a:solidFill>
              </a:rPr>
              <a:t>    https://</a:t>
            </a:r>
            <a:r>
              <a:rPr lang="en-US" sz="2200" dirty="0" err="1">
                <a:solidFill>
                  <a:schemeClr val="bg1"/>
                </a:solidFill>
              </a:rPr>
              <a:t>www.iiconsortium.org</a:t>
            </a:r>
            <a:r>
              <a:rPr lang="en-US" sz="2200" dirty="0">
                <a:solidFill>
                  <a:schemeClr val="bg1"/>
                </a:solidFill>
              </a:rPr>
              <a:t>/news/</a:t>
            </a:r>
            <a:r>
              <a:rPr lang="en-US" sz="2200" dirty="0" err="1">
                <a:solidFill>
                  <a:schemeClr val="bg1"/>
                </a:solidFill>
              </a:rPr>
              <a:t>joi</a:t>
            </a:r>
            <a:r>
              <a:rPr lang="en-US" sz="2200" dirty="0">
                <a:solidFill>
                  <a:schemeClr val="bg1"/>
                </a:solidFill>
              </a:rPr>
              <a:t>-articles/2018-Sept-JoI_Assuring_Trustworthiness-FINAL2.pdf</a:t>
            </a:r>
          </a:p>
          <a:p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B4011B-E40F-024F-A4E3-F003DC2EA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807" y="2118403"/>
            <a:ext cx="3277112" cy="4240969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bg1"/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FAC74A-2514-5F4D-9BC4-AC5DC7A2F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364" y="2074743"/>
            <a:ext cx="3310850" cy="4284629"/>
          </a:xfrm>
          <a:prstGeom prst="rect">
            <a:avLst/>
          </a:prstGeom>
          <a:solidFill>
            <a:schemeClr val="bg1"/>
          </a:solidFill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7726753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0363161-2DC1-764E-BC67-12A642F525F2}"/>
              </a:ext>
            </a:extLst>
          </p:cNvPr>
          <p:cNvSpPr txBox="1"/>
          <p:nvPr/>
        </p:nvSpPr>
        <p:spPr>
          <a:xfrm>
            <a:off x="7824510" y="159027"/>
            <a:ext cx="41153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8" name="Picture 7" descr="Screen Shot 2015-11-23 at 10.16.56 AM.png">
            <a:extLst>
              <a:ext uri="{FF2B5EF4-FFF2-40B4-BE49-F238E27FC236}">
                <a16:creationId xmlns:a16="http://schemas.microsoft.com/office/drawing/2014/main" id="{146C24DF-4D54-1C40-A17D-7573562359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85" y="405799"/>
            <a:ext cx="7474394" cy="5912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8409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n-Vehicle Networking">
            <a:extLst>
              <a:ext uri="{FF2B5EF4-FFF2-40B4-BE49-F238E27FC236}">
                <a16:creationId xmlns:a16="http://schemas.microsoft.com/office/drawing/2014/main" id="{4BB7F276-6D14-5444-878C-184FAEDD5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4" y="1008822"/>
            <a:ext cx="9722917" cy="5305093"/>
          </a:xfrm>
          <a:prstGeom prst="rect">
            <a:avLst/>
          </a:prstGeom>
          <a:noFill/>
          <a:effectLst>
            <a:glow rad="3048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7C4C1E6-2571-A64B-A6FD-021797812E9C}"/>
              </a:ext>
            </a:extLst>
          </p:cNvPr>
          <p:cNvSpPr txBox="1">
            <a:spLocks/>
          </p:cNvSpPr>
          <p:nvPr/>
        </p:nvSpPr>
        <p:spPr>
          <a:xfrm>
            <a:off x="0" y="41565"/>
            <a:ext cx="12192000" cy="4572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Multiple Types of Networks Are Appearing</a:t>
            </a:r>
          </a:p>
        </p:txBody>
      </p:sp>
    </p:spTree>
    <p:extLst>
      <p:ext uri="{BB962C8B-B14F-4D97-AF65-F5344CB8AC3E}">
        <p14:creationId xmlns:p14="http://schemas.microsoft.com/office/powerpoint/2010/main" val="1691169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30C97-FD7D-DF4A-8A7B-E5796A3AAC3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49000"/>
                    </a14:imgEffect>
                    <a14:imgEffect>
                      <a14:colorTemperature colorTemp="6852"/>
                    </a14:imgEffect>
                    <a14:imgEffect>
                      <a14:saturation sat="24000"/>
                    </a14:imgEffect>
                    <a14:imgEffect>
                      <a14:brightnessContrast bright="18000" contrast="-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5776" y="716040"/>
            <a:ext cx="9656064" cy="582972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5C755D1-45B4-8742-A6E8-2951DA41E408}"/>
              </a:ext>
            </a:extLst>
          </p:cNvPr>
          <p:cNvSpPr/>
          <p:nvPr/>
        </p:nvSpPr>
        <p:spPr>
          <a:xfrm>
            <a:off x="1" y="4955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Many Critical Functions Now Need to be Updated and Sustained…</a:t>
            </a:r>
            <a:endParaRPr lang="en-US" sz="3200" b="1" dirty="0">
              <a:solidFill>
                <a:schemeClr val="bg1"/>
              </a:solidFill>
              <a:latin typeface="Arial Narrow" panose="020B0604020202020204" pitchFamily="34" charset="0"/>
              <a:ea typeface="Tahoma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4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7817" y="326828"/>
            <a:ext cx="7889147" cy="86783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Narrow" panose="020B0604020202020204" pitchFamily="34" charset="0"/>
                <a:ea typeface="Tahoma" charset="0"/>
                <a:cs typeface="Arial Narrow" panose="020B0604020202020204" pitchFamily="34" charset="0"/>
              </a:rPr>
              <a:t>The Connectivity and Complexity of Connected Software-Enabled Systems is Still Expanding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143099" y="6017694"/>
            <a:ext cx="506193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133" kern="0" dirty="0">
                <a:solidFill>
                  <a:schemeClr val="bg1"/>
                </a:solidFill>
              </a:rPr>
              <a:t>Driverless Cars, ADAS, V2V, V2I, Safety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6462" y="1458451"/>
            <a:ext cx="7610260" cy="4259539"/>
            <a:chOff x="13411200" y="-1158875"/>
            <a:chExt cx="14633576" cy="9175751"/>
          </a:xfrm>
          <a:effectLst>
            <a:glow rad="50800">
              <a:schemeClr val="bg1"/>
            </a:glow>
          </a:effectLst>
        </p:grpSpPr>
        <p:grpSp>
          <p:nvGrpSpPr>
            <p:cNvPr id="42" name="Group 41"/>
            <p:cNvGrpSpPr/>
            <p:nvPr/>
          </p:nvGrpSpPr>
          <p:grpSpPr>
            <a:xfrm>
              <a:off x="13987463" y="-461963"/>
              <a:ext cx="13481050" cy="7902576"/>
              <a:chOff x="13987463" y="-461963"/>
              <a:chExt cx="13481050" cy="7902576"/>
            </a:xfrm>
          </p:grpSpPr>
          <p:sp>
            <p:nvSpPr>
              <p:cNvPr id="112" name="Freeform 31"/>
              <p:cNvSpPr>
                <a:spLocks/>
              </p:cNvSpPr>
              <p:nvPr/>
            </p:nvSpPr>
            <p:spPr bwMode="auto">
              <a:xfrm>
                <a:off x="21274088" y="-461963"/>
                <a:ext cx="811213" cy="2516188"/>
              </a:xfrm>
              <a:custGeom>
                <a:avLst/>
                <a:gdLst>
                  <a:gd name="T0" fmla="*/ 24 w 201"/>
                  <a:gd name="T1" fmla="*/ 624 h 624"/>
                  <a:gd name="T2" fmla="*/ 0 w 201"/>
                  <a:gd name="T3" fmla="*/ 624 h 624"/>
                  <a:gd name="T4" fmla="*/ 0 w 201"/>
                  <a:gd name="T5" fmla="*/ 84 h 624"/>
                  <a:gd name="T6" fmla="*/ 84 w 201"/>
                  <a:gd name="T7" fmla="*/ 0 h 624"/>
                  <a:gd name="T8" fmla="*/ 201 w 201"/>
                  <a:gd name="T9" fmla="*/ 0 h 624"/>
                  <a:gd name="T10" fmla="*/ 201 w 201"/>
                  <a:gd name="T11" fmla="*/ 24 h 624"/>
                  <a:gd name="T12" fmla="*/ 84 w 201"/>
                  <a:gd name="T13" fmla="*/ 24 h 624"/>
                  <a:gd name="T14" fmla="*/ 24 w 201"/>
                  <a:gd name="T15" fmla="*/ 84 h 624"/>
                  <a:gd name="T16" fmla="*/ 24 w 201"/>
                  <a:gd name="T17" fmla="*/ 624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1" h="624">
                    <a:moveTo>
                      <a:pt x="24" y="624"/>
                    </a:moveTo>
                    <a:cubicBezTo>
                      <a:pt x="0" y="624"/>
                      <a:pt x="0" y="624"/>
                      <a:pt x="0" y="62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38"/>
                      <a:pt x="37" y="0"/>
                      <a:pt x="84" y="0"/>
                    </a:cubicBezTo>
                    <a:cubicBezTo>
                      <a:pt x="201" y="0"/>
                      <a:pt x="201" y="0"/>
                      <a:pt x="201" y="0"/>
                    </a:cubicBezTo>
                    <a:cubicBezTo>
                      <a:pt x="201" y="24"/>
                      <a:pt x="201" y="24"/>
                      <a:pt x="201" y="24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50" y="24"/>
                      <a:pt x="24" y="51"/>
                      <a:pt x="24" y="84"/>
                    </a:cubicBezTo>
                    <a:lnTo>
                      <a:pt x="24" y="62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3" name="Freeform 32"/>
              <p:cNvSpPr>
                <a:spLocks/>
              </p:cNvSpPr>
              <p:nvPr/>
            </p:nvSpPr>
            <p:spPr bwMode="auto">
              <a:xfrm>
                <a:off x="22475825" y="2505075"/>
                <a:ext cx="1812925" cy="612775"/>
              </a:xfrm>
              <a:custGeom>
                <a:avLst/>
                <a:gdLst>
                  <a:gd name="T0" fmla="*/ 366 w 450"/>
                  <a:gd name="T1" fmla="*/ 152 h 152"/>
                  <a:gd name="T2" fmla="*/ 0 w 450"/>
                  <a:gd name="T3" fmla="*/ 152 h 152"/>
                  <a:gd name="T4" fmla="*/ 0 w 450"/>
                  <a:gd name="T5" fmla="*/ 128 h 152"/>
                  <a:gd name="T6" fmla="*/ 366 w 450"/>
                  <a:gd name="T7" fmla="*/ 128 h 152"/>
                  <a:gd name="T8" fmla="*/ 426 w 450"/>
                  <a:gd name="T9" fmla="*/ 68 h 152"/>
                  <a:gd name="T10" fmla="*/ 426 w 450"/>
                  <a:gd name="T11" fmla="*/ 0 h 152"/>
                  <a:gd name="T12" fmla="*/ 450 w 450"/>
                  <a:gd name="T13" fmla="*/ 0 h 152"/>
                  <a:gd name="T14" fmla="*/ 450 w 450"/>
                  <a:gd name="T15" fmla="*/ 68 h 152"/>
                  <a:gd name="T16" fmla="*/ 366 w 450"/>
                  <a:gd name="T17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0" h="152">
                    <a:moveTo>
                      <a:pt x="366" y="152"/>
                    </a:moveTo>
                    <a:cubicBezTo>
                      <a:pt x="0" y="152"/>
                      <a:pt x="0" y="152"/>
                      <a:pt x="0" y="152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366" y="128"/>
                      <a:pt x="366" y="128"/>
                      <a:pt x="366" y="128"/>
                    </a:cubicBezTo>
                    <a:cubicBezTo>
                      <a:pt x="399" y="128"/>
                      <a:pt x="426" y="101"/>
                      <a:pt x="426" y="68"/>
                    </a:cubicBezTo>
                    <a:cubicBezTo>
                      <a:pt x="426" y="0"/>
                      <a:pt x="426" y="0"/>
                      <a:pt x="426" y="0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50" y="68"/>
                      <a:pt x="450" y="68"/>
                      <a:pt x="450" y="68"/>
                    </a:cubicBezTo>
                    <a:cubicBezTo>
                      <a:pt x="450" y="114"/>
                      <a:pt x="412" y="152"/>
                      <a:pt x="366" y="15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4" name="Freeform 33"/>
              <p:cNvSpPr>
                <a:spLocks/>
              </p:cNvSpPr>
              <p:nvPr/>
            </p:nvSpPr>
            <p:spPr bwMode="auto">
              <a:xfrm>
                <a:off x="23479125" y="-461963"/>
                <a:ext cx="809625" cy="1225550"/>
              </a:xfrm>
              <a:custGeom>
                <a:avLst/>
                <a:gdLst>
                  <a:gd name="T0" fmla="*/ 201 w 201"/>
                  <a:gd name="T1" fmla="*/ 304 h 304"/>
                  <a:gd name="T2" fmla="*/ 177 w 201"/>
                  <a:gd name="T3" fmla="*/ 304 h 304"/>
                  <a:gd name="T4" fmla="*/ 177 w 201"/>
                  <a:gd name="T5" fmla="*/ 84 h 304"/>
                  <a:gd name="T6" fmla="*/ 117 w 201"/>
                  <a:gd name="T7" fmla="*/ 24 h 304"/>
                  <a:gd name="T8" fmla="*/ 0 w 201"/>
                  <a:gd name="T9" fmla="*/ 24 h 304"/>
                  <a:gd name="T10" fmla="*/ 0 w 201"/>
                  <a:gd name="T11" fmla="*/ 0 h 304"/>
                  <a:gd name="T12" fmla="*/ 117 w 201"/>
                  <a:gd name="T13" fmla="*/ 0 h 304"/>
                  <a:gd name="T14" fmla="*/ 201 w 201"/>
                  <a:gd name="T15" fmla="*/ 84 h 304"/>
                  <a:gd name="T16" fmla="*/ 201 w 201"/>
                  <a:gd name="T17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1" h="304">
                    <a:moveTo>
                      <a:pt x="201" y="304"/>
                    </a:moveTo>
                    <a:cubicBezTo>
                      <a:pt x="177" y="304"/>
                      <a:pt x="177" y="304"/>
                      <a:pt x="177" y="304"/>
                    </a:cubicBezTo>
                    <a:cubicBezTo>
                      <a:pt x="177" y="84"/>
                      <a:pt x="177" y="84"/>
                      <a:pt x="177" y="84"/>
                    </a:cubicBezTo>
                    <a:cubicBezTo>
                      <a:pt x="177" y="51"/>
                      <a:pt x="150" y="24"/>
                      <a:pt x="117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163" y="0"/>
                      <a:pt x="201" y="38"/>
                      <a:pt x="201" y="84"/>
                    </a:cubicBezTo>
                    <a:lnTo>
                      <a:pt x="201" y="30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5" name="Freeform 34"/>
              <p:cNvSpPr>
                <a:spLocks/>
              </p:cNvSpPr>
              <p:nvPr/>
            </p:nvSpPr>
            <p:spPr bwMode="auto">
              <a:xfrm>
                <a:off x="25079325" y="1585913"/>
                <a:ext cx="2389188" cy="814388"/>
              </a:xfrm>
              <a:custGeom>
                <a:avLst/>
                <a:gdLst>
                  <a:gd name="T0" fmla="*/ 593 w 593"/>
                  <a:gd name="T1" fmla="*/ 202 h 202"/>
                  <a:gd name="T2" fmla="*/ 569 w 593"/>
                  <a:gd name="T3" fmla="*/ 202 h 202"/>
                  <a:gd name="T4" fmla="*/ 569 w 593"/>
                  <a:gd name="T5" fmla="*/ 84 h 202"/>
                  <a:gd name="T6" fmla="*/ 509 w 593"/>
                  <a:gd name="T7" fmla="*/ 24 h 202"/>
                  <a:gd name="T8" fmla="*/ 0 w 593"/>
                  <a:gd name="T9" fmla="*/ 24 h 202"/>
                  <a:gd name="T10" fmla="*/ 0 w 593"/>
                  <a:gd name="T11" fmla="*/ 0 h 202"/>
                  <a:gd name="T12" fmla="*/ 509 w 593"/>
                  <a:gd name="T13" fmla="*/ 0 h 202"/>
                  <a:gd name="T14" fmla="*/ 593 w 593"/>
                  <a:gd name="T15" fmla="*/ 84 h 202"/>
                  <a:gd name="T16" fmla="*/ 593 w 593"/>
                  <a:gd name="T17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202">
                    <a:moveTo>
                      <a:pt x="593" y="202"/>
                    </a:moveTo>
                    <a:cubicBezTo>
                      <a:pt x="569" y="202"/>
                      <a:pt x="569" y="202"/>
                      <a:pt x="569" y="202"/>
                    </a:cubicBezTo>
                    <a:cubicBezTo>
                      <a:pt x="569" y="84"/>
                      <a:pt x="569" y="84"/>
                      <a:pt x="569" y="84"/>
                    </a:cubicBezTo>
                    <a:cubicBezTo>
                      <a:pt x="569" y="51"/>
                      <a:pt x="542" y="24"/>
                      <a:pt x="509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09" y="0"/>
                      <a:pt x="509" y="0"/>
                      <a:pt x="509" y="0"/>
                    </a:cubicBezTo>
                    <a:cubicBezTo>
                      <a:pt x="555" y="0"/>
                      <a:pt x="593" y="38"/>
                      <a:pt x="593" y="84"/>
                    </a:cubicBezTo>
                    <a:lnTo>
                      <a:pt x="593" y="20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6" name="Freeform 35"/>
              <p:cNvSpPr>
                <a:spLocks/>
              </p:cNvSpPr>
              <p:nvPr/>
            </p:nvSpPr>
            <p:spPr bwMode="auto">
              <a:xfrm>
                <a:off x="17968913" y="1412875"/>
                <a:ext cx="2152650" cy="641350"/>
              </a:xfrm>
              <a:custGeom>
                <a:avLst/>
                <a:gdLst>
                  <a:gd name="T0" fmla="*/ 534 w 534"/>
                  <a:gd name="T1" fmla="*/ 159 h 159"/>
                  <a:gd name="T2" fmla="*/ 510 w 534"/>
                  <a:gd name="T3" fmla="*/ 159 h 159"/>
                  <a:gd name="T4" fmla="*/ 510 w 534"/>
                  <a:gd name="T5" fmla="*/ 84 h 159"/>
                  <a:gd name="T6" fmla="*/ 450 w 534"/>
                  <a:gd name="T7" fmla="*/ 24 h 159"/>
                  <a:gd name="T8" fmla="*/ 0 w 534"/>
                  <a:gd name="T9" fmla="*/ 24 h 159"/>
                  <a:gd name="T10" fmla="*/ 0 w 534"/>
                  <a:gd name="T11" fmla="*/ 0 h 159"/>
                  <a:gd name="T12" fmla="*/ 450 w 534"/>
                  <a:gd name="T13" fmla="*/ 0 h 159"/>
                  <a:gd name="T14" fmla="*/ 534 w 534"/>
                  <a:gd name="T15" fmla="*/ 84 h 159"/>
                  <a:gd name="T16" fmla="*/ 534 w 534"/>
                  <a:gd name="T17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4" h="159">
                    <a:moveTo>
                      <a:pt x="534" y="159"/>
                    </a:moveTo>
                    <a:cubicBezTo>
                      <a:pt x="510" y="159"/>
                      <a:pt x="510" y="159"/>
                      <a:pt x="510" y="159"/>
                    </a:cubicBezTo>
                    <a:cubicBezTo>
                      <a:pt x="510" y="84"/>
                      <a:pt x="510" y="84"/>
                      <a:pt x="510" y="84"/>
                    </a:cubicBezTo>
                    <a:cubicBezTo>
                      <a:pt x="510" y="51"/>
                      <a:pt x="483" y="24"/>
                      <a:pt x="45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96" y="0"/>
                      <a:pt x="534" y="38"/>
                      <a:pt x="534" y="84"/>
                    </a:cubicBezTo>
                    <a:lnTo>
                      <a:pt x="534" y="15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7" name="Freeform 36"/>
              <p:cNvSpPr>
                <a:spLocks/>
              </p:cNvSpPr>
              <p:nvPr/>
            </p:nvSpPr>
            <p:spPr bwMode="auto">
              <a:xfrm>
                <a:off x="15540038" y="936625"/>
                <a:ext cx="1035050" cy="573088"/>
              </a:xfrm>
              <a:custGeom>
                <a:avLst/>
                <a:gdLst>
                  <a:gd name="T0" fmla="*/ 257 w 257"/>
                  <a:gd name="T1" fmla="*/ 142 h 142"/>
                  <a:gd name="T2" fmla="*/ 84 w 257"/>
                  <a:gd name="T3" fmla="*/ 142 h 142"/>
                  <a:gd name="T4" fmla="*/ 0 w 257"/>
                  <a:gd name="T5" fmla="*/ 58 h 142"/>
                  <a:gd name="T6" fmla="*/ 0 w 257"/>
                  <a:gd name="T7" fmla="*/ 0 h 142"/>
                  <a:gd name="T8" fmla="*/ 24 w 257"/>
                  <a:gd name="T9" fmla="*/ 0 h 142"/>
                  <a:gd name="T10" fmla="*/ 24 w 257"/>
                  <a:gd name="T11" fmla="*/ 58 h 142"/>
                  <a:gd name="T12" fmla="*/ 84 w 257"/>
                  <a:gd name="T13" fmla="*/ 118 h 142"/>
                  <a:gd name="T14" fmla="*/ 257 w 257"/>
                  <a:gd name="T15" fmla="*/ 118 h 142"/>
                  <a:gd name="T16" fmla="*/ 257 w 257"/>
                  <a:gd name="T17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7" h="142">
                    <a:moveTo>
                      <a:pt x="257" y="142"/>
                    </a:moveTo>
                    <a:cubicBezTo>
                      <a:pt x="84" y="142"/>
                      <a:pt x="84" y="142"/>
                      <a:pt x="84" y="142"/>
                    </a:cubicBezTo>
                    <a:cubicBezTo>
                      <a:pt x="38" y="142"/>
                      <a:pt x="0" y="104"/>
                      <a:pt x="0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4" y="91"/>
                      <a:pt x="51" y="118"/>
                      <a:pt x="84" y="118"/>
                    </a:cubicBezTo>
                    <a:cubicBezTo>
                      <a:pt x="257" y="118"/>
                      <a:pt x="257" y="118"/>
                      <a:pt x="257" y="118"/>
                    </a:cubicBezTo>
                    <a:lnTo>
                      <a:pt x="257" y="14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8" name="Freeform 37"/>
              <p:cNvSpPr>
                <a:spLocks/>
              </p:cNvSpPr>
              <p:nvPr/>
            </p:nvSpPr>
            <p:spPr bwMode="auto">
              <a:xfrm>
                <a:off x="13987463" y="312738"/>
                <a:ext cx="1023938" cy="1870075"/>
              </a:xfrm>
              <a:custGeom>
                <a:avLst/>
                <a:gdLst>
                  <a:gd name="T0" fmla="*/ 24 w 254"/>
                  <a:gd name="T1" fmla="*/ 464 h 464"/>
                  <a:gd name="T2" fmla="*/ 0 w 254"/>
                  <a:gd name="T3" fmla="*/ 464 h 464"/>
                  <a:gd name="T4" fmla="*/ 0 w 254"/>
                  <a:gd name="T5" fmla="*/ 84 h 464"/>
                  <a:gd name="T6" fmla="*/ 84 w 254"/>
                  <a:gd name="T7" fmla="*/ 0 h 464"/>
                  <a:gd name="T8" fmla="*/ 254 w 254"/>
                  <a:gd name="T9" fmla="*/ 0 h 464"/>
                  <a:gd name="T10" fmla="*/ 254 w 254"/>
                  <a:gd name="T11" fmla="*/ 24 h 464"/>
                  <a:gd name="T12" fmla="*/ 84 w 254"/>
                  <a:gd name="T13" fmla="*/ 24 h 464"/>
                  <a:gd name="T14" fmla="*/ 24 w 254"/>
                  <a:gd name="T15" fmla="*/ 84 h 464"/>
                  <a:gd name="T16" fmla="*/ 24 w 254"/>
                  <a:gd name="T17" fmla="*/ 4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4" h="464">
                    <a:moveTo>
                      <a:pt x="24" y="464"/>
                    </a:moveTo>
                    <a:cubicBezTo>
                      <a:pt x="0" y="464"/>
                      <a:pt x="0" y="464"/>
                      <a:pt x="0" y="46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38"/>
                      <a:pt x="38" y="0"/>
                      <a:pt x="84" y="0"/>
                    </a:cubicBezTo>
                    <a:cubicBezTo>
                      <a:pt x="254" y="0"/>
                      <a:pt x="254" y="0"/>
                      <a:pt x="254" y="0"/>
                    </a:cubicBezTo>
                    <a:cubicBezTo>
                      <a:pt x="254" y="24"/>
                      <a:pt x="254" y="24"/>
                      <a:pt x="254" y="24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51" y="24"/>
                      <a:pt x="24" y="51"/>
                      <a:pt x="24" y="84"/>
                    </a:cubicBezTo>
                    <a:lnTo>
                      <a:pt x="24" y="46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9" name="Freeform 38"/>
              <p:cNvSpPr>
                <a:spLocks/>
              </p:cNvSpPr>
              <p:nvPr/>
            </p:nvSpPr>
            <p:spPr bwMode="auto">
              <a:xfrm>
                <a:off x="13987463" y="3336925"/>
                <a:ext cx="1927225" cy="777875"/>
              </a:xfrm>
              <a:custGeom>
                <a:avLst/>
                <a:gdLst>
                  <a:gd name="T0" fmla="*/ 478 w 478"/>
                  <a:gd name="T1" fmla="*/ 193 h 193"/>
                  <a:gd name="T2" fmla="*/ 84 w 478"/>
                  <a:gd name="T3" fmla="*/ 193 h 193"/>
                  <a:gd name="T4" fmla="*/ 0 w 478"/>
                  <a:gd name="T5" fmla="*/ 109 h 193"/>
                  <a:gd name="T6" fmla="*/ 0 w 478"/>
                  <a:gd name="T7" fmla="*/ 0 h 193"/>
                  <a:gd name="T8" fmla="*/ 24 w 478"/>
                  <a:gd name="T9" fmla="*/ 0 h 193"/>
                  <a:gd name="T10" fmla="*/ 24 w 478"/>
                  <a:gd name="T11" fmla="*/ 109 h 193"/>
                  <a:gd name="T12" fmla="*/ 84 w 478"/>
                  <a:gd name="T13" fmla="*/ 169 h 193"/>
                  <a:gd name="T14" fmla="*/ 478 w 478"/>
                  <a:gd name="T15" fmla="*/ 169 h 193"/>
                  <a:gd name="T16" fmla="*/ 478 w 478"/>
                  <a:gd name="T17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8" h="193">
                    <a:moveTo>
                      <a:pt x="478" y="193"/>
                    </a:moveTo>
                    <a:cubicBezTo>
                      <a:pt x="84" y="193"/>
                      <a:pt x="84" y="193"/>
                      <a:pt x="84" y="193"/>
                    </a:cubicBezTo>
                    <a:cubicBezTo>
                      <a:pt x="38" y="193"/>
                      <a:pt x="0" y="155"/>
                      <a:pt x="0" y="10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109"/>
                      <a:pt x="24" y="109"/>
                      <a:pt x="24" y="109"/>
                    </a:cubicBezTo>
                    <a:cubicBezTo>
                      <a:pt x="24" y="142"/>
                      <a:pt x="51" y="169"/>
                      <a:pt x="84" y="169"/>
                    </a:cubicBezTo>
                    <a:cubicBezTo>
                      <a:pt x="478" y="169"/>
                      <a:pt x="478" y="169"/>
                      <a:pt x="478" y="169"/>
                    </a:cubicBezTo>
                    <a:lnTo>
                      <a:pt x="478" y="19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0" name="Freeform 39"/>
              <p:cNvSpPr>
                <a:spLocks/>
              </p:cNvSpPr>
              <p:nvPr/>
            </p:nvSpPr>
            <p:spPr bwMode="auto">
              <a:xfrm>
                <a:off x="15708313" y="4908550"/>
                <a:ext cx="1092200" cy="911225"/>
              </a:xfrm>
              <a:custGeom>
                <a:avLst/>
                <a:gdLst>
                  <a:gd name="T0" fmla="*/ 187 w 271"/>
                  <a:gd name="T1" fmla="*/ 226 h 226"/>
                  <a:gd name="T2" fmla="*/ 0 w 271"/>
                  <a:gd name="T3" fmla="*/ 226 h 226"/>
                  <a:gd name="T4" fmla="*/ 0 w 271"/>
                  <a:gd name="T5" fmla="*/ 202 h 226"/>
                  <a:gd name="T6" fmla="*/ 187 w 271"/>
                  <a:gd name="T7" fmla="*/ 202 h 226"/>
                  <a:gd name="T8" fmla="*/ 247 w 271"/>
                  <a:gd name="T9" fmla="*/ 142 h 226"/>
                  <a:gd name="T10" fmla="*/ 247 w 271"/>
                  <a:gd name="T11" fmla="*/ 0 h 226"/>
                  <a:gd name="T12" fmla="*/ 271 w 271"/>
                  <a:gd name="T13" fmla="*/ 0 h 226"/>
                  <a:gd name="T14" fmla="*/ 271 w 271"/>
                  <a:gd name="T15" fmla="*/ 142 h 226"/>
                  <a:gd name="T16" fmla="*/ 187 w 271"/>
                  <a:gd name="T17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1" h="226">
                    <a:moveTo>
                      <a:pt x="187" y="226"/>
                    </a:moveTo>
                    <a:cubicBezTo>
                      <a:pt x="0" y="226"/>
                      <a:pt x="0" y="226"/>
                      <a:pt x="0" y="226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187" y="202"/>
                      <a:pt x="187" y="202"/>
                      <a:pt x="187" y="202"/>
                    </a:cubicBezTo>
                    <a:cubicBezTo>
                      <a:pt x="220" y="202"/>
                      <a:pt x="247" y="175"/>
                      <a:pt x="247" y="142"/>
                    </a:cubicBezTo>
                    <a:cubicBezTo>
                      <a:pt x="247" y="0"/>
                      <a:pt x="247" y="0"/>
                      <a:pt x="247" y="0"/>
                    </a:cubicBezTo>
                    <a:cubicBezTo>
                      <a:pt x="271" y="0"/>
                      <a:pt x="271" y="0"/>
                      <a:pt x="271" y="0"/>
                    </a:cubicBezTo>
                    <a:cubicBezTo>
                      <a:pt x="271" y="142"/>
                      <a:pt x="271" y="142"/>
                      <a:pt x="271" y="142"/>
                    </a:cubicBezTo>
                    <a:cubicBezTo>
                      <a:pt x="271" y="188"/>
                      <a:pt x="233" y="226"/>
                      <a:pt x="187" y="22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1" name="Freeform 40"/>
              <p:cNvSpPr>
                <a:spLocks/>
              </p:cNvSpPr>
              <p:nvPr/>
            </p:nvSpPr>
            <p:spPr bwMode="auto">
              <a:xfrm>
                <a:off x="14927263" y="6469063"/>
                <a:ext cx="3921125" cy="971550"/>
              </a:xfrm>
              <a:custGeom>
                <a:avLst/>
                <a:gdLst>
                  <a:gd name="T0" fmla="*/ 973 w 973"/>
                  <a:gd name="T1" fmla="*/ 241 h 241"/>
                  <a:gd name="T2" fmla="*/ 84 w 973"/>
                  <a:gd name="T3" fmla="*/ 241 h 241"/>
                  <a:gd name="T4" fmla="*/ 0 w 973"/>
                  <a:gd name="T5" fmla="*/ 157 h 241"/>
                  <a:gd name="T6" fmla="*/ 0 w 973"/>
                  <a:gd name="T7" fmla="*/ 0 h 241"/>
                  <a:gd name="T8" fmla="*/ 24 w 973"/>
                  <a:gd name="T9" fmla="*/ 0 h 241"/>
                  <a:gd name="T10" fmla="*/ 24 w 973"/>
                  <a:gd name="T11" fmla="*/ 157 h 241"/>
                  <a:gd name="T12" fmla="*/ 84 w 973"/>
                  <a:gd name="T13" fmla="*/ 217 h 241"/>
                  <a:gd name="T14" fmla="*/ 973 w 973"/>
                  <a:gd name="T15" fmla="*/ 217 h 241"/>
                  <a:gd name="T16" fmla="*/ 973 w 973"/>
                  <a:gd name="T17" fmla="*/ 24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3" h="241">
                    <a:moveTo>
                      <a:pt x="973" y="241"/>
                    </a:moveTo>
                    <a:cubicBezTo>
                      <a:pt x="84" y="241"/>
                      <a:pt x="84" y="241"/>
                      <a:pt x="84" y="241"/>
                    </a:cubicBezTo>
                    <a:cubicBezTo>
                      <a:pt x="38" y="241"/>
                      <a:pt x="0" y="203"/>
                      <a:pt x="0" y="15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157"/>
                      <a:pt x="24" y="157"/>
                      <a:pt x="24" y="157"/>
                    </a:cubicBezTo>
                    <a:cubicBezTo>
                      <a:pt x="24" y="190"/>
                      <a:pt x="51" y="217"/>
                      <a:pt x="84" y="217"/>
                    </a:cubicBezTo>
                    <a:cubicBezTo>
                      <a:pt x="973" y="217"/>
                      <a:pt x="973" y="217"/>
                      <a:pt x="973" y="217"/>
                    </a:cubicBezTo>
                    <a:lnTo>
                      <a:pt x="973" y="24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2" name="Freeform 41"/>
              <p:cNvSpPr>
                <a:spLocks/>
              </p:cNvSpPr>
              <p:nvPr/>
            </p:nvSpPr>
            <p:spPr bwMode="auto">
              <a:xfrm>
                <a:off x="22475825" y="3965575"/>
                <a:ext cx="2265363" cy="717550"/>
              </a:xfrm>
              <a:custGeom>
                <a:avLst/>
                <a:gdLst>
                  <a:gd name="T0" fmla="*/ 562 w 562"/>
                  <a:gd name="T1" fmla="*/ 178 h 178"/>
                  <a:gd name="T2" fmla="*/ 538 w 562"/>
                  <a:gd name="T3" fmla="*/ 178 h 178"/>
                  <a:gd name="T4" fmla="*/ 538 w 562"/>
                  <a:gd name="T5" fmla="*/ 84 h 178"/>
                  <a:gd name="T6" fmla="*/ 478 w 562"/>
                  <a:gd name="T7" fmla="*/ 24 h 178"/>
                  <a:gd name="T8" fmla="*/ 0 w 562"/>
                  <a:gd name="T9" fmla="*/ 24 h 178"/>
                  <a:gd name="T10" fmla="*/ 0 w 562"/>
                  <a:gd name="T11" fmla="*/ 0 h 178"/>
                  <a:gd name="T12" fmla="*/ 478 w 562"/>
                  <a:gd name="T13" fmla="*/ 0 h 178"/>
                  <a:gd name="T14" fmla="*/ 562 w 562"/>
                  <a:gd name="T15" fmla="*/ 84 h 178"/>
                  <a:gd name="T16" fmla="*/ 562 w 562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2" h="178">
                    <a:moveTo>
                      <a:pt x="562" y="178"/>
                    </a:moveTo>
                    <a:cubicBezTo>
                      <a:pt x="538" y="178"/>
                      <a:pt x="538" y="178"/>
                      <a:pt x="538" y="178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50"/>
                      <a:pt x="511" y="24"/>
                      <a:pt x="478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78" y="0"/>
                      <a:pt x="478" y="0"/>
                      <a:pt x="478" y="0"/>
                    </a:cubicBezTo>
                    <a:cubicBezTo>
                      <a:pt x="524" y="0"/>
                      <a:pt x="562" y="37"/>
                      <a:pt x="562" y="84"/>
                    </a:cubicBezTo>
                    <a:lnTo>
                      <a:pt x="562" y="17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3" name="Freeform 42"/>
              <p:cNvSpPr>
                <a:spLocks/>
              </p:cNvSpPr>
              <p:nvPr/>
            </p:nvSpPr>
            <p:spPr bwMode="auto">
              <a:xfrm>
                <a:off x="19375438" y="5722938"/>
                <a:ext cx="4229100" cy="1093788"/>
              </a:xfrm>
              <a:custGeom>
                <a:avLst/>
                <a:gdLst>
                  <a:gd name="T0" fmla="*/ 24 w 1049"/>
                  <a:gd name="T1" fmla="*/ 271 h 271"/>
                  <a:gd name="T2" fmla="*/ 0 w 1049"/>
                  <a:gd name="T3" fmla="*/ 271 h 271"/>
                  <a:gd name="T4" fmla="*/ 0 w 1049"/>
                  <a:gd name="T5" fmla="*/ 84 h 271"/>
                  <a:gd name="T6" fmla="*/ 84 w 1049"/>
                  <a:gd name="T7" fmla="*/ 0 h 271"/>
                  <a:gd name="T8" fmla="*/ 1049 w 1049"/>
                  <a:gd name="T9" fmla="*/ 0 h 271"/>
                  <a:gd name="T10" fmla="*/ 1049 w 1049"/>
                  <a:gd name="T11" fmla="*/ 24 h 271"/>
                  <a:gd name="T12" fmla="*/ 84 w 1049"/>
                  <a:gd name="T13" fmla="*/ 24 h 271"/>
                  <a:gd name="T14" fmla="*/ 24 w 1049"/>
                  <a:gd name="T15" fmla="*/ 84 h 271"/>
                  <a:gd name="T16" fmla="*/ 24 w 1049"/>
                  <a:gd name="T17" fmla="*/ 2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9" h="271">
                    <a:moveTo>
                      <a:pt x="24" y="271"/>
                    </a:moveTo>
                    <a:cubicBezTo>
                      <a:pt x="0" y="271"/>
                      <a:pt x="0" y="271"/>
                      <a:pt x="0" y="271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38"/>
                      <a:pt x="38" y="0"/>
                      <a:pt x="84" y="0"/>
                    </a:cubicBezTo>
                    <a:cubicBezTo>
                      <a:pt x="1049" y="0"/>
                      <a:pt x="1049" y="0"/>
                      <a:pt x="1049" y="0"/>
                    </a:cubicBezTo>
                    <a:cubicBezTo>
                      <a:pt x="1049" y="24"/>
                      <a:pt x="1049" y="24"/>
                      <a:pt x="1049" y="24"/>
                    </a:cubicBezTo>
                    <a:cubicBezTo>
                      <a:pt x="84" y="24"/>
                      <a:pt x="84" y="24"/>
                      <a:pt x="84" y="24"/>
                    </a:cubicBezTo>
                    <a:cubicBezTo>
                      <a:pt x="51" y="24"/>
                      <a:pt x="24" y="51"/>
                      <a:pt x="24" y="84"/>
                    </a:cubicBezTo>
                    <a:lnTo>
                      <a:pt x="24" y="27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4" name="Rectangle 43"/>
              <p:cNvSpPr>
                <a:spLocks noChangeArrowheads="1"/>
              </p:cNvSpPr>
              <p:nvPr/>
            </p:nvSpPr>
            <p:spPr bwMode="auto">
              <a:xfrm>
                <a:off x="17622838" y="4017963"/>
                <a:ext cx="1370013" cy="9683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5" name="Rectangle 44"/>
              <p:cNvSpPr>
                <a:spLocks noChangeArrowheads="1"/>
              </p:cNvSpPr>
              <p:nvPr/>
            </p:nvSpPr>
            <p:spPr bwMode="auto">
              <a:xfrm>
                <a:off x="20307300" y="312738"/>
                <a:ext cx="1016000" cy="9683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26" name="Rectangle 45"/>
              <p:cNvSpPr>
                <a:spLocks noChangeArrowheads="1"/>
              </p:cNvSpPr>
              <p:nvPr/>
            </p:nvSpPr>
            <p:spPr bwMode="auto">
              <a:xfrm>
                <a:off x="26279475" y="638175"/>
                <a:ext cx="96838" cy="99695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3" name="Freeform 5"/>
            <p:cNvSpPr>
              <a:spLocks/>
            </p:cNvSpPr>
            <p:nvPr/>
          </p:nvSpPr>
          <p:spPr bwMode="auto">
            <a:xfrm>
              <a:off x="18992850" y="2054225"/>
              <a:ext cx="3482975" cy="3000375"/>
            </a:xfrm>
            <a:custGeom>
              <a:avLst/>
              <a:gdLst>
                <a:gd name="T0" fmla="*/ 792 w 864"/>
                <a:gd name="T1" fmla="*/ 744 h 744"/>
                <a:gd name="T2" fmla="*/ 72 w 864"/>
                <a:gd name="T3" fmla="*/ 744 h 744"/>
                <a:gd name="T4" fmla="*/ 0 w 864"/>
                <a:gd name="T5" fmla="*/ 672 h 744"/>
                <a:gd name="T6" fmla="*/ 0 w 864"/>
                <a:gd name="T7" fmla="*/ 72 h 744"/>
                <a:gd name="T8" fmla="*/ 72 w 864"/>
                <a:gd name="T9" fmla="*/ 0 h 744"/>
                <a:gd name="T10" fmla="*/ 792 w 864"/>
                <a:gd name="T11" fmla="*/ 0 h 744"/>
                <a:gd name="T12" fmla="*/ 864 w 864"/>
                <a:gd name="T13" fmla="*/ 72 h 744"/>
                <a:gd name="T14" fmla="*/ 864 w 864"/>
                <a:gd name="T15" fmla="*/ 672 h 744"/>
                <a:gd name="T16" fmla="*/ 792 w 864"/>
                <a:gd name="T17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64" h="744">
                  <a:moveTo>
                    <a:pt x="792" y="744"/>
                  </a:moveTo>
                  <a:cubicBezTo>
                    <a:pt x="72" y="744"/>
                    <a:pt x="72" y="744"/>
                    <a:pt x="72" y="744"/>
                  </a:cubicBezTo>
                  <a:cubicBezTo>
                    <a:pt x="32" y="744"/>
                    <a:pt x="0" y="712"/>
                    <a:pt x="0" y="6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792" y="0"/>
                    <a:pt x="792" y="0"/>
                    <a:pt x="792" y="0"/>
                  </a:cubicBezTo>
                  <a:cubicBezTo>
                    <a:pt x="832" y="0"/>
                    <a:pt x="864" y="32"/>
                    <a:pt x="864" y="72"/>
                  </a:cubicBezTo>
                  <a:cubicBezTo>
                    <a:pt x="864" y="672"/>
                    <a:pt x="864" y="672"/>
                    <a:pt x="864" y="672"/>
                  </a:cubicBezTo>
                  <a:cubicBezTo>
                    <a:pt x="864" y="712"/>
                    <a:pt x="832" y="744"/>
                    <a:pt x="792" y="744"/>
                  </a:cubicBezTo>
                  <a:close/>
                </a:path>
              </a:pathLst>
            </a:custGeom>
            <a:solidFill>
              <a:srgbClr val="9ACD34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6"/>
            <p:cNvSpPr>
              <a:spLocks noEditPoints="1"/>
            </p:cNvSpPr>
            <p:nvPr/>
          </p:nvSpPr>
          <p:spPr bwMode="auto">
            <a:xfrm>
              <a:off x="18945225" y="2005013"/>
              <a:ext cx="3578225" cy="3097213"/>
            </a:xfrm>
            <a:custGeom>
              <a:avLst/>
              <a:gdLst>
                <a:gd name="T0" fmla="*/ 804 w 888"/>
                <a:gd name="T1" fmla="*/ 768 h 768"/>
                <a:gd name="T2" fmla="*/ 84 w 888"/>
                <a:gd name="T3" fmla="*/ 768 h 768"/>
                <a:gd name="T4" fmla="*/ 0 w 888"/>
                <a:gd name="T5" fmla="*/ 684 h 768"/>
                <a:gd name="T6" fmla="*/ 0 w 888"/>
                <a:gd name="T7" fmla="*/ 84 h 768"/>
                <a:gd name="T8" fmla="*/ 84 w 888"/>
                <a:gd name="T9" fmla="*/ 0 h 768"/>
                <a:gd name="T10" fmla="*/ 804 w 888"/>
                <a:gd name="T11" fmla="*/ 0 h 768"/>
                <a:gd name="T12" fmla="*/ 888 w 888"/>
                <a:gd name="T13" fmla="*/ 84 h 768"/>
                <a:gd name="T14" fmla="*/ 888 w 888"/>
                <a:gd name="T15" fmla="*/ 684 h 768"/>
                <a:gd name="T16" fmla="*/ 804 w 888"/>
                <a:gd name="T17" fmla="*/ 768 h 768"/>
                <a:gd name="T18" fmla="*/ 84 w 888"/>
                <a:gd name="T19" fmla="*/ 24 h 768"/>
                <a:gd name="T20" fmla="*/ 24 w 888"/>
                <a:gd name="T21" fmla="*/ 84 h 768"/>
                <a:gd name="T22" fmla="*/ 24 w 888"/>
                <a:gd name="T23" fmla="*/ 684 h 768"/>
                <a:gd name="T24" fmla="*/ 84 w 888"/>
                <a:gd name="T25" fmla="*/ 744 h 768"/>
                <a:gd name="T26" fmla="*/ 804 w 888"/>
                <a:gd name="T27" fmla="*/ 744 h 768"/>
                <a:gd name="T28" fmla="*/ 864 w 888"/>
                <a:gd name="T29" fmla="*/ 684 h 768"/>
                <a:gd name="T30" fmla="*/ 864 w 888"/>
                <a:gd name="T31" fmla="*/ 84 h 768"/>
                <a:gd name="T32" fmla="*/ 804 w 888"/>
                <a:gd name="T33" fmla="*/ 24 h 768"/>
                <a:gd name="T34" fmla="*/ 84 w 888"/>
                <a:gd name="T35" fmla="*/ 24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88" h="768">
                  <a:moveTo>
                    <a:pt x="804" y="768"/>
                  </a:moveTo>
                  <a:cubicBezTo>
                    <a:pt x="84" y="768"/>
                    <a:pt x="84" y="768"/>
                    <a:pt x="84" y="768"/>
                  </a:cubicBezTo>
                  <a:cubicBezTo>
                    <a:pt x="38" y="768"/>
                    <a:pt x="0" y="730"/>
                    <a:pt x="0" y="6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804" y="0"/>
                    <a:pt x="804" y="0"/>
                    <a:pt x="804" y="0"/>
                  </a:cubicBezTo>
                  <a:cubicBezTo>
                    <a:pt x="850" y="0"/>
                    <a:pt x="888" y="38"/>
                    <a:pt x="888" y="84"/>
                  </a:cubicBezTo>
                  <a:cubicBezTo>
                    <a:pt x="888" y="684"/>
                    <a:pt x="888" y="684"/>
                    <a:pt x="888" y="684"/>
                  </a:cubicBezTo>
                  <a:cubicBezTo>
                    <a:pt x="888" y="730"/>
                    <a:pt x="850" y="768"/>
                    <a:pt x="804" y="768"/>
                  </a:cubicBezTo>
                  <a:close/>
                  <a:moveTo>
                    <a:pt x="84" y="24"/>
                  </a:moveTo>
                  <a:cubicBezTo>
                    <a:pt x="51" y="24"/>
                    <a:pt x="24" y="51"/>
                    <a:pt x="24" y="84"/>
                  </a:cubicBezTo>
                  <a:cubicBezTo>
                    <a:pt x="24" y="684"/>
                    <a:pt x="24" y="684"/>
                    <a:pt x="24" y="684"/>
                  </a:cubicBezTo>
                  <a:cubicBezTo>
                    <a:pt x="24" y="717"/>
                    <a:pt x="51" y="744"/>
                    <a:pt x="84" y="744"/>
                  </a:cubicBezTo>
                  <a:cubicBezTo>
                    <a:pt x="804" y="744"/>
                    <a:pt x="804" y="744"/>
                    <a:pt x="804" y="744"/>
                  </a:cubicBezTo>
                  <a:cubicBezTo>
                    <a:pt x="837" y="744"/>
                    <a:pt x="864" y="717"/>
                    <a:pt x="864" y="684"/>
                  </a:cubicBezTo>
                  <a:cubicBezTo>
                    <a:pt x="864" y="84"/>
                    <a:pt x="864" y="84"/>
                    <a:pt x="864" y="84"/>
                  </a:cubicBezTo>
                  <a:cubicBezTo>
                    <a:pt x="864" y="51"/>
                    <a:pt x="837" y="24"/>
                    <a:pt x="804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auto">
            <a:xfrm>
              <a:off x="23369588" y="763588"/>
              <a:ext cx="1741488" cy="1741488"/>
            </a:xfrm>
            <a:custGeom>
              <a:avLst/>
              <a:gdLst>
                <a:gd name="T0" fmla="*/ 360 w 432"/>
                <a:gd name="T1" fmla="*/ 432 h 432"/>
                <a:gd name="T2" fmla="*/ 72 w 432"/>
                <a:gd name="T3" fmla="*/ 432 h 432"/>
                <a:gd name="T4" fmla="*/ 0 w 432"/>
                <a:gd name="T5" fmla="*/ 360 h 432"/>
                <a:gd name="T6" fmla="*/ 0 w 432"/>
                <a:gd name="T7" fmla="*/ 72 h 432"/>
                <a:gd name="T8" fmla="*/ 72 w 432"/>
                <a:gd name="T9" fmla="*/ 0 h 432"/>
                <a:gd name="T10" fmla="*/ 360 w 432"/>
                <a:gd name="T11" fmla="*/ 0 h 432"/>
                <a:gd name="T12" fmla="*/ 432 w 432"/>
                <a:gd name="T13" fmla="*/ 72 h 432"/>
                <a:gd name="T14" fmla="*/ 432 w 432"/>
                <a:gd name="T15" fmla="*/ 360 h 432"/>
                <a:gd name="T16" fmla="*/ 360 w 432"/>
                <a:gd name="T1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432">
                  <a:moveTo>
                    <a:pt x="360" y="432"/>
                  </a:moveTo>
                  <a:cubicBezTo>
                    <a:pt x="72" y="432"/>
                    <a:pt x="72" y="432"/>
                    <a:pt x="72" y="432"/>
                  </a:cubicBezTo>
                  <a:cubicBezTo>
                    <a:pt x="32" y="432"/>
                    <a:pt x="0" y="400"/>
                    <a:pt x="0" y="36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99" y="0"/>
                    <a:pt x="432" y="32"/>
                    <a:pt x="432" y="72"/>
                  </a:cubicBezTo>
                  <a:cubicBezTo>
                    <a:pt x="432" y="360"/>
                    <a:pt x="432" y="360"/>
                    <a:pt x="432" y="360"/>
                  </a:cubicBezTo>
                  <a:cubicBezTo>
                    <a:pt x="432" y="400"/>
                    <a:pt x="399" y="432"/>
                    <a:pt x="360" y="432"/>
                  </a:cubicBezTo>
                  <a:close/>
                </a:path>
              </a:pathLst>
            </a:custGeom>
            <a:solidFill>
              <a:srgbClr val="8A91A2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8"/>
            <p:cNvSpPr>
              <a:spLocks noEditPoints="1"/>
            </p:cNvSpPr>
            <p:nvPr/>
          </p:nvSpPr>
          <p:spPr bwMode="auto">
            <a:xfrm>
              <a:off x="23321963" y="715963"/>
              <a:ext cx="1838325" cy="1838325"/>
            </a:xfrm>
            <a:custGeom>
              <a:avLst/>
              <a:gdLst>
                <a:gd name="T0" fmla="*/ 372 w 456"/>
                <a:gd name="T1" fmla="*/ 456 h 456"/>
                <a:gd name="T2" fmla="*/ 84 w 456"/>
                <a:gd name="T3" fmla="*/ 456 h 456"/>
                <a:gd name="T4" fmla="*/ 0 w 456"/>
                <a:gd name="T5" fmla="*/ 372 h 456"/>
                <a:gd name="T6" fmla="*/ 0 w 456"/>
                <a:gd name="T7" fmla="*/ 84 h 456"/>
                <a:gd name="T8" fmla="*/ 84 w 456"/>
                <a:gd name="T9" fmla="*/ 0 h 456"/>
                <a:gd name="T10" fmla="*/ 372 w 456"/>
                <a:gd name="T11" fmla="*/ 0 h 456"/>
                <a:gd name="T12" fmla="*/ 456 w 456"/>
                <a:gd name="T13" fmla="*/ 84 h 456"/>
                <a:gd name="T14" fmla="*/ 456 w 456"/>
                <a:gd name="T15" fmla="*/ 372 h 456"/>
                <a:gd name="T16" fmla="*/ 372 w 456"/>
                <a:gd name="T17" fmla="*/ 456 h 456"/>
                <a:gd name="T18" fmla="*/ 84 w 456"/>
                <a:gd name="T19" fmla="*/ 24 h 456"/>
                <a:gd name="T20" fmla="*/ 24 w 456"/>
                <a:gd name="T21" fmla="*/ 84 h 456"/>
                <a:gd name="T22" fmla="*/ 24 w 456"/>
                <a:gd name="T23" fmla="*/ 372 h 456"/>
                <a:gd name="T24" fmla="*/ 84 w 456"/>
                <a:gd name="T25" fmla="*/ 432 h 456"/>
                <a:gd name="T26" fmla="*/ 372 w 456"/>
                <a:gd name="T27" fmla="*/ 432 h 456"/>
                <a:gd name="T28" fmla="*/ 432 w 456"/>
                <a:gd name="T29" fmla="*/ 372 h 456"/>
                <a:gd name="T30" fmla="*/ 432 w 456"/>
                <a:gd name="T31" fmla="*/ 84 h 456"/>
                <a:gd name="T32" fmla="*/ 372 w 456"/>
                <a:gd name="T33" fmla="*/ 24 h 456"/>
                <a:gd name="T34" fmla="*/ 84 w 456"/>
                <a:gd name="T35" fmla="*/ 24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6" h="456">
                  <a:moveTo>
                    <a:pt x="372" y="456"/>
                  </a:moveTo>
                  <a:cubicBezTo>
                    <a:pt x="84" y="456"/>
                    <a:pt x="84" y="456"/>
                    <a:pt x="84" y="456"/>
                  </a:cubicBezTo>
                  <a:cubicBezTo>
                    <a:pt x="37" y="456"/>
                    <a:pt x="0" y="418"/>
                    <a:pt x="0" y="37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7" y="0"/>
                    <a:pt x="84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418" y="0"/>
                    <a:pt x="456" y="38"/>
                    <a:pt x="456" y="84"/>
                  </a:cubicBezTo>
                  <a:cubicBezTo>
                    <a:pt x="456" y="372"/>
                    <a:pt x="456" y="372"/>
                    <a:pt x="456" y="372"/>
                  </a:cubicBezTo>
                  <a:cubicBezTo>
                    <a:pt x="456" y="418"/>
                    <a:pt x="418" y="456"/>
                    <a:pt x="372" y="456"/>
                  </a:cubicBezTo>
                  <a:close/>
                  <a:moveTo>
                    <a:pt x="84" y="24"/>
                  </a:moveTo>
                  <a:cubicBezTo>
                    <a:pt x="50" y="24"/>
                    <a:pt x="24" y="51"/>
                    <a:pt x="24" y="84"/>
                  </a:cubicBezTo>
                  <a:cubicBezTo>
                    <a:pt x="24" y="372"/>
                    <a:pt x="24" y="372"/>
                    <a:pt x="24" y="372"/>
                  </a:cubicBezTo>
                  <a:cubicBezTo>
                    <a:pt x="24" y="405"/>
                    <a:pt x="50" y="432"/>
                    <a:pt x="84" y="432"/>
                  </a:cubicBezTo>
                  <a:cubicBezTo>
                    <a:pt x="372" y="432"/>
                    <a:pt x="372" y="432"/>
                    <a:pt x="372" y="432"/>
                  </a:cubicBezTo>
                  <a:cubicBezTo>
                    <a:pt x="405" y="432"/>
                    <a:pt x="432" y="405"/>
                    <a:pt x="432" y="372"/>
                  </a:cubicBezTo>
                  <a:cubicBezTo>
                    <a:pt x="432" y="84"/>
                    <a:pt x="432" y="84"/>
                    <a:pt x="432" y="84"/>
                  </a:cubicBezTo>
                  <a:cubicBezTo>
                    <a:pt x="432" y="51"/>
                    <a:pt x="405" y="24"/>
                    <a:pt x="372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9"/>
            <p:cNvSpPr>
              <a:spLocks/>
            </p:cNvSpPr>
            <p:nvPr/>
          </p:nvSpPr>
          <p:spPr bwMode="auto">
            <a:xfrm>
              <a:off x="23604538" y="4683125"/>
              <a:ext cx="2176463" cy="2176463"/>
            </a:xfrm>
            <a:custGeom>
              <a:avLst/>
              <a:gdLst>
                <a:gd name="T0" fmla="*/ 468 w 540"/>
                <a:gd name="T1" fmla="*/ 540 h 540"/>
                <a:gd name="T2" fmla="*/ 72 w 540"/>
                <a:gd name="T3" fmla="*/ 540 h 540"/>
                <a:gd name="T4" fmla="*/ 0 w 540"/>
                <a:gd name="T5" fmla="*/ 468 h 540"/>
                <a:gd name="T6" fmla="*/ 0 w 540"/>
                <a:gd name="T7" fmla="*/ 72 h 540"/>
                <a:gd name="T8" fmla="*/ 72 w 540"/>
                <a:gd name="T9" fmla="*/ 0 h 540"/>
                <a:gd name="T10" fmla="*/ 468 w 540"/>
                <a:gd name="T11" fmla="*/ 0 h 540"/>
                <a:gd name="T12" fmla="*/ 540 w 540"/>
                <a:gd name="T13" fmla="*/ 72 h 540"/>
                <a:gd name="T14" fmla="*/ 540 w 540"/>
                <a:gd name="T15" fmla="*/ 468 h 540"/>
                <a:gd name="T16" fmla="*/ 468 w 540"/>
                <a:gd name="T17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0" h="540">
                  <a:moveTo>
                    <a:pt x="468" y="540"/>
                  </a:moveTo>
                  <a:cubicBezTo>
                    <a:pt x="72" y="540"/>
                    <a:pt x="72" y="540"/>
                    <a:pt x="72" y="540"/>
                  </a:cubicBezTo>
                  <a:cubicBezTo>
                    <a:pt x="32" y="540"/>
                    <a:pt x="0" y="508"/>
                    <a:pt x="0" y="468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508" y="0"/>
                    <a:pt x="540" y="32"/>
                    <a:pt x="540" y="72"/>
                  </a:cubicBezTo>
                  <a:cubicBezTo>
                    <a:pt x="540" y="468"/>
                    <a:pt x="540" y="468"/>
                    <a:pt x="540" y="468"/>
                  </a:cubicBezTo>
                  <a:cubicBezTo>
                    <a:pt x="540" y="508"/>
                    <a:pt x="508" y="540"/>
                    <a:pt x="468" y="5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10"/>
            <p:cNvSpPr>
              <a:spLocks noEditPoints="1"/>
            </p:cNvSpPr>
            <p:nvPr/>
          </p:nvSpPr>
          <p:spPr bwMode="auto">
            <a:xfrm>
              <a:off x="23555325" y="4633913"/>
              <a:ext cx="2273300" cy="2274888"/>
            </a:xfrm>
            <a:custGeom>
              <a:avLst/>
              <a:gdLst>
                <a:gd name="T0" fmla="*/ 480 w 564"/>
                <a:gd name="T1" fmla="*/ 564 h 564"/>
                <a:gd name="T2" fmla="*/ 84 w 564"/>
                <a:gd name="T3" fmla="*/ 564 h 564"/>
                <a:gd name="T4" fmla="*/ 0 w 564"/>
                <a:gd name="T5" fmla="*/ 480 h 564"/>
                <a:gd name="T6" fmla="*/ 0 w 564"/>
                <a:gd name="T7" fmla="*/ 84 h 564"/>
                <a:gd name="T8" fmla="*/ 84 w 564"/>
                <a:gd name="T9" fmla="*/ 0 h 564"/>
                <a:gd name="T10" fmla="*/ 480 w 564"/>
                <a:gd name="T11" fmla="*/ 0 h 564"/>
                <a:gd name="T12" fmla="*/ 564 w 564"/>
                <a:gd name="T13" fmla="*/ 84 h 564"/>
                <a:gd name="T14" fmla="*/ 564 w 564"/>
                <a:gd name="T15" fmla="*/ 480 h 564"/>
                <a:gd name="T16" fmla="*/ 480 w 564"/>
                <a:gd name="T17" fmla="*/ 564 h 564"/>
                <a:gd name="T18" fmla="*/ 84 w 564"/>
                <a:gd name="T19" fmla="*/ 24 h 564"/>
                <a:gd name="T20" fmla="*/ 24 w 564"/>
                <a:gd name="T21" fmla="*/ 84 h 564"/>
                <a:gd name="T22" fmla="*/ 24 w 564"/>
                <a:gd name="T23" fmla="*/ 480 h 564"/>
                <a:gd name="T24" fmla="*/ 84 w 564"/>
                <a:gd name="T25" fmla="*/ 540 h 564"/>
                <a:gd name="T26" fmla="*/ 480 w 564"/>
                <a:gd name="T27" fmla="*/ 540 h 564"/>
                <a:gd name="T28" fmla="*/ 540 w 564"/>
                <a:gd name="T29" fmla="*/ 480 h 564"/>
                <a:gd name="T30" fmla="*/ 540 w 564"/>
                <a:gd name="T31" fmla="*/ 84 h 564"/>
                <a:gd name="T32" fmla="*/ 480 w 564"/>
                <a:gd name="T33" fmla="*/ 24 h 564"/>
                <a:gd name="T34" fmla="*/ 84 w 564"/>
                <a:gd name="T35" fmla="*/ 2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4" h="564">
                  <a:moveTo>
                    <a:pt x="480" y="564"/>
                  </a:moveTo>
                  <a:cubicBezTo>
                    <a:pt x="84" y="564"/>
                    <a:pt x="84" y="564"/>
                    <a:pt x="84" y="564"/>
                  </a:cubicBezTo>
                  <a:cubicBezTo>
                    <a:pt x="38" y="564"/>
                    <a:pt x="0" y="526"/>
                    <a:pt x="0" y="480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480" y="0"/>
                    <a:pt x="480" y="0"/>
                    <a:pt x="480" y="0"/>
                  </a:cubicBezTo>
                  <a:cubicBezTo>
                    <a:pt x="526" y="0"/>
                    <a:pt x="564" y="38"/>
                    <a:pt x="564" y="84"/>
                  </a:cubicBezTo>
                  <a:cubicBezTo>
                    <a:pt x="564" y="480"/>
                    <a:pt x="564" y="480"/>
                    <a:pt x="564" y="480"/>
                  </a:cubicBezTo>
                  <a:cubicBezTo>
                    <a:pt x="564" y="526"/>
                    <a:pt x="526" y="564"/>
                    <a:pt x="480" y="564"/>
                  </a:cubicBezTo>
                  <a:close/>
                  <a:moveTo>
                    <a:pt x="84" y="24"/>
                  </a:moveTo>
                  <a:cubicBezTo>
                    <a:pt x="51" y="24"/>
                    <a:pt x="24" y="51"/>
                    <a:pt x="24" y="84"/>
                  </a:cubicBezTo>
                  <a:cubicBezTo>
                    <a:pt x="24" y="480"/>
                    <a:pt x="24" y="480"/>
                    <a:pt x="24" y="480"/>
                  </a:cubicBezTo>
                  <a:cubicBezTo>
                    <a:pt x="24" y="513"/>
                    <a:pt x="51" y="540"/>
                    <a:pt x="84" y="540"/>
                  </a:cubicBezTo>
                  <a:cubicBezTo>
                    <a:pt x="480" y="540"/>
                    <a:pt x="480" y="540"/>
                    <a:pt x="480" y="540"/>
                  </a:cubicBezTo>
                  <a:cubicBezTo>
                    <a:pt x="513" y="540"/>
                    <a:pt x="540" y="513"/>
                    <a:pt x="540" y="480"/>
                  </a:cubicBezTo>
                  <a:cubicBezTo>
                    <a:pt x="540" y="84"/>
                    <a:pt x="540" y="84"/>
                    <a:pt x="540" y="84"/>
                  </a:cubicBezTo>
                  <a:cubicBezTo>
                    <a:pt x="540" y="51"/>
                    <a:pt x="513" y="24"/>
                    <a:pt x="480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11"/>
            <p:cNvSpPr>
              <a:spLocks/>
            </p:cNvSpPr>
            <p:nvPr/>
          </p:nvSpPr>
          <p:spPr bwMode="auto">
            <a:xfrm>
              <a:off x="15881350" y="3167063"/>
              <a:ext cx="1741488" cy="1741488"/>
            </a:xfrm>
            <a:custGeom>
              <a:avLst/>
              <a:gdLst>
                <a:gd name="T0" fmla="*/ 360 w 432"/>
                <a:gd name="T1" fmla="*/ 432 h 432"/>
                <a:gd name="T2" fmla="*/ 72 w 432"/>
                <a:gd name="T3" fmla="*/ 432 h 432"/>
                <a:gd name="T4" fmla="*/ 0 w 432"/>
                <a:gd name="T5" fmla="*/ 360 h 432"/>
                <a:gd name="T6" fmla="*/ 0 w 432"/>
                <a:gd name="T7" fmla="*/ 72 h 432"/>
                <a:gd name="T8" fmla="*/ 72 w 432"/>
                <a:gd name="T9" fmla="*/ 0 h 432"/>
                <a:gd name="T10" fmla="*/ 360 w 432"/>
                <a:gd name="T11" fmla="*/ 0 h 432"/>
                <a:gd name="T12" fmla="*/ 432 w 432"/>
                <a:gd name="T13" fmla="*/ 72 h 432"/>
                <a:gd name="T14" fmla="*/ 432 w 432"/>
                <a:gd name="T15" fmla="*/ 360 h 432"/>
                <a:gd name="T16" fmla="*/ 360 w 432"/>
                <a:gd name="T1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432">
                  <a:moveTo>
                    <a:pt x="360" y="432"/>
                  </a:moveTo>
                  <a:cubicBezTo>
                    <a:pt x="72" y="432"/>
                    <a:pt x="72" y="432"/>
                    <a:pt x="72" y="432"/>
                  </a:cubicBezTo>
                  <a:cubicBezTo>
                    <a:pt x="32" y="432"/>
                    <a:pt x="0" y="400"/>
                    <a:pt x="0" y="36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400" y="0"/>
                    <a:pt x="432" y="32"/>
                    <a:pt x="432" y="72"/>
                  </a:cubicBezTo>
                  <a:cubicBezTo>
                    <a:pt x="432" y="360"/>
                    <a:pt x="432" y="360"/>
                    <a:pt x="432" y="360"/>
                  </a:cubicBezTo>
                  <a:cubicBezTo>
                    <a:pt x="432" y="400"/>
                    <a:pt x="400" y="432"/>
                    <a:pt x="360" y="432"/>
                  </a:cubicBezTo>
                  <a:close/>
                </a:path>
              </a:pathLst>
            </a:custGeom>
            <a:solidFill>
              <a:srgbClr val="4C9FC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15833725" y="3117850"/>
              <a:ext cx="1838325" cy="1839913"/>
            </a:xfrm>
            <a:custGeom>
              <a:avLst/>
              <a:gdLst>
                <a:gd name="T0" fmla="*/ 372 w 456"/>
                <a:gd name="T1" fmla="*/ 456 h 456"/>
                <a:gd name="T2" fmla="*/ 84 w 456"/>
                <a:gd name="T3" fmla="*/ 456 h 456"/>
                <a:gd name="T4" fmla="*/ 0 w 456"/>
                <a:gd name="T5" fmla="*/ 372 h 456"/>
                <a:gd name="T6" fmla="*/ 0 w 456"/>
                <a:gd name="T7" fmla="*/ 84 h 456"/>
                <a:gd name="T8" fmla="*/ 84 w 456"/>
                <a:gd name="T9" fmla="*/ 0 h 456"/>
                <a:gd name="T10" fmla="*/ 372 w 456"/>
                <a:gd name="T11" fmla="*/ 0 h 456"/>
                <a:gd name="T12" fmla="*/ 456 w 456"/>
                <a:gd name="T13" fmla="*/ 84 h 456"/>
                <a:gd name="T14" fmla="*/ 456 w 456"/>
                <a:gd name="T15" fmla="*/ 372 h 456"/>
                <a:gd name="T16" fmla="*/ 372 w 456"/>
                <a:gd name="T17" fmla="*/ 456 h 456"/>
                <a:gd name="T18" fmla="*/ 84 w 456"/>
                <a:gd name="T19" fmla="*/ 24 h 456"/>
                <a:gd name="T20" fmla="*/ 24 w 456"/>
                <a:gd name="T21" fmla="*/ 84 h 456"/>
                <a:gd name="T22" fmla="*/ 24 w 456"/>
                <a:gd name="T23" fmla="*/ 372 h 456"/>
                <a:gd name="T24" fmla="*/ 84 w 456"/>
                <a:gd name="T25" fmla="*/ 432 h 456"/>
                <a:gd name="T26" fmla="*/ 372 w 456"/>
                <a:gd name="T27" fmla="*/ 432 h 456"/>
                <a:gd name="T28" fmla="*/ 432 w 456"/>
                <a:gd name="T29" fmla="*/ 372 h 456"/>
                <a:gd name="T30" fmla="*/ 432 w 456"/>
                <a:gd name="T31" fmla="*/ 84 h 456"/>
                <a:gd name="T32" fmla="*/ 372 w 456"/>
                <a:gd name="T33" fmla="*/ 24 h 456"/>
                <a:gd name="T34" fmla="*/ 84 w 456"/>
                <a:gd name="T35" fmla="*/ 24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6" h="456">
                  <a:moveTo>
                    <a:pt x="372" y="456"/>
                  </a:moveTo>
                  <a:cubicBezTo>
                    <a:pt x="84" y="456"/>
                    <a:pt x="84" y="456"/>
                    <a:pt x="84" y="456"/>
                  </a:cubicBezTo>
                  <a:cubicBezTo>
                    <a:pt x="38" y="456"/>
                    <a:pt x="0" y="418"/>
                    <a:pt x="0" y="372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372" y="0"/>
                    <a:pt x="372" y="0"/>
                    <a:pt x="372" y="0"/>
                  </a:cubicBezTo>
                  <a:cubicBezTo>
                    <a:pt x="418" y="0"/>
                    <a:pt x="456" y="38"/>
                    <a:pt x="456" y="84"/>
                  </a:cubicBezTo>
                  <a:cubicBezTo>
                    <a:pt x="456" y="372"/>
                    <a:pt x="456" y="372"/>
                    <a:pt x="456" y="372"/>
                  </a:cubicBezTo>
                  <a:cubicBezTo>
                    <a:pt x="456" y="418"/>
                    <a:pt x="418" y="456"/>
                    <a:pt x="372" y="456"/>
                  </a:cubicBezTo>
                  <a:close/>
                  <a:moveTo>
                    <a:pt x="84" y="24"/>
                  </a:moveTo>
                  <a:cubicBezTo>
                    <a:pt x="51" y="24"/>
                    <a:pt x="24" y="51"/>
                    <a:pt x="24" y="84"/>
                  </a:cubicBezTo>
                  <a:cubicBezTo>
                    <a:pt x="24" y="372"/>
                    <a:pt x="24" y="372"/>
                    <a:pt x="24" y="372"/>
                  </a:cubicBezTo>
                  <a:cubicBezTo>
                    <a:pt x="24" y="405"/>
                    <a:pt x="51" y="432"/>
                    <a:pt x="84" y="432"/>
                  </a:cubicBezTo>
                  <a:cubicBezTo>
                    <a:pt x="372" y="432"/>
                    <a:pt x="372" y="432"/>
                    <a:pt x="372" y="432"/>
                  </a:cubicBezTo>
                  <a:cubicBezTo>
                    <a:pt x="405" y="432"/>
                    <a:pt x="432" y="405"/>
                    <a:pt x="432" y="372"/>
                  </a:cubicBezTo>
                  <a:cubicBezTo>
                    <a:pt x="432" y="84"/>
                    <a:pt x="432" y="84"/>
                    <a:pt x="432" y="84"/>
                  </a:cubicBezTo>
                  <a:cubicBezTo>
                    <a:pt x="432" y="51"/>
                    <a:pt x="405" y="24"/>
                    <a:pt x="372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13"/>
            <p:cNvSpPr>
              <a:spLocks/>
            </p:cNvSpPr>
            <p:nvPr/>
          </p:nvSpPr>
          <p:spPr bwMode="auto">
            <a:xfrm>
              <a:off x="13460413" y="2182813"/>
              <a:ext cx="1152525" cy="1154113"/>
            </a:xfrm>
            <a:custGeom>
              <a:avLst/>
              <a:gdLst>
                <a:gd name="T0" fmla="*/ 214 w 286"/>
                <a:gd name="T1" fmla="*/ 286 h 286"/>
                <a:gd name="T2" fmla="*/ 72 w 286"/>
                <a:gd name="T3" fmla="*/ 286 h 286"/>
                <a:gd name="T4" fmla="*/ 0 w 286"/>
                <a:gd name="T5" fmla="*/ 214 h 286"/>
                <a:gd name="T6" fmla="*/ 0 w 286"/>
                <a:gd name="T7" fmla="*/ 72 h 286"/>
                <a:gd name="T8" fmla="*/ 72 w 286"/>
                <a:gd name="T9" fmla="*/ 0 h 286"/>
                <a:gd name="T10" fmla="*/ 214 w 286"/>
                <a:gd name="T11" fmla="*/ 0 h 286"/>
                <a:gd name="T12" fmla="*/ 286 w 286"/>
                <a:gd name="T13" fmla="*/ 72 h 286"/>
                <a:gd name="T14" fmla="*/ 286 w 286"/>
                <a:gd name="T15" fmla="*/ 214 h 286"/>
                <a:gd name="T16" fmla="*/ 214 w 286"/>
                <a:gd name="T1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6" h="286">
                  <a:moveTo>
                    <a:pt x="214" y="286"/>
                  </a:moveTo>
                  <a:cubicBezTo>
                    <a:pt x="72" y="286"/>
                    <a:pt x="72" y="286"/>
                    <a:pt x="72" y="286"/>
                  </a:cubicBezTo>
                  <a:cubicBezTo>
                    <a:pt x="32" y="286"/>
                    <a:pt x="0" y="254"/>
                    <a:pt x="0" y="21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54" y="0"/>
                    <a:pt x="286" y="32"/>
                    <a:pt x="286" y="72"/>
                  </a:cubicBezTo>
                  <a:cubicBezTo>
                    <a:pt x="286" y="214"/>
                    <a:pt x="286" y="214"/>
                    <a:pt x="286" y="214"/>
                  </a:cubicBezTo>
                  <a:cubicBezTo>
                    <a:pt x="286" y="254"/>
                    <a:pt x="254" y="286"/>
                    <a:pt x="214" y="286"/>
                  </a:cubicBezTo>
                  <a:close/>
                </a:path>
              </a:pathLst>
            </a:custGeom>
            <a:solidFill>
              <a:srgbClr val="81539C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14"/>
            <p:cNvSpPr>
              <a:spLocks noEditPoints="1"/>
            </p:cNvSpPr>
            <p:nvPr/>
          </p:nvSpPr>
          <p:spPr bwMode="auto">
            <a:xfrm>
              <a:off x="13411200" y="2135188"/>
              <a:ext cx="1249363" cy="1249363"/>
            </a:xfrm>
            <a:custGeom>
              <a:avLst/>
              <a:gdLst>
                <a:gd name="T0" fmla="*/ 226 w 310"/>
                <a:gd name="T1" fmla="*/ 310 h 310"/>
                <a:gd name="T2" fmla="*/ 84 w 310"/>
                <a:gd name="T3" fmla="*/ 310 h 310"/>
                <a:gd name="T4" fmla="*/ 0 w 310"/>
                <a:gd name="T5" fmla="*/ 226 h 310"/>
                <a:gd name="T6" fmla="*/ 0 w 310"/>
                <a:gd name="T7" fmla="*/ 84 h 310"/>
                <a:gd name="T8" fmla="*/ 84 w 310"/>
                <a:gd name="T9" fmla="*/ 0 h 310"/>
                <a:gd name="T10" fmla="*/ 226 w 310"/>
                <a:gd name="T11" fmla="*/ 0 h 310"/>
                <a:gd name="T12" fmla="*/ 310 w 310"/>
                <a:gd name="T13" fmla="*/ 84 h 310"/>
                <a:gd name="T14" fmla="*/ 310 w 310"/>
                <a:gd name="T15" fmla="*/ 226 h 310"/>
                <a:gd name="T16" fmla="*/ 226 w 310"/>
                <a:gd name="T17" fmla="*/ 310 h 310"/>
                <a:gd name="T18" fmla="*/ 84 w 310"/>
                <a:gd name="T19" fmla="*/ 24 h 310"/>
                <a:gd name="T20" fmla="*/ 24 w 310"/>
                <a:gd name="T21" fmla="*/ 84 h 310"/>
                <a:gd name="T22" fmla="*/ 24 w 310"/>
                <a:gd name="T23" fmla="*/ 226 h 310"/>
                <a:gd name="T24" fmla="*/ 84 w 310"/>
                <a:gd name="T25" fmla="*/ 286 h 310"/>
                <a:gd name="T26" fmla="*/ 226 w 310"/>
                <a:gd name="T27" fmla="*/ 286 h 310"/>
                <a:gd name="T28" fmla="*/ 286 w 310"/>
                <a:gd name="T29" fmla="*/ 226 h 310"/>
                <a:gd name="T30" fmla="*/ 286 w 310"/>
                <a:gd name="T31" fmla="*/ 84 h 310"/>
                <a:gd name="T32" fmla="*/ 226 w 310"/>
                <a:gd name="T33" fmla="*/ 24 h 310"/>
                <a:gd name="T34" fmla="*/ 84 w 310"/>
                <a:gd name="T35" fmla="*/ 2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0" h="310">
                  <a:moveTo>
                    <a:pt x="226" y="310"/>
                  </a:moveTo>
                  <a:cubicBezTo>
                    <a:pt x="84" y="310"/>
                    <a:pt x="84" y="310"/>
                    <a:pt x="84" y="310"/>
                  </a:cubicBezTo>
                  <a:cubicBezTo>
                    <a:pt x="38" y="310"/>
                    <a:pt x="0" y="272"/>
                    <a:pt x="0" y="22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72" y="0"/>
                    <a:pt x="310" y="38"/>
                    <a:pt x="310" y="84"/>
                  </a:cubicBezTo>
                  <a:cubicBezTo>
                    <a:pt x="310" y="226"/>
                    <a:pt x="310" y="226"/>
                    <a:pt x="310" y="226"/>
                  </a:cubicBezTo>
                  <a:cubicBezTo>
                    <a:pt x="310" y="272"/>
                    <a:pt x="272" y="310"/>
                    <a:pt x="226" y="310"/>
                  </a:cubicBezTo>
                  <a:close/>
                  <a:moveTo>
                    <a:pt x="84" y="24"/>
                  </a:moveTo>
                  <a:cubicBezTo>
                    <a:pt x="51" y="24"/>
                    <a:pt x="24" y="51"/>
                    <a:pt x="24" y="84"/>
                  </a:cubicBezTo>
                  <a:cubicBezTo>
                    <a:pt x="24" y="226"/>
                    <a:pt x="24" y="226"/>
                    <a:pt x="24" y="226"/>
                  </a:cubicBezTo>
                  <a:cubicBezTo>
                    <a:pt x="24" y="259"/>
                    <a:pt x="51" y="286"/>
                    <a:pt x="84" y="286"/>
                  </a:cubicBezTo>
                  <a:cubicBezTo>
                    <a:pt x="226" y="286"/>
                    <a:pt x="226" y="286"/>
                    <a:pt x="226" y="286"/>
                  </a:cubicBezTo>
                  <a:cubicBezTo>
                    <a:pt x="259" y="286"/>
                    <a:pt x="286" y="259"/>
                    <a:pt x="286" y="226"/>
                  </a:cubicBezTo>
                  <a:cubicBezTo>
                    <a:pt x="286" y="84"/>
                    <a:pt x="286" y="84"/>
                    <a:pt x="286" y="84"/>
                  </a:cubicBezTo>
                  <a:cubicBezTo>
                    <a:pt x="286" y="51"/>
                    <a:pt x="259" y="24"/>
                    <a:pt x="226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15"/>
            <p:cNvSpPr>
              <a:spLocks/>
            </p:cNvSpPr>
            <p:nvPr/>
          </p:nvSpPr>
          <p:spPr bwMode="auto">
            <a:xfrm>
              <a:off x="22085300" y="-1111250"/>
              <a:ext cx="1393825" cy="1395413"/>
            </a:xfrm>
            <a:custGeom>
              <a:avLst/>
              <a:gdLst>
                <a:gd name="T0" fmla="*/ 274 w 346"/>
                <a:gd name="T1" fmla="*/ 346 h 346"/>
                <a:gd name="T2" fmla="*/ 72 w 346"/>
                <a:gd name="T3" fmla="*/ 346 h 346"/>
                <a:gd name="T4" fmla="*/ 0 w 346"/>
                <a:gd name="T5" fmla="*/ 274 h 346"/>
                <a:gd name="T6" fmla="*/ 0 w 346"/>
                <a:gd name="T7" fmla="*/ 72 h 346"/>
                <a:gd name="T8" fmla="*/ 72 w 346"/>
                <a:gd name="T9" fmla="*/ 0 h 346"/>
                <a:gd name="T10" fmla="*/ 274 w 346"/>
                <a:gd name="T11" fmla="*/ 0 h 346"/>
                <a:gd name="T12" fmla="*/ 346 w 346"/>
                <a:gd name="T13" fmla="*/ 72 h 346"/>
                <a:gd name="T14" fmla="*/ 346 w 346"/>
                <a:gd name="T15" fmla="*/ 274 h 346"/>
                <a:gd name="T16" fmla="*/ 274 w 346"/>
                <a:gd name="T17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346">
                  <a:moveTo>
                    <a:pt x="274" y="346"/>
                  </a:moveTo>
                  <a:cubicBezTo>
                    <a:pt x="72" y="346"/>
                    <a:pt x="72" y="346"/>
                    <a:pt x="72" y="346"/>
                  </a:cubicBezTo>
                  <a:cubicBezTo>
                    <a:pt x="32" y="346"/>
                    <a:pt x="0" y="314"/>
                    <a:pt x="0" y="27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313" y="0"/>
                    <a:pt x="346" y="32"/>
                    <a:pt x="346" y="72"/>
                  </a:cubicBezTo>
                  <a:cubicBezTo>
                    <a:pt x="346" y="274"/>
                    <a:pt x="346" y="274"/>
                    <a:pt x="346" y="274"/>
                  </a:cubicBezTo>
                  <a:cubicBezTo>
                    <a:pt x="346" y="314"/>
                    <a:pt x="313" y="346"/>
                    <a:pt x="274" y="346"/>
                  </a:cubicBezTo>
                  <a:close/>
                </a:path>
              </a:pathLst>
            </a:custGeom>
            <a:solidFill>
              <a:srgbClr val="81539C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16"/>
            <p:cNvSpPr>
              <a:spLocks noEditPoints="1"/>
            </p:cNvSpPr>
            <p:nvPr/>
          </p:nvSpPr>
          <p:spPr bwMode="auto">
            <a:xfrm>
              <a:off x="22036088" y="-1158875"/>
              <a:ext cx="1490663" cy="1490663"/>
            </a:xfrm>
            <a:custGeom>
              <a:avLst/>
              <a:gdLst>
                <a:gd name="T0" fmla="*/ 286 w 370"/>
                <a:gd name="T1" fmla="*/ 370 h 370"/>
                <a:gd name="T2" fmla="*/ 84 w 370"/>
                <a:gd name="T3" fmla="*/ 370 h 370"/>
                <a:gd name="T4" fmla="*/ 0 w 370"/>
                <a:gd name="T5" fmla="*/ 286 h 370"/>
                <a:gd name="T6" fmla="*/ 0 w 370"/>
                <a:gd name="T7" fmla="*/ 84 h 370"/>
                <a:gd name="T8" fmla="*/ 84 w 370"/>
                <a:gd name="T9" fmla="*/ 0 h 370"/>
                <a:gd name="T10" fmla="*/ 286 w 370"/>
                <a:gd name="T11" fmla="*/ 0 h 370"/>
                <a:gd name="T12" fmla="*/ 370 w 370"/>
                <a:gd name="T13" fmla="*/ 84 h 370"/>
                <a:gd name="T14" fmla="*/ 370 w 370"/>
                <a:gd name="T15" fmla="*/ 286 h 370"/>
                <a:gd name="T16" fmla="*/ 286 w 370"/>
                <a:gd name="T17" fmla="*/ 370 h 370"/>
                <a:gd name="T18" fmla="*/ 84 w 370"/>
                <a:gd name="T19" fmla="*/ 24 h 370"/>
                <a:gd name="T20" fmla="*/ 24 w 370"/>
                <a:gd name="T21" fmla="*/ 84 h 370"/>
                <a:gd name="T22" fmla="*/ 24 w 370"/>
                <a:gd name="T23" fmla="*/ 286 h 370"/>
                <a:gd name="T24" fmla="*/ 84 w 370"/>
                <a:gd name="T25" fmla="*/ 346 h 370"/>
                <a:gd name="T26" fmla="*/ 286 w 370"/>
                <a:gd name="T27" fmla="*/ 346 h 370"/>
                <a:gd name="T28" fmla="*/ 346 w 370"/>
                <a:gd name="T29" fmla="*/ 286 h 370"/>
                <a:gd name="T30" fmla="*/ 346 w 370"/>
                <a:gd name="T31" fmla="*/ 84 h 370"/>
                <a:gd name="T32" fmla="*/ 286 w 370"/>
                <a:gd name="T33" fmla="*/ 24 h 370"/>
                <a:gd name="T34" fmla="*/ 84 w 370"/>
                <a:gd name="T35" fmla="*/ 2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0" h="370">
                  <a:moveTo>
                    <a:pt x="286" y="370"/>
                  </a:moveTo>
                  <a:cubicBezTo>
                    <a:pt x="84" y="370"/>
                    <a:pt x="84" y="370"/>
                    <a:pt x="84" y="370"/>
                  </a:cubicBezTo>
                  <a:cubicBezTo>
                    <a:pt x="37" y="370"/>
                    <a:pt x="0" y="332"/>
                    <a:pt x="0" y="28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7" y="0"/>
                    <a:pt x="84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32" y="0"/>
                    <a:pt x="370" y="38"/>
                    <a:pt x="370" y="84"/>
                  </a:cubicBezTo>
                  <a:cubicBezTo>
                    <a:pt x="370" y="286"/>
                    <a:pt x="370" y="286"/>
                    <a:pt x="370" y="286"/>
                  </a:cubicBezTo>
                  <a:cubicBezTo>
                    <a:pt x="370" y="332"/>
                    <a:pt x="332" y="370"/>
                    <a:pt x="286" y="370"/>
                  </a:cubicBezTo>
                  <a:close/>
                  <a:moveTo>
                    <a:pt x="84" y="24"/>
                  </a:moveTo>
                  <a:cubicBezTo>
                    <a:pt x="50" y="24"/>
                    <a:pt x="24" y="51"/>
                    <a:pt x="24" y="84"/>
                  </a:cubicBezTo>
                  <a:cubicBezTo>
                    <a:pt x="24" y="286"/>
                    <a:pt x="24" y="286"/>
                    <a:pt x="24" y="286"/>
                  </a:cubicBezTo>
                  <a:cubicBezTo>
                    <a:pt x="24" y="319"/>
                    <a:pt x="50" y="346"/>
                    <a:pt x="84" y="346"/>
                  </a:cubicBezTo>
                  <a:cubicBezTo>
                    <a:pt x="286" y="346"/>
                    <a:pt x="286" y="346"/>
                    <a:pt x="286" y="346"/>
                  </a:cubicBezTo>
                  <a:cubicBezTo>
                    <a:pt x="319" y="346"/>
                    <a:pt x="346" y="319"/>
                    <a:pt x="346" y="286"/>
                  </a:cubicBezTo>
                  <a:cubicBezTo>
                    <a:pt x="346" y="84"/>
                    <a:pt x="346" y="84"/>
                    <a:pt x="346" y="84"/>
                  </a:cubicBezTo>
                  <a:cubicBezTo>
                    <a:pt x="346" y="51"/>
                    <a:pt x="319" y="24"/>
                    <a:pt x="286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17"/>
            <p:cNvSpPr>
              <a:spLocks/>
            </p:cNvSpPr>
            <p:nvPr/>
          </p:nvSpPr>
          <p:spPr bwMode="auto">
            <a:xfrm>
              <a:off x="25631775" y="-757238"/>
              <a:ext cx="1393825" cy="1395413"/>
            </a:xfrm>
            <a:custGeom>
              <a:avLst/>
              <a:gdLst>
                <a:gd name="T0" fmla="*/ 274 w 346"/>
                <a:gd name="T1" fmla="*/ 346 h 346"/>
                <a:gd name="T2" fmla="*/ 72 w 346"/>
                <a:gd name="T3" fmla="*/ 346 h 346"/>
                <a:gd name="T4" fmla="*/ 0 w 346"/>
                <a:gd name="T5" fmla="*/ 274 h 346"/>
                <a:gd name="T6" fmla="*/ 0 w 346"/>
                <a:gd name="T7" fmla="*/ 72 h 346"/>
                <a:gd name="T8" fmla="*/ 72 w 346"/>
                <a:gd name="T9" fmla="*/ 0 h 346"/>
                <a:gd name="T10" fmla="*/ 274 w 346"/>
                <a:gd name="T11" fmla="*/ 0 h 346"/>
                <a:gd name="T12" fmla="*/ 346 w 346"/>
                <a:gd name="T13" fmla="*/ 72 h 346"/>
                <a:gd name="T14" fmla="*/ 346 w 346"/>
                <a:gd name="T15" fmla="*/ 274 h 346"/>
                <a:gd name="T16" fmla="*/ 274 w 346"/>
                <a:gd name="T17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346">
                  <a:moveTo>
                    <a:pt x="274" y="346"/>
                  </a:moveTo>
                  <a:cubicBezTo>
                    <a:pt x="72" y="346"/>
                    <a:pt x="72" y="346"/>
                    <a:pt x="72" y="346"/>
                  </a:cubicBezTo>
                  <a:cubicBezTo>
                    <a:pt x="32" y="346"/>
                    <a:pt x="0" y="314"/>
                    <a:pt x="0" y="27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314" y="0"/>
                    <a:pt x="346" y="32"/>
                    <a:pt x="346" y="72"/>
                  </a:cubicBezTo>
                  <a:cubicBezTo>
                    <a:pt x="346" y="274"/>
                    <a:pt x="346" y="274"/>
                    <a:pt x="346" y="274"/>
                  </a:cubicBezTo>
                  <a:cubicBezTo>
                    <a:pt x="346" y="314"/>
                    <a:pt x="314" y="346"/>
                    <a:pt x="274" y="346"/>
                  </a:cubicBezTo>
                  <a:close/>
                </a:path>
              </a:pathLst>
            </a:custGeom>
            <a:solidFill>
              <a:srgbClr val="4C9FC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18"/>
            <p:cNvSpPr>
              <a:spLocks noEditPoints="1"/>
            </p:cNvSpPr>
            <p:nvPr/>
          </p:nvSpPr>
          <p:spPr bwMode="auto">
            <a:xfrm>
              <a:off x="25582563" y="-804863"/>
              <a:ext cx="1492250" cy="1492250"/>
            </a:xfrm>
            <a:custGeom>
              <a:avLst/>
              <a:gdLst>
                <a:gd name="T0" fmla="*/ 286 w 370"/>
                <a:gd name="T1" fmla="*/ 370 h 370"/>
                <a:gd name="T2" fmla="*/ 84 w 370"/>
                <a:gd name="T3" fmla="*/ 370 h 370"/>
                <a:gd name="T4" fmla="*/ 0 w 370"/>
                <a:gd name="T5" fmla="*/ 286 h 370"/>
                <a:gd name="T6" fmla="*/ 0 w 370"/>
                <a:gd name="T7" fmla="*/ 84 h 370"/>
                <a:gd name="T8" fmla="*/ 84 w 370"/>
                <a:gd name="T9" fmla="*/ 0 h 370"/>
                <a:gd name="T10" fmla="*/ 286 w 370"/>
                <a:gd name="T11" fmla="*/ 0 h 370"/>
                <a:gd name="T12" fmla="*/ 370 w 370"/>
                <a:gd name="T13" fmla="*/ 84 h 370"/>
                <a:gd name="T14" fmla="*/ 370 w 370"/>
                <a:gd name="T15" fmla="*/ 286 h 370"/>
                <a:gd name="T16" fmla="*/ 286 w 370"/>
                <a:gd name="T17" fmla="*/ 370 h 370"/>
                <a:gd name="T18" fmla="*/ 84 w 370"/>
                <a:gd name="T19" fmla="*/ 24 h 370"/>
                <a:gd name="T20" fmla="*/ 24 w 370"/>
                <a:gd name="T21" fmla="*/ 84 h 370"/>
                <a:gd name="T22" fmla="*/ 24 w 370"/>
                <a:gd name="T23" fmla="*/ 286 h 370"/>
                <a:gd name="T24" fmla="*/ 84 w 370"/>
                <a:gd name="T25" fmla="*/ 346 h 370"/>
                <a:gd name="T26" fmla="*/ 286 w 370"/>
                <a:gd name="T27" fmla="*/ 346 h 370"/>
                <a:gd name="T28" fmla="*/ 346 w 370"/>
                <a:gd name="T29" fmla="*/ 286 h 370"/>
                <a:gd name="T30" fmla="*/ 346 w 370"/>
                <a:gd name="T31" fmla="*/ 84 h 370"/>
                <a:gd name="T32" fmla="*/ 286 w 370"/>
                <a:gd name="T33" fmla="*/ 24 h 370"/>
                <a:gd name="T34" fmla="*/ 84 w 370"/>
                <a:gd name="T35" fmla="*/ 2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0" h="370">
                  <a:moveTo>
                    <a:pt x="286" y="370"/>
                  </a:moveTo>
                  <a:cubicBezTo>
                    <a:pt x="84" y="370"/>
                    <a:pt x="84" y="370"/>
                    <a:pt x="84" y="370"/>
                  </a:cubicBezTo>
                  <a:cubicBezTo>
                    <a:pt x="38" y="370"/>
                    <a:pt x="0" y="332"/>
                    <a:pt x="0" y="28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32" y="0"/>
                    <a:pt x="370" y="38"/>
                    <a:pt x="370" y="84"/>
                  </a:cubicBezTo>
                  <a:cubicBezTo>
                    <a:pt x="370" y="286"/>
                    <a:pt x="370" y="286"/>
                    <a:pt x="370" y="286"/>
                  </a:cubicBezTo>
                  <a:cubicBezTo>
                    <a:pt x="370" y="332"/>
                    <a:pt x="332" y="370"/>
                    <a:pt x="286" y="370"/>
                  </a:cubicBezTo>
                  <a:close/>
                  <a:moveTo>
                    <a:pt x="84" y="24"/>
                  </a:moveTo>
                  <a:cubicBezTo>
                    <a:pt x="51" y="24"/>
                    <a:pt x="24" y="51"/>
                    <a:pt x="24" y="84"/>
                  </a:cubicBezTo>
                  <a:cubicBezTo>
                    <a:pt x="24" y="286"/>
                    <a:pt x="24" y="286"/>
                    <a:pt x="24" y="286"/>
                  </a:cubicBezTo>
                  <a:cubicBezTo>
                    <a:pt x="24" y="319"/>
                    <a:pt x="51" y="346"/>
                    <a:pt x="84" y="346"/>
                  </a:cubicBezTo>
                  <a:cubicBezTo>
                    <a:pt x="286" y="346"/>
                    <a:pt x="286" y="346"/>
                    <a:pt x="286" y="346"/>
                  </a:cubicBezTo>
                  <a:cubicBezTo>
                    <a:pt x="319" y="346"/>
                    <a:pt x="346" y="319"/>
                    <a:pt x="346" y="286"/>
                  </a:cubicBezTo>
                  <a:cubicBezTo>
                    <a:pt x="346" y="84"/>
                    <a:pt x="346" y="84"/>
                    <a:pt x="346" y="84"/>
                  </a:cubicBezTo>
                  <a:cubicBezTo>
                    <a:pt x="346" y="51"/>
                    <a:pt x="319" y="24"/>
                    <a:pt x="286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19"/>
            <p:cNvSpPr>
              <a:spLocks/>
            </p:cNvSpPr>
            <p:nvPr/>
          </p:nvSpPr>
          <p:spPr bwMode="auto">
            <a:xfrm>
              <a:off x="14314488" y="5073650"/>
              <a:ext cx="1393825" cy="1395413"/>
            </a:xfrm>
            <a:custGeom>
              <a:avLst/>
              <a:gdLst>
                <a:gd name="T0" fmla="*/ 274 w 346"/>
                <a:gd name="T1" fmla="*/ 346 h 346"/>
                <a:gd name="T2" fmla="*/ 72 w 346"/>
                <a:gd name="T3" fmla="*/ 346 h 346"/>
                <a:gd name="T4" fmla="*/ 0 w 346"/>
                <a:gd name="T5" fmla="*/ 274 h 346"/>
                <a:gd name="T6" fmla="*/ 0 w 346"/>
                <a:gd name="T7" fmla="*/ 72 h 346"/>
                <a:gd name="T8" fmla="*/ 72 w 346"/>
                <a:gd name="T9" fmla="*/ 0 h 346"/>
                <a:gd name="T10" fmla="*/ 274 w 346"/>
                <a:gd name="T11" fmla="*/ 0 h 346"/>
                <a:gd name="T12" fmla="*/ 346 w 346"/>
                <a:gd name="T13" fmla="*/ 72 h 346"/>
                <a:gd name="T14" fmla="*/ 346 w 346"/>
                <a:gd name="T15" fmla="*/ 274 h 346"/>
                <a:gd name="T16" fmla="*/ 274 w 346"/>
                <a:gd name="T17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346">
                  <a:moveTo>
                    <a:pt x="274" y="346"/>
                  </a:moveTo>
                  <a:cubicBezTo>
                    <a:pt x="72" y="346"/>
                    <a:pt x="72" y="346"/>
                    <a:pt x="72" y="346"/>
                  </a:cubicBezTo>
                  <a:cubicBezTo>
                    <a:pt x="32" y="346"/>
                    <a:pt x="0" y="314"/>
                    <a:pt x="0" y="27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314" y="0"/>
                    <a:pt x="346" y="32"/>
                    <a:pt x="346" y="72"/>
                  </a:cubicBezTo>
                  <a:cubicBezTo>
                    <a:pt x="346" y="274"/>
                    <a:pt x="346" y="274"/>
                    <a:pt x="346" y="274"/>
                  </a:cubicBezTo>
                  <a:cubicBezTo>
                    <a:pt x="346" y="314"/>
                    <a:pt x="314" y="346"/>
                    <a:pt x="274" y="346"/>
                  </a:cubicBezTo>
                  <a:close/>
                </a:path>
              </a:pathLst>
            </a:custGeom>
            <a:solidFill>
              <a:srgbClr val="8A91A2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20"/>
            <p:cNvSpPr>
              <a:spLocks noEditPoints="1"/>
            </p:cNvSpPr>
            <p:nvPr/>
          </p:nvSpPr>
          <p:spPr bwMode="auto">
            <a:xfrm>
              <a:off x="14265275" y="5026025"/>
              <a:ext cx="1492250" cy="1492250"/>
            </a:xfrm>
            <a:custGeom>
              <a:avLst/>
              <a:gdLst>
                <a:gd name="T0" fmla="*/ 286 w 370"/>
                <a:gd name="T1" fmla="*/ 370 h 370"/>
                <a:gd name="T2" fmla="*/ 84 w 370"/>
                <a:gd name="T3" fmla="*/ 370 h 370"/>
                <a:gd name="T4" fmla="*/ 0 w 370"/>
                <a:gd name="T5" fmla="*/ 286 h 370"/>
                <a:gd name="T6" fmla="*/ 0 w 370"/>
                <a:gd name="T7" fmla="*/ 84 h 370"/>
                <a:gd name="T8" fmla="*/ 84 w 370"/>
                <a:gd name="T9" fmla="*/ 0 h 370"/>
                <a:gd name="T10" fmla="*/ 286 w 370"/>
                <a:gd name="T11" fmla="*/ 0 h 370"/>
                <a:gd name="T12" fmla="*/ 370 w 370"/>
                <a:gd name="T13" fmla="*/ 84 h 370"/>
                <a:gd name="T14" fmla="*/ 370 w 370"/>
                <a:gd name="T15" fmla="*/ 286 h 370"/>
                <a:gd name="T16" fmla="*/ 286 w 370"/>
                <a:gd name="T17" fmla="*/ 370 h 370"/>
                <a:gd name="T18" fmla="*/ 84 w 370"/>
                <a:gd name="T19" fmla="*/ 24 h 370"/>
                <a:gd name="T20" fmla="*/ 24 w 370"/>
                <a:gd name="T21" fmla="*/ 84 h 370"/>
                <a:gd name="T22" fmla="*/ 24 w 370"/>
                <a:gd name="T23" fmla="*/ 286 h 370"/>
                <a:gd name="T24" fmla="*/ 84 w 370"/>
                <a:gd name="T25" fmla="*/ 346 h 370"/>
                <a:gd name="T26" fmla="*/ 286 w 370"/>
                <a:gd name="T27" fmla="*/ 346 h 370"/>
                <a:gd name="T28" fmla="*/ 346 w 370"/>
                <a:gd name="T29" fmla="*/ 286 h 370"/>
                <a:gd name="T30" fmla="*/ 346 w 370"/>
                <a:gd name="T31" fmla="*/ 84 h 370"/>
                <a:gd name="T32" fmla="*/ 286 w 370"/>
                <a:gd name="T33" fmla="*/ 24 h 370"/>
                <a:gd name="T34" fmla="*/ 84 w 370"/>
                <a:gd name="T35" fmla="*/ 2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0" h="370">
                  <a:moveTo>
                    <a:pt x="286" y="370"/>
                  </a:moveTo>
                  <a:cubicBezTo>
                    <a:pt x="84" y="370"/>
                    <a:pt x="84" y="370"/>
                    <a:pt x="84" y="370"/>
                  </a:cubicBezTo>
                  <a:cubicBezTo>
                    <a:pt x="38" y="370"/>
                    <a:pt x="0" y="332"/>
                    <a:pt x="0" y="28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32" y="0"/>
                    <a:pt x="370" y="38"/>
                    <a:pt x="370" y="84"/>
                  </a:cubicBezTo>
                  <a:cubicBezTo>
                    <a:pt x="370" y="286"/>
                    <a:pt x="370" y="286"/>
                    <a:pt x="370" y="286"/>
                  </a:cubicBezTo>
                  <a:cubicBezTo>
                    <a:pt x="370" y="332"/>
                    <a:pt x="332" y="370"/>
                    <a:pt x="286" y="370"/>
                  </a:cubicBezTo>
                  <a:close/>
                  <a:moveTo>
                    <a:pt x="84" y="24"/>
                  </a:moveTo>
                  <a:cubicBezTo>
                    <a:pt x="51" y="24"/>
                    <a:pt x="24" y="51"/>
                    <a:pt x="24" y="84"/>
                  </a:cubicBezTo>
                  <a:cubicBezTo>
                    <a:pt x="24" y="286"/>
                    <a:pt x="24" y="286"/>
                    <a:pt x="24" y="286"/>
                  </a:cubicBezTo>
                  <a:cubicBezTo>
                    <a:pt x="24" y="319"/>
                    <a:pt x="51" y="346"/>
                    <a:pt x="84" y="346"/>
                  </a:cubicBezTo>
                  <a:cubicBezTo>
                    <a:pt x="286" y="346"/>
                    <a:pt x="286" y="346"/>
                    <a:pt x="286" y="346"/>
                  </a:cubicBezTo>
                  <a:cubicBezTo>
                    <a:pt x="319" y="346"/>
                    <a:pt x="346" y="319"/>
                    <a:pt x="346" y="286"/>
                  </a:cubicBezTo>
                  <a:cubicBezTo>
                    <a:pt x="346" y="84"/>
                    <a:pt x="346" y="84"/>
                    <a:pt x="346" y="84"/>
                  </a:cubicBezTo>
                  <a:cubicBezTo>
                    <a:pt x="346" y="51"/>
                    <a:pt x="319" y="24"/>
                    <a:pt x="286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21"/>
            <p:cNvSpPr>
              <a:spLocks/>
            </p:cNvSpPr>
            <p:nvPr/>
          </p:nvSpPr>
          <p:spPr bwMode="auto">
            <a:xfrm>
              <a:off x="16575088" y="763588"/>
              <a:ext cx="1393825" cy="1395413"/>
            </a:xfrm>
            <a:custGeom>
              <a:avLst/>
              <a:gdLst>
                <a:gd name="T0" fmla="*/ 274 w 346"/>
                <a:gd name="T1" fmla="*/ 346 h 346"/>
                <a:gd name="T2" fmla="*/ 72 w 346"/>
                <a:gd name="T3" fmla="*/ 346 h 346"/>
                <a:gd name="T4" fmla="*/ 0 w 346"/>
                <a:gd name="T5" fmla="*/ 274 h 346"/>
                <a:gd name="T6" fmla="*/ 0 w 346"/>
                <a:gd name="T7" fmla="*/ 72 h 346"/>
                <a:gd name="T8" fmla="*/ 72 w 346"/>
                <a:gd name="T9" fmla="*/ 0 h 346"/>
                <a:gd name="T10" fmla="*/ 274 w 346"/>
                <a:gd name="T11" fmla="*/ 0 h 346"/>
                <a:gd name="T12" fmla="*/ 346 w 346"/>
                <a:gd name="T13" fmla="*/ 72 h 346"/>
                <a:gd name="T14" fmla="*/ 346 w 346"/>
                <a:gd name="T15" fmla="*/ 274 h 346"/>
                <a:gd name="T16" fmla="*/ 274 w 346"/>
                <a:gd name="T17" fmla="*/ 346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6" h="346">
                  <a:moveTo>
                    <a:pt x="274" y="346"/>
                  </a:moveTo>
                  <a:cubicBezTo>
                    <a:pt x="72" y="346"/>
                    <a:pt x="72" y="346"/>
                    <a:pt x="72" y="346"/>
                  </a:cubicBezTo>
                  <a:cubicBezTo>
                    <a:pt x="32" y="346"/>
                    <a:pt x="0" y="314"/>
                    <a:pt x="0" y="27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314" y="0"/>
                    <a:pt x="346" y="32"/>
                    <a:pt x="346" y="72"/>
                  </a:cubicBezTo>
                  <a:cubicBezTo>
                    <a:pt x="346" y="274"/>
                    <a:pt x="346" y="274"/>
                    <a:pt x="346" y="274"/>
                  </a:cubicBezTo>
                  <a:cubicBezTo>
                    <a:pt x="346" y="314"/>
                    <a:pt x="314" y="346"/>
                    <a:pt x="274" y="346"/>
                  </a:cubicBezTo>
                  <a:close/>
                </a:path>
              </a:pathLst>
            </a:custGeom>
            <a:solidFill>
              <a:srgbClr val="9ACD34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Freeform 22"/>
            <p:cNvSpPr>
              <a:spLocks noEditPoints="1"/>
            </p:cNvSpPr>
            <p:nvPr/>
          </p:nvSpPr>
          <p:spPr bwMode="auto">
            <a:xfrm>
              <a:off x="16527463" y="715963"/>
              <a:ext cx="1490663" cy="1490663"/>
            </a:xfrm>
            <a:custGeom>
              <a:avLst/>
              <a:gdLst>
                <a:gd name="T0" fmla="*/ 286 w 370"/>
                <a:gd name="T1" fmla="*/ 370 h 370"/>
                <a:gd name="T2" fmla="*/ 84 w 370"/>
                <a:gd name="T3" fmla="*/ 370 h 370"/>
                <a:gd name="T4" fmla="*/ 0 w 370"/>
                <a:gd name="T5" fmla="*/ 286 h 370"/>
                <a:gd name="T6" fmla="*/ 0 w 370"/>
                <a:gd name="T7" fmla="*/ 84 h 370"/>
                <a:gd name="T8" fmla="*/ 84 w 370"/>
                <a:gd name="T9" fmla="*/ 0 h 370"/>
                <a:gd name="T10" fmla="*/ 286 w 370"/>
                <a:gd name="T11" fmla="*/ 0 h 370"/>
                <a:gd name="T12" fmla="*/ 370 w 370"/>
                <a:gd name="T13" fmla="*/ 84 h 370"/>
                <a:gd name="T14" fmla="*/ 370 w 370"/>
                <a:gd name="T15" fmla="*/ 286 h 370"/>
                <a:gd name="T16" fmla="*/ 286 w 370"/>
                <a:gd name="T17" fmla="*/ 370 h 370"/>
                <a:gd name="T18" fmla="*/ 84 w 370"/>
                <a:gd name="T19" fmla="*/ 24 h 370"/>
                <a:gd name="T20" fmla="*/ 24 w 370"/>
                <a:gd name="T21" fmla="*/ 84 h 370"/>
                <a:gd name="T22" fmla="*/ 24 w 370"/>
                <a:gd name="T23" fmla="*/ 286 h 370"/>
                <a:gd name="T24" fmla="*/ 84 w 370"/>
                <a:gd name="T25" fmla="*/ 346 h 370"/>
                <a:gd name="T26" fmla="*/ 286 w 370"/>
                <a:gd name="T27" fmla="*/ 346 h 370"/>
                <a:gd name="T28" fmla="*/ 346 w 370"/>
                <a:gd name="T29" fmla="*/ 286 h 370"/>
                <a:gd name="T30" fmla="*/ 346 w 370"/>
                <a:gd name="T31" fmla="*/ 84 h 370"/>
                <a:gd name="T32" fmla="*/ 286 w 370"/>
                <a:gd name="T33" fmla="*/ 24 h 370"/>
                <a:gd name="T34" fmla="*/ 84 w 370"/>
                <a:gd name="T35" fmla="*/ 2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0" h="370">
                  <a:moveTo>
                    <a:pt x="286" y="370"/>
                  </a:moveTo>
                  <a:cubicBezTo>
                    <a:pt x="84" y="370"/>
                    <a:pt x="84" y="370"/>
                    <a:pt x="84" y="370"/>
                  </a:cubicBezTo>
                  <a:cubicBezTo>
                    <a:pt x="38" y="370"/>
                    <a:pt x="0" y="332"/>
                    <a:pt x="0" y="28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332" y="0"/>
                    <a:pt x="370" y="38"/>
                    <a:pt x="370" y="84"/>
                  </a:cubicBezTo>
                  <a:cubicBezTo>
                    <a:pt x="370" y="286"/>
                    <a:pt x="370" y="286"/>
                    <a:pt x="370" y="286"/>
                  </a:cubicBezTo>
                  <a:cubicBezTo>
                    <a:pt x="370" y="332"/>
                    <a:pt x="332" y="370"/>
                    <a:pt x="286" y="370"/>
                  </a:cubicBezTo>
                  <a:close/>
                  <a:moveTo>
                    <a:pt x="84" y="24"/>
                  </a:moveTo>
                  <a:cubicBezTo>
                    <a:pt x="51" y="24"/>
                    <a:pt x="24" y="51"/>
                    <a:pt x="24" y="84"/>
                  </a:cubicBezTo>
                  <a:cubicBezTo>
                    <a:pt x="24" y="286"/>
                    <a:pt x="24" y="286"/>
                    <a:pt x="24" y="286"/>
                  </a:cubicBezTo>
                  <a:cubicBezTo>
                    <a:pt x="24" y="319"/>
                    <a:pt x="51" y="346"/>
                    <a:pt x="84" y="346"/>
                  </a:cubicBezTo>
                  <a:cubicBezTo>
                    <a:pt x="286" y="346"/>
                    <a:pt x="286" y="346"/>
                    <a:pt x="286" y="346"/>
                  </a:cubicBezTo>
                  <a:cubicBezTo>
                    <a:pt x="319" y="346"/>
                    <a:pt x="346" y="319"/>
                    <a:pt x="346" y="286"/>
                  </a:cubicBezTo>
                  <a:cubicBezTo>
                    <a:pt x="346" y="84"/>
                    <a:pt x="346" y="84"/>
                    <a:pt x="346" y="84"/>
                  </a:cubicBezTo>
                  <a:cubicBezTo>
                    <a:pt x="346" y="51"/>
                    <a:pt x="319" y="24"/>
                    <a:pt x="286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23"/>
            <p:cNvSpPr>
              <a:spLocks/>
            </p:cNvSpPr>
            <p:nvPr/>
          </p:nvSpPr>
          <p:spPr bwMode="auto">
            <a:xfrm>
              <a:off x="18848388" y="6816725"/>
              <a:ext cx="1152525" cy="1152525"/>
            </a:xfrm>
            <a:custGeom>
              <a:avLst/>
              <a:gdLst>
                <a:gd name="T0" fmla="*/ 214 w 286"/>
                <a:gd name="T1" fmla="*/ 286 h 286"/>
                <a:gd name="T2" fmla="*/ 72 w 286"/>
                <a:gd name="T3" fmla="*/ 286 h 286"/>
                <a:gd name="T4" fmla="*/ 0 w 286"/>
                <a:gd name="T5" fmla="*/ 214 h 286"/>
                <a:gd name="T6" fmla="*/ 0 w 286"/>
                <a:gd name="T7" fmla="*/ 72 h 286"/>
                <a:gd name="T8" fmla="*/ 72 w 286"/>
                <a:gd name="T9" fmla="*/ 0 h 286"/>
                <a:gd name="T10" fmla="*/ 214 w 286"/>
                <a:gd name="T11" fmla="*/ 0 h 286"/>
                <a:gd name="T12" fmla="*/ 286 w 286"/>
                <a:gd name="T13" fmla="*/ 72 h 286"/>
                <a:gd name="T14" fmla="*/ 286 w 286"/>
                <a:gd name="T15" fmla="*/ 214 h 286"/>
                <a:gd name="T16" fmla="*/ 214 w 286"/>
                <a:gd name="T1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6" h="286">
                  <a:moveTo>
                    <a:pt x="214" y="286"/>
                  </a:moveTo>
                  <a:cubicBezTo>
                    <a:pt x="72" y="286"/>
                    <a:pt x="72" y="286"/>
                    <a:pt x="72" y="286"/>
                  </a:cubicBezTo>
                  <a:cubicBezTo>
                    <a:pt x="32" y="286"/>
                    <a:pt x="0" y="254"/>
                    <a:pt x="0" y="21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54" y="0"/>
                    <a:pt x="286" y="32"/>
                    <a:pt x="286" y="72"/>
                  </a:cubicBezTo>
                  <a:cubicBezTo>
                    <a:pt x="286" y="214"/>
                    <a:pt x="286" y="214"/>
                    <a:pt x="286" y="214"/>
                  </a:cubicBezTo>
                  <a:cubicBezTo>
                    <a:pt x="286" y="254"/>
                    <a:pt x="254" y="286"/>
                    <a:pt x="214" y="286"/>
                  </a:cubicBezTo>
                  <a:close/>
                </a:path>
              </a:pathLst>
            </a:custGeom>
            <a:solidFill>
              <a:srgbClr val="4C9FC9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24"/>
            <p:cNvSpPr>
              <a:spLocks noEditPoints="1"/>
            </p:cNvSpPr>
            <p:nvPr/>
          </p:nvSpPr>
          <p:spPr bwMode="auto">
            <a:xfrm>
              <a:off x="18799175" y="6767513"/>
              <a:ext cx="1249363" cy="1249363"/>
            </a:xfrm>
            <a:custGeom>
              <a:avLst/>
              <a:gdLst>
                <a:gd name="T0" fmla="*/ 226 w 310"/>
                <a:gd name="T1" fmla="*/ 310 h 310"/>
                <a:gd name="T2" fmla="*/ 84 w 310"/>
                <a:gd name="T3" fmla="*/ 310 h 310"/>
                <a:gd name="T4" fmla="*/ 0 w 310"/>
                <a:gd name="T5" fmla="*/ 226 h 310"/>
                <a:gd name="T6" fmla="*/ 0 w 310"/>
                <a:gd name="T7" fmla="*/ 84 h 310"/>
                <a:gd name="T8" fmla="*/ 84 w 310"/>
                <a:gd name="T9" fmla="*/ 0 h 310"/>
                <a:gd name="T10" fmla="*/ 226 w 310"/>
                <a:gd name="T11" fmla="*/ 0 h 310"/>
                <a:gd name="T12" fmla="*/ 310 w 310"/>
                <a:gd name="T13" fmla="*/ 84 h 310"/>
                <a:gd name="T14" fmla="*/ 310 w 310"/>
                <a:gd name="T15" fmla="*/ 226 h 310"/>
                <a:gd name="T16" fmla="*/ 226 w 310"/>
                <a:gd name="T17" fmla="*/ 310 h 310"/>
                <a:gd name="T18" fmla="*/ 84 w 310"/>
                <a:gd name="T19" fmla="*/ 24 h 310"/>
                <a:gd name="T20" fmla="*/ 24 w 310"/>
                <a:gd name="T21" fmla="*/ 84 h 310"/>
                <a:gd name="T22" fmla="*/ 24 w 310"/>
                <a:gd name="T23" fmla="*/ 226 h 310"/>
                <a:gd name="T24" fmla="*/ 84 w 310"/>
                <a:gd name="T25" fmla="*/ 286 h 310"/>
                <a:gd name="T26" fmla="*/ 226 w 310"/>
                <a:gd name="T27" fmla="*/ 286 h 310"/>
                <a:gd name="T28" fmla="*/ 286 w 310"/>
                <a:gd name="T29" fmla="*/ 226 h 310"/>
                <a:gd name="T30" fmla="*/ 286 w 310"/>
                <a:gd name="T31" fmla="*/ 84 h 310"/>
                <a:gd name="T32" fmla="*/ 226 w 310"/>
                <a:gd name="T33" fmla="*/ 24 h 310"/>
                <a:gd name="T34" fmla="*/ 84 w 310"/>
                <a:gd name="T35" fmla="*/ 2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0" h="310">
                  <a:moveTo>
                    <a:pt x="226" y="310"/>
                  </a:moveTo>
                  <a:cubicBezTo>
                    <a:pt x="84" y="310"/>
                    <a:pt x="84" y="310"/>
                    <a:pt x="84" y="310"/>
                  </a:cubicBezTo>
                  <a:cubicBezTo>
                    <a:pt x="38" y="310"/>
                    <a:pt x="0" y="272"/>
                    <a:pt x="0" y="22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72" y="0"/>
                    <a:pt x="310" y="38"/>
                    <a:pt x="310" y="84"/>
                  </a:cubicBezTo>
                  <a:cubicBezTo>
                    <a:pt x="310" y="226"/>
                    <a:pt x="310" y="226"/>
                    <a:pt x="310" y="226"/>
                  </a:cubicBezTo>
                  <a:cubicBezTo>
                    <a:pt x="310" y="272"/>
                    <a:pt x="272" y="310"/>
                    <a:pt x="226" y="310"/>
                  </a:cubicBezTo>
                  <a:close/>
                  <a:moveTo>
                    <a:pt x="84" y="24"/>
                  </a:moveTo>
                  <a:cubicBezTo>
                    <a:pt x="51" y="24"/>
                    <a:pt x="24" y="51"/>
                    <a:pt x="24" y="84"/>
                  </a:cubicBezTo>
                  <a:cubicBezTo>
                    <a:pt x="24" y="226"/>
                    <a:pt x="24" y="226"/>
                    <a:pt x="24" y="226"/>
                  </a:cubicBezTo>
                  <a:cubicBezTo>
                    <a:pt x="24" y="259"/>
                    <a:pt x="51" y="286"/>
                    <a:pt x="84" y="286"/>
                  </a:cubicBezTo>
                  <a:cubicBezTo>
                    <a:pt x="226" y="286"/>
                    <a:pt x="226" y="286"/>
                    <a:pt x="226" y="286"/>
                  </a:cubicBezTo>
                  <a:cubicBezTo>
                    <a:pt x="259" y="286"/>
                    <a:pt x="286" y="259"/>
                    <a:pt x="286" y="226"/>
                  </a:cubicBezTo>
                  <a:cubicBezTo>
                    <a:pt x="286" y="84"/>
                    <a:pt x="286" y="84"/>
                    <a:pt x="286" y="84"/>
                  </a:cubicBezTo>
                  <a:cubicBezTo>
                    <a:pt x="286" y="51"/>
                    <a:pt x="259" y="24"/>
                    <a:pt x="226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Freeform 25"/>
            <p:cNvSpPr>
              <a:spLocks/>
            </p:cNvSpPr>
            <p:nvPr/>
          </p:nvSpPr>
          <p:spPr bwMode="auto">
            <a:xfrm>
              <a:off x="15011400" y="-215900"/>
              <a:ext cx="1152525" cy="1152525"/>
            </a:xfrm>
            <a:custGeom>
              <a:avLst/>
              <a:gdLst>
                <a:gd name="T0" fmla="*/ 214 w 286"/>
                <a:gd name="T1" fmla="*/ 286 h 286"/>
                <a:gd name="T2" fmla="*/ 72 w 286"/>
                <a:gd name="T3" fmla="*/ 286 h 286"/>
                <a:gd name="T4" fmla="*/ 0 w 286"/>
                <a:gd name="T5" fmla="*/ 214 h 286"/>
                <a:gd name="T6" fmla="*/ 0 w 286"/>
                <a:gd name="T7" fmla="*/ 72 h 286"/>
                <a:gd name="T8" fmla="*/ 72 w 286"/>
                <a:gd name="T9" fmla="*/ 0 h 286"/>
                <a:gd name="T10" fmla="*/ 214 w 286"/>
                <a:gd name="T11" fmla="*/ 0 h 286"/>
                <a:gd name="T12" fmla="*/ 286 w 286"/>
                <a:gd name="T13" fmla="*/ 72 h 286"/>
                <a:gd name="T14" fmla="*/ 286 w 286"/>
                <a:gd name="T15" fmla="*/ 214 h 286"/>
                <a:gd name="T16" fmla="*/ 214 w 286"/>
                <a:gd name="T1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6" h="286">
                  <a:moveTo>
                    <a:pt x="214" y="286"/>
                  </a:moveTo>
                  <a:cubicBezTo>
                    <a:pt x="72" y="286"/>
                    <a:pt x="72" y="286"/>
                    <a:pt x="72" y="286"/>
                  </a:cubicBezTo>
                  <a:cubicBezTo>
                    <a:pt x="32" y="286"/>
                    <a:pt x="0" y="254"/>
                    <a:pt x="0" y="21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54" y="0"/>
                    <a:pt x="286" y="32"/>
                    <a:pt x="286" y="72"/>
                  </a:cubicBezTo>
                  <a:cubicBezTo>
                    <a:pt x="286" y="214"/>
                    <a:pt x="286" y="214"/>
                    <a:pt x="286" y="214"/>
                  </a:cubicBezTo>
                  <a:cubicBezTo>
                    <a:pt x="286" y="254"/>
                    <a:pt x="254" y="286"/>
                    <a:pt x="214" y="2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26"/>
            <p:cNvSpPr>
              <a:spLocks noEditPoints="1"/>
            </p:cNvSpPr>
            <p:nvPr/>
          </p:nvSpPr>
          <p:spPr bwMode="auto">
            <a:xfrm>
              <a:off x="14962188" y="-265113"/>
              <a:ext cx="1250950" cy="1250950"/>
            </a:xfrm>
            <a:custGeom>
              <a:avLst/>
              <a:gdLst>
                <a:gd name="T0" fmla="*/ 226 w 310"/>
                <a:gd name="T1" fmla="*/ 310 h 310"/>
                <a:gd name="T2" fmla="*/ 84 w 310"/>
                <a:gd name="T3" fmla="*/ 310 h 310"/>
                <a:gd name="T4" fmla="*/ 0 w 310"/>
                <a:gd name="T5" fmla="*/ 226 h 310"/>
                <a:gd name="T6" fmla="*/ 0 w 310"/>
                <a:gd name="T7" fmla="*/ 84 h 310"/>
                <a:gd name="T8" fmla="*/ 84 w 310"/>
                <a:gd name="T9" fmla="*/ 0 h 310"/>
                <a:gd name="T10" fmla="*/ 226 w 310"/>
                <a:gd name="T11" fmla="*/ 0 h 310"/>
                <a:gd name="T12" fmla="*/ 310 w 310"/>
                <a:gd name="T13" fmla="*/ 84 h 310"/>
                <a:gd name="T14" fmla="*/ 310 w 310"/>
                <a:gd name="T15" fmla="*/ 226 h 310"/>
                <a:gd name="T16" fmla="*/ 226 w 310"/>
                <a:gd name="T17" fmla="*/ 310 h 310"/>
                <a:gd name="T18" fmla="*/ 84 w 310"/>
                <a:gd name="T19" fmla="*/ 24 h 310"/>
                <a:gd name="T20" fmla="*/ 24 w 310"/>
                <a:gd name="T21" fmla="*/ 84 h 310"/>
                <a:gd name="T22" fmla="*/ 24 w 310"/>
                <a:gd name="T23" fmla="*/ 226 h 310"/>
                <a:gd name="T24" fmla="*/ 84 w 310"/>
                <a:gd name="T25" fmla="*/ 286 h 310"/>
                <a:gd name="T26" fmla="*/ 226 w 310"/>
                <a:gd name="T27" fmla="*/ 286 h 310"/>
                <a:gd name="T28" fmla="*/ 286 w 310"/>
                <a:gd name="T29" fmla="*/ 226 h 310"/>
                <a:gd name="T30" fmla="*/ 286 w 310"/>
                <a:gd name="T31" fmla="*/ 84 h 310"/>
                <a:gd name="T32" fmla="*/ 226 w 310"/>
                <a:gd name="T33" fmla="*/ 24 h 310"/>
                <a:gd name="T34" fmla="*/ 84 w 310"/>
                <a:gd name="T35" fmla="*/ 2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0" h="310">
                  <a:moveTo>
                    <a:pt x="226" y="310"/>
                  </a:moveTo>
                  <a:cubicBezTo>
                    <a:pt x="84" y="310"/>
                    <a:pt x="84" y="310"/>
                    <a:pt x="84" y="310"/>
                  </a:cubicBezTo>
                  <a:cubicBezTo>
                    <a:pt x="38" y="310"/>
                    <a:pt x="0" y="272"/>
                    <a:pt x="0" y="22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72" y="0"/>
                    <a:pt x="310" y="38"/>
                    <a:pt x="310" y="84"/>
                  </a:cubicBezTo>
                  <a:cubicBezTo>
                    <a:pt x="310" y="226"/>
                    <a:pt x="310" y="226"/>
                    <a:pt x="310" y="226"/>
                  </a:cubicBezTo>
                  <a:cubicBezTo>
                    <a:pt x="310" y="272"/>
                    <a:pt x="272" y="310"/>
                    <a:pt x="226" y="310"/>
                  </a:cubicBezTo>
                  <a:close/>
                  <a:moveTo>
                    <a:pt x="84" y="24"/>
                  </a:moveTo>
                  <a:cubicBezTo>
                    <a:pt x="51" y="24"/>
                    <a:pt x="24" y="51"/>
                    <a:pt x="24" y="84"/>
                  </a:cubicBezTo>
                  <a:cubicBezTo>
                    <a:pt x="24" y="226"/>
                    <a:pt x="24" y="226"/>
                    <a:pt x="24" y="226"/>
                  </a:cubicBezTo>
                  <a:cubicBezTo>
                    <a:pt x="24" y="259"/>
                    <a:pt x="51" y="286"/>
                    <a:pt x="84" y="286"/>
                  </a:cubicBezTo>
                  <a:cubicBezTo>
                    <a:pt x="226" y="286"/>
                    <a:pt x="226" y="286"/>
                    <a:pt x="226" y="286"/>
                  </a:cubicBezTo>
                  <a:cubicBezTo>
                    <a:pt x="259" y="286"/>
                    <a:pt x="286" y="259"/>
                    <a:pt x="286" y="226"/>
                  </a:cubicBezTo>
                  <a:cubicBezTo>
                    <a:pt x="286" y="84"/>
                    <a:pt x="286" y="84"/>
                    <a:pt x="286" y="84"/>
                  </a:cubicBezTo>
                  <a:cubicBezTo>
                    <a:pt x="286" y="51"/>
                    <a:pt x="259" y="24"/>
                    <a:pt x="226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Freeform 27"/>
            <p:cNvSpPr>
              <a:spLocks/>
            </p:cNvSpPr>
            <p:nvPr/>
          </p:nvSpPr>
          <p:spPr bwMode="auto">
            <a:xfrm>
              <a:off x="26844625" y="2368550"/>
              <a:ext cx="1152525" cy="1152525"/>
            </a:xfrm>
            <a:custGeom>
              <a:avLst/>
              <a:gdLst>
                <a:gd name="T0" fmla="*/ 214 w 286"/>
                <a:gd name="T1" fmla="*/ 286 h 286"/>
                <a:gd name="T2" fmla="*/ 72 w 286"/>
                <a:gd name="T3" fmla="*/ 286 h 286"/>
                <a:gd name="T4" fmla="*/ 0 w 286"/>
                <a:gd name="T5" fmla="*/ 214 h 286"/>
                <a:gd name="T6" fmla="*/ 0 w 286"/>
                <a:gd name="T7" fmla="*/ 72 h 286"/>
                <a:gd name="T8" fmla="*/ 72 w 286"/>
                <a:gd name="T9" fmla="*/ 0 h 286"/>
                <a:gd name="T10" fmla="*/ 214 w 286"/>
                <a:gd name="T11" fmla="*/ 0 h 286"/>
                <a:gd name="T12" fmla="*/ 286 w 286"/>
                <a:gd name="T13" fmla="*/ 72 h 286"/>
                <a:gd name="T14" fmla="*/ 286 w 286"/>
                <a:gd name="T15" fmla="*/ 214 h 286"/>
                <a:gd name="T16" fmla="*/ 214 w 286"/>
                <a:gd name="T1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6" h="286">
                  <a:moveTo>
                    <a:pt x="214" y="286"/>
                  </a:moveTo>
                  <a:cubicBezTo>
                    <a:pt x="72" y="286"/>
                    <a:pt x="72" y="286"/>
                    <a:pt x="72" y="286"/>
                  </a:cubicBezTo>
                  <a:cubicBezTo>
                    <a:pt x="32" y="286"/>
                    <a:pt x="0" y="254"/>
                    <a:pt x="0" y="21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54" y="0"/>
                    <a:pt x="286" y="32"/>
                    <a:pt x="286" y="72"/>
                  </a:cubicBezTo>
                  <a:cubicBezTo>
                    <a:pt x="286" y="214"/>
                    <a:pt x="286" y="214"/>
                    <a:pt x="286" y="214"/>
                  </a:cubicBezTo>
                  <a:cubicBezTo>
                    <a:pt x="286" y="254"/>
                    <a:pt x="254" y="286"/>
                    <a:pt x="214" y="286"/>
                  </a:cubicBezTo>
                  <a:close/>
                </a:path>
              </a:pathLst>
            </a:custGeom>
            <a:solidFill>
              <a:srgbClr val="2F3C4D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Freeform 28"/>
            <p:cNvSpPr>
              <a:spLocks noEditPoints="1"/>
            </p:cNvSpPr>
            <p:nvPr/>
          </p:nvSpPr>
          <p:spPr bwMode="auto">
            <a:xfrm>
              <a:off x="26795413" y="2319338"/>
              <a:ext cx="1249363" cy="1250950"/>
            </a:xfrm>
            <a:custGeom>
              <a:avLst/>
              <a:gdLst>
                <a:gd name="T0" fmla="*/ 226 w 310"/>
                <a:gd name="T1" fmla="*/ 310 h 310"/>
                <a:gd name="T2" fmla="*/ 84 w 310"/>
                <a:gd name="T3" fmla="*/ 310 h 310"/>
                <a:gd name="T4" fmla="*/ 0 w 310"/>
                <a:gd name="T5" fmla="*/ 226 h 310"/>
                <a:gd name="T6" fmla="*/ 0 w 310"/>
                <a:gd name="T7" fmla="*/ 84 h 310"/>
                <a:gd name="T8" fmla="*/ 84 w 310"/>
                <a:gd name="T9" fmla="*/ 0 h 310"/>
                <a:gd name="T10" fmla="*/ 226 w 310"/>
                <a:gd name="T11" fmla="*/ 0 h 310"/>
                <a:gd name="T12" fmla="*/ 310 w 310"/>
                <a:gd name="T13" fmla="*/ 84 h 310"/>
                <a:gd name="T14" fmla="*/ 310 w 310"/>
                <a:gd name="T15" fmla="*/ 226 h 310"/>
                <a:gd name="T16" fmla="*/ 226 w 310"/>
                <a:gd name="T17" fmla="*/ 310 h 310"/>
                <a:gd name="T18" fmla="*/ 84 w 310"/>
                <a:gd name="T19" fmla="*/ 24 h 310"/>
                <a:gd name="T20" fmla="*/ 24 w 310"/>
                <a:gd name="T21" fmla="*/ 84 h 310"/>
                <a:gd name="T22" fmla="*/ 24 w 310"/>
                <a:gd name="T23" fmla="*/ 226 h 310"/>
                <a:gd name="T24" fmla="*/ 84 w 310"/>
                <a:gd name="T25" fmla="*/ 286 h 310"/>
                <a:gd name="T26" fmla="*/ 226 w 310"/>
                <a:gd name="T27" fmla="*/ 286 h 310"/>
                <a:gd name="T28" fmla="*/ 286 w 310"/>
                <a:gd name="T29" fmla="*/ 226 h 310"/>
                <a:gd name="T30" fmla="*/ 286 w 310"/>
                <a:gd name="T31" fmla="*/ 84 h 310"/>
                <a:gd name="T32" fmla="*/ 226 w 310"/>
                <a:gd name="T33" fmla="*/ 24 h 310"/>
                <a:gd name="T34" fmla="*/ 84 w 310"/>
                <a:gd name="T35" fmla="*/ 2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0" h="310">
                  <a:moveTo>
                    <a:pt x="226" y="310"/>
                  </a:moveTo>
                  <a:cubicBezTo>
                    <a:pt x="84" y="310"/>
                    <a:pt x="84" y="310"/>
                    <a:pt x="84" y="310"/>
                  </a:cubicBezTo>
                  <a:cubicBezTo>
                    <a:pt x="38" y="310"/>
                    <a:pt x="0" y="272"/>
                    <a:pt x="0" y="22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72" y="0"/>
                    <a:pt x="310" y="38"/>
                    <a:pt x="310" y="84"/>
                  </a:cubicBezTo>
                  <a:cubicBezTo>
                    <a:pt x="310" y="226"/>
                    <a:pt x="310" y="226"/>
                    <a:pt x="310" y="226"/>
                  </a:cubicBezTo>
                  <a:cubicBezTo>
                    <a:pt x="310" y="272"/>
                    <a:pt x="272" y="310"/>
                    <a:pt x="226" y="310"/>
                  </a:cubicBezTo>
                  <a:close/>
                  <a:moveTo>
                    <a:pt x="84" y="24"/>
                  </a:moveTo>
                  <a:cubicBezTo>
                    <a:pt x="51" y="24"/>
                    <a:pt x="24" y="51"/>
                    <a:pt x="24" y="84"/>
                  </a:cubicBezTo>
                  <a:cubicBezTo>
                    <a:pt x="24" y="226"/>
                    <a:pt x="24" y="226"/>
                    <a:pt x="24" y="226"/>
                  </a:cubicBezTo>
                  <a:cubicBezTo>
                    <a:pt x="24" y="259"/>
                    <a:pt x="51" y="286"/>
                    <a:pt x="84" y="286"/>
                  </a:cubicBezTo>
                  <a:cubicBezTo>
                    <a:pt x="226" y="286"/>
                    <a:pt x="226" y="286"/>
                    <a:pt x="226" y="286"/>
                  </a:cubicBezTo>
                  <a:cubicBezTo>
                    <a:pt x="259" y="286"/>
                    <a:pt x="286" y="259"/>
                    <a:pt x="286" y="226"/>
                  </a:cubicBezTo>
                  <a:cubicBezTo>
                    <a:pt x="286" y="84"/>
                    <a:pt x="286" y="84"/>
                    <a:pt x="286" y="84"/>
                  </a:cubicBezTo>
                  <a:cubicBezTo>
                    <a:pt x="286" y="51"/>
                    <a:pt x="259" y="24"/>
                    <a:pt x="226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29"/>
            <p:cNvSpPr>
              <a:spLocks/>
            </p:cNvSpPr>
            <p:nvPr/>
          </p:nvSpPr>
          <p:spPr bwMode="auto">
            <a:xfrm>
              <a:off x="19154775" y="-215900"/>
              <a:ext cx="1152525" cy="1152525"/>
            </a:xfrm>
            <a:custGeom>
              <a:avLst/>
              <a:gdLst>
                <a:gd name="T0" fmla="*/ 214 w 286"/>
                <a:gd name="T1" fmla="*/ 286 h 286"/>
                <a:gd name="T2" fmla="*/ 72 w 286"/>
                <a:gd name="T3" fmla="*/ 286 h 286"/>
                <a:gd name="T4" fmla="*/ 0 w 286"/>
                <a:gd name="T5" fmla="*/ 214 h 286"/>
                <a:gd name="T6" fmla="*/ 0 w 286"/>
                <a:gd name="T7" fmla="*/ 72 h 286"/>
                <a:gd name="T8" fmla="*/ 72 w 286"/>
                <a:gd name="T9" fmla="*/ 0 h 286"/>
                <a:gd name="T10" fmla="*/ 214 w 286"/>
                <a:gd name="T11" fmla="*/ 0 h 286"/>
                <a:gd name="T12" fmla="*/ 286 w 286"/>
                <a:gd name="T13" fmla="*/ 72 h 286"/>
                <a:gd name="T14" fmla="*/ 286 w 286"/>
                <a:gd name="T15" fmla="*/ 214 h 286"/>
                <a:gd name="T16" fmla="*/ 214 w 286"/>
                <a:gd name="T17" fmla="*/ 28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6" h="286">
                  <a:moveTo>
                    <a:pt x="214" y="286"/>
                  </a:moveTo>
                  <a:cubicBezTo>
                    <a:pt x="72" y="286"/>
                    <a:pt x="72" y="286"/>
                    <a:pt x="72" y="286"/>
                  </a:cubicBezTo>
                  <a:cubicBezTo>
                    <a:pt x="32" y="286"/>
                    <a:pt x="0" y="254"/>
                    <a:pt x="0" y="21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54" y="0"/>
                    <a:pt x="286" y="32"/>
                    <a:pt x="286" y="72"/>
                  </a:cubicBezTo>
                  <a:cubicBezTo>
                    <a:pt x="286" y="214"/>
                    <a:pt x="286" y="214"/>
                    <a:pt x="286" y="214"/>
                  </a:cubicBezTo>
                  <a:cubicBezTo>
                    <a:pt x="286" y="254"/>
                    <a:pt x="254" y="286"/>
                    <a:pt x="214" y="286"/>
                  </a:cubicBezTo>
                  <a:close/>
                </a:path>
              </a:pathLst>
            </a:custGeom>
            <a:solidFill>
              <a:srgbClr val="2F3C4D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Freeform 30"/>
            <p:cNvSpPr>
              <a:spLocks noEditPoints="1"/>
            </p:cNvSpPr>
            <p:nvPr/>
          </p:nvSpPr>
          <p:spPr bwMode="auto">
            <a:xfrm>
              <a:off x="19105563" y="-265113"/>
              <a:ext cx="1249363" cy="1250950"/>
            </a:xfrm>
            <a:custGeom>
              <a:avLst/>
              <a:gdLst>
                <a:gd name="T0" fmla="*/ 226 w 310"/>
                <a:gd name="T1" fmla="*/ 310 h 310"/>
                <a:gd name="T2" fmla="*/ 84 w 310"/>
                <a:gd name="T3" fmla="*/ 310 h 310"/>
                <a:gd name="T4" fmla="*/ 0 w 310"/>
                <a:gd name="T5" fmla="*/ 226 h 310"/>
                <a:gd name="T6" fmla="*/ 0 w 310"/>
                <a:gd name="T7" fmla="*/ 84 h 310"/>
                <a:gd name="T8" fmla="*/ 84 w 310"/>
                <a:gd name="T9" fmla="*/ 0 h 310"/>
                <a:gd name="T10" fmla="*/ 226 w 310"/>
                <a:gd name="T11" fmla="*/ 0 h 310"/>
                <a:gd name="T12" fmla="*/ 310 w 310"/>
                <a:gd name="T13" fmla="*/ 84 h 310"/>
                <a:gd name="T14" fmla="*/ 310 w 310"/>
                <a:gd name="T15" fmla="*/ 226 h 310"/>
                <a:gd name="T16" fmla="*/ 226 w 310"/>
                <a:gd name="T17" fmla="*/ 310 h 310"/>
                <a:gd name="T18" fmla="*/ 84 w 310"/>
                <a:gd name="T19" fmla="*/ 24 h 310"/>
                <a:gd name="T20" fmla="*/ 24 w 310"/>
                <a:gd name="T21" fmla="*/ 84 h 310"/>
                <a:gd name="T22" fmla="*/ 24 w 310"/>
                <a:gd name="T23" fmla="*/ 226 h 310"/>
                <a:gd name="T24" fmla="*/ 84 w 310"/>
                <a:gd name="T25" fmla="*/ 286 h 310"/>
                <a:gd name="T26" fmla="*/ 226 w 310"/>
                <a:gd name="T27" fmla="*/ 286 h 310"/>
                <a:gd name="T28" fmla="*/ 286 w 310"/>
                <a:gd name="T29" fmla="*/ 226 h 310"/>
                <a:gd name="T30" fmla="*/ 286 w 310"/>
                <a:gd name="T31" fmla="*/ 84 h 310"/>
                <a:gd name="T32" fmla="*/ 226 w 310"/>
                <a:gd name="T33" fmla="*/ 24 h 310"/>
                <a:gd name="T34" fmla="*/ 84 w 310"/>
                <a:gd name="T35" fmla="*/ 24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0" h="310">
                  <a:moveTo>
                    <a:pt x="226" y="310"/>
                  </a:moveTo>
                  <a:cubicBezTo>
                    <a:pt x="84" y="310"/>
                    <a:pt x="84" y="310"/>
                    <a:pt x="84" y="310"/>
                  </a:cubicBezTo>
                  <a:cubicBezTo>
                    <a:pt x="38" y="310"/>
                    <a:pt x="0" y="272"/>
                    <a:pt x="0" y="22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38"/>
                    <a:pt x="38" y="0"/>
                    <a:pt x="84" y="0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72" y="0"/>
                    <a:pt x="310" y="38"/>
                    <a:pt x="310" y="84"/>
                  </a:cubicBezTo>
                  <a:cubicBezTo>
                    <a:pt x="310" y="226"/>
                    <a:pt x="310" y="226"/>
                    <a:pt x="310" y="226"/>
                  </a:cubicBezTo>
                  <a:cubicBezTo>
                    <a:pt x="310" y="272"/>
                    <a:pt x="272" y="310"/>
                    <a:pt x="226" y="310"/>
                  </a:cubicBezTo>
                  <a:close/>
                  <a:moveTo>
                    <a:pt x="84" y="24"/>
                  </a:moveTo>
                  <a:cubicBezTo>
                    <a:pt x="51" y="24"/>
                    <a:pt x="24" y="51"/>
                    <a:pt x="24" y="84"/>
                  </a:cubicBezTo>
                  <a:cubicBezTo>
                    <a:pt x="24" y="226"/>
                    <a:pt x="24" y="226"/>
                    <a:pt x="24" y="226"/>
                  </a:cubicBezTo>
                  <a:cubicBezTo>
                    <a:pt x="24" y="259"/>
                    <a:pt x="51" y="286"/>
                    <a:pt x="84" y="286"/>
                  </a:cubicBezTo>
                  <a:cubicBezTo>
                    <a:pt x="226" y="286"/>
                    <a:pt x="226" y="286"/>
                    <a:pt x="226" y="286"/>
                  </a:cubicBezTo>
                  <a:cubicBezTo>
                    <a:pt x="259" y="286"/>
                    <a:pt x="286" y="259"/>
                    <a:pt x="286" y="226"/>
                  </a:cubicBezTo>
                  <a:cubicBezTo>
                    <a:pt x="286" y="84"/>
                    <a:pt x="286" y="84"/>
                    <a:pt x="286" y="84"/>
                  </a:cubicBezTo>
                  <a:cubicBezTo>
                    <a:pt x="286" y="51"/>
                    <a:pt x="259" y="24"/>
                    <a:pt x="226" y="24"/>
                  </a:cubicBezTo>
                  <a:lnTo>
                    <a:pt x="84" y="24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5160625" y="-66675"/>
              <a:ext cx="854075" cy="822325"/>
              <a:chOff x="15160625" y="-66675"/>
              <a:chExt cx="854075" cy="822325"/>
            </a:xfrm>
            <a:solidFill>
              <a:schemeClr val="tx1"/>
            </a:solidFill>
          </p:grpSpPr>
          <p:sp>
            <p:nvSpPr>
              <p:cNvPr id="109" name="Freeform 46"/>
              <p:cNvSpPr>
                <a:spLocks/>
              </p:cNvSpPr>
              <p:nvPr/>
            </p:nvSpPr>
            <p:spPr bwMode="auto">
              <a:xfrm>
                <a:off x="15705138" y="-6350"/>
                <a:ext cx="188913" cy="188913"/>
              </a:xfrm>
              <a:custGeom>
                <a:avLst/>
                <a:gdLst>
                  <a:gd name="T0" fmla="*/ 44 w 47"/>
                  <a:gd name="T1" fmla="*/ 47 h 47"/>
                  <a:gd name="T2" fmla="*/ 45 w 47"/>
                  <a:gd name="T3" fmla="*/ 47 h 47"/>
                  <a:gd name="T4" fmla="*/ 47 w 47"/>
                  <a:gd name="T5" fmla="*/ 43 h 47"/>
                  <a:gd name="T6" fmla="*/ 47 w 47"/>
                  <a:gd name="T7" fmla="*/ 3 h 47"/>
                  <a:gd name="T8" fmla="*/ 44 w 47"/>
                  <a:gd name="T9" fmla="*/ 0 h 47"/>
                  <a:gd name="T10" fmla="*/ 4 w 47"/>
                  <a:gd name="T11" fmla="*/ 0 h 47"/>
                  <a:gd name="T12" fmla="*/ 0 w 47"/>
                  <a:gd name="T13" fmla="*/ 2 h 47"/>
                  <a:gd name="T14" fmla="*/ 0 w 47"/>
                  <a:gd name="T15" fmla="*/ 3 h 47"/>
                  <a:gd name="T16" fmla="*/ 42 w 47"/>
                  <a:gd name="T17" fmla="*/ 46 h 47"/>
                  <a:gd name="T18" fmla="*/ 44 w 47"/>
                  <a:gd name="T1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47">
                    <a:moveTo>
                      <a:pt x="44" y="47"/>
                    </a:moveTo>
                    <a:cubicBezTo>
                      <a:pt x="44" y="47"/>
                      <a:pt x="45" y="47"/>
                      <a:pt x="45" y="47"/>
                    </a:cubicBezTo>
                    <a:cubicBezTo>
                      <a:pt x="47" y="46"/>
                      <a:pt x="47" y="45"/>
                      <a:pt x="47" y="43"/>
                    </a:cubicBezTo>
                    <a:cubicBezTo>
                      <a:pt x="47" y="3"/>
                      <a:pt x="47" y="3"/>
                      <a:pt x="47" y="3"/>
                    </a:cubicBezTo>
                    <a:cubicBezTo>
                      <a:pt x="47" y="1"/>
                      <a:pt x="46" y="0"/>
                      <a:pt x="4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1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2" y="47"/>
                      <a:pt x="43" y="47"/>
                      <a:pt x="44" y="4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0" name="Freeform 47"/>
              <p:cNvSpPr>
                <a:spLocks/>
              </p:cNvSpPr>
              <p:nvPr/>
            </p:nvSpPr>
            <p:spPr bwMode="auto">
              <a:xfrm>
                <a:off x="15281275" y="9525"/>
                <a:ext cx="612775" cy="746125"/>
              </a:xfrm>
              <a:custGeom>
                <a:avLst/>
                <a:gdLst>
                  <a:gd name="T0" fmla="*/ 0 w 386"/>
                  <a:gd name="T1" fmla="*/ 203 h 470"/>
                  <a:gd name="T2" fmla="*/ 0 w 386"/>
                  <a:gd name="T3" fmla="*/ 470 h 470"/>
                  <a:gd name="T4" fmla="*/ 130 w 386"/>
                  <a:gd name="T5" fmla="*/ 470 h 470"/>
                  <a:gd name="T6" fmla="*/ 130 w 386"/>
                  <a:gd name="T7" fmla="*/ 302 h 470"/>
                  <a:gd name="T8" fmla="*/ 256 w 386"/>
                  <a:gd name="T9" fmla="*/ 302 h 470"/>
                  <a:gd name="T10" fmla="*/ 256 w 386"/>
                  <a:gd name="T11" fmla="*/ 470 h 470"/>
                  <a:gd name="T12" fmla="*/ 386 w 386"/>
                  <a:gd name="T13" fmla="*/ 470 h 470"/>
                  <a:gd name="T14" fmla="*/ 386 w 386"/>
                  <a:gd name="T15" fmla="*/ 203 h 470"/>
                  <a:gd name="T16" fmla="*/ 193 w 386"/>
                  <a:gd name="T17" fmla="*/ 0 h 470"/>
                  <a:gd name="T18" fmla="*/ 0 w 386"/>
                  <a:gd name="T19" fmla="*/ 203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6" h="470">
                    <a:moveTo>
                      <a:pt x="0" y="203"/>
                    </a:moveTo>
                    <a:lnTo>
                      <a:pt x="0" y="470"/>
                    </a:lnTo>
                    <a:lnTo>
                      <a:pt x="130" y="470"/>
                    </a:lnTo>
                    <a:lnTo>
                      <a:pt x="130" y="302"/>
                    </a:lnTo>
                    <a:lnTo>
                      <a:pt x="256" y="302"/>
                    </a:lnTo>
                    <a:lnTo>
                      <a:pt x="256" y="470"/>
                    </a:lnTo>
                    <a:lnTo>
                      <a:pt x="386" y="470"/>
                    </a:lnTo>
                    <a:lnTo>
                      <a:pt x="386" y="203"/>
                    </a:lnTo>
                    <a:lnTo>
                      <a:pt x="193" y="0"/>
                    </a:lnTo>
                    <a:lnTo>
                      <a:pt x="0" y="20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1" name="Freeform 48"/>
              <p:cNvSpPr>
                <a:spLocks/>
              </p:cNvSpPr>
              <p:nvPr/>
            </p:nvSpPr>
            <p:spPr bwMode="auto">
              <a:xfrm>
                <a:off x="15160625" y="-66675"/>
                <a:ext cx="854075" cy="455613"/>
              </a:xfrm>
              <a:custGeom>
                <a:avLst/>
                <a:gdLst>
                  <a:gd name="T0" fmla="*/ 211 w 212"/>
                  <a:gd name="T1" fmla="*/ 107 h 113"/>
                  <a:gd name="T2" fmla="*/ 109 w 212"/>
                  <a:gd name="T3" fmla="*/ 1 h 113"/>
                  <a:gd name="T4" fmla="*/ 103 w 212"/>
                  <a:gd name="T5" fmla="*/ 1 h 113"/>
                  <a:gd name="T6" fmla="*/ 1 w 212"/>
                  <a:gd name="T7" fmla="*/ 107 h 113"/>
                  <a:gd name="T8" fmla="*/ 1 w 212"/>
                  <a:gd name="T9" fmla="*/ 111 h 113"/>
                  <a:gd name="T10" fmla="*/ 2 w 212"/>
                  <a:gd name="T11" fmla="*/ 112 h 113"/>
                  <a:gd name="T12" fmla="*/ 2 w 212"/>
                  <a:gd name="T13" fmla="*/ 112 h 113"/>
                  <a:gd name="T14" fmla="*/ 7 w 212"/>
                  <a:gd name="T15" fmla="*/ 112 h 113"/>
                  <a:gd name="T16" fmla="*/ 7 w 212"/>
                  <a:gd name="T17" fmla="*/ 112 h 113"/>
                  <a:gd name="T18" fmla="*/ 30 w 212"/>
                  <a:gd name="T19" fmla="*/ 88 h 113"/>
                  <a:gd name="T20" fmla="*/ 30 w 212"/>
                  <a:gd name="T21" fmla="*/ 88 h 113"/>
                  <a:gd name="T22" fmla="*/ 106 w 212"/>
                  <a:gd name="T23" fmla="*/ 9 h 113"/>
                  <a:gd name="T24" fmla="*/ 205 w 212"/>
                  <a:gd name="T25" fmla="*/ 112 h 113"/>
                  <a:gd name="T26" fmla="*/ 210 w 212"/>
                  <a:gd name="T27" fmla="*/ 112 h 113"/>
                  <a:gd name="T28" fmla="*/ 210 w 212"/>
                  <a:gd name="T29" fmla="*/ 112 h 113"/>
                  <a:gd name="T30" fmla="*/ 211 w 212"/>
                  <a:gd name="T31" fmla="*/ 107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12" h="113">
                    <a:moveTo>
                      <a:pt x="211" y="107"/>
                    </a:moveTo>
                    <a:cubicBezTo>
                      <a:pt x="109" y="1"/>
                      <a:pt x="109" y="1"/>
                      <a:pt x="109" y="1"/>
                    </a:cubicBezTo>
                    <a:cubicBezTo>
                      <a:pt x="107" y="0"/>
                      <a:pt x="105" y="0"/>
                      <a:pt x="103" y="1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0" y="108"/>
                      <a:pt x="0" y="109"/>
                      <a:pt x="1" y="111"/>
                    </a:cubicBezTo>
                    <a:cubicBezTo>
                      <a:pt x="1" y="111"/>
                      <a:pt x="1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3" y="113"/>
                      <a:pt x="5" y="113"/>
                      <a:pt x="7" y="112"/>
                    </a:cubicBezTo>
                    <a:cubicBezTo>
                      <a:pt x="7" y="112"/>
                      <a:pt x="7" y="112"/>
                      <a:pt x="7" y="112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205" y="112"/>
                      <a:pt x="205" y="112"/>
                      <a:pt x="205" y="112"/>
                    </a:cubicBezTo>
                    <a:cubicBezTo>
                      <a:pt x="207" y="113"/>
                      <a:pt x="209" y="113"/>
                      <a:pt x="210" y="112"/>
                    </a:cubicBezTo>
                    <a:cubicBezTo>
                      <a:pt x="210" y="112"/>
                      <a:pt x="210" y="112"/>
                      <a:pt x="210" y="112"/>
                    </a:cubicBezTo>
                    <a:cubicBezTo>
                      <a:pt x="212" y="110"/>
                      <a:pt x="212" y="108"/>
                      <a:pt x="211" y="10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4003000" y="5054600"/>
              <a:ext cx="1374775" cy="1419225"/>
              <a:chOff x="24003000" y="5054600"/>
              <a:chExt cx="1374775" cy="1419225"/>
            </a:xfrm>
            <a:solidFill>
              <a:schemeClr val="tx1"/>
            </a:solidFill>
          </p:grpSpPr>
          <p:sp>
            <p:nvSpPr>
              <p:cNvPr id="102" name="Freeform 49"/>
              <p:cNvSpPr>
                <a:spLocks noEditPoints="1"/>
              </p:cNvSpPr>
              <p:nvPr/>
            </p:nvSpPr>
            <p:spPr bwMode="auto">
              <a:xfrm>
                <a:off x="24382413" y="5054600"/>
                <a:ext cx="615950" cy="1419225"/>
              </a:xfrm>
              <a:custGeom>
                <a:avLst/>
                <a:gdLst>
                  <a:gd name="T0" fmla="*/ 118 w 153"/>
                  <a:gd name="T1" fmla="*/ 0 h 352"/>
                  <a:gd name="T2" fmla="*/ 35 w 153"/>
                  <a:gd name="T3" fmla="*/ 0 h 352"/>
                  <a:gd name="T4" fmla="*/ 0 w 153"/>
                  <a:gd name="T5" fmla="*/ 29 h 352"/>
                  <a:gd name="T6" fmla="*/ 0 w 153"/>
                  <a:gd name="T7" fmla="*/ 317 h 352"/>
                  <a:gd name="T8" fmla="*/ 35 w 153"/>
                  <a:gd name="T9" fmla="*/ 352 h 352"/>
                  <a:gd name="T10" fmla="*/ 118 w 153"/>
                  <a:gd name="T11" fmla="*/ 352 h 352"/>
                  <a:gd name="T12" fmla="*/ 153 w 153"/>
                  <a:gd name="T13" fmla="*/ 317 h 352"/>
                  <a:gd name="T14" fmla="*/ 153 w 153"/>
                  <a:gd name="T15" fmla="*/ 35 h 352"/>
                  <a:gd name="T16" fmla="*/ 118 w 153"/>
                  <a:gd name="T17" fmla="*/ 0 h 352"/>
                  <a:gd name="T18" fmla="*/ 77 w 153"/>
                  <a:gd name="T19" fmla="*/ 305 h 352"/>
                  <a:gd name="T20" fmla="*/ 35 w 153"/>
                  <a:gd name="T21" fmla="*/ 264 h 352"/>
                  <a:gd name="T22" fmla="*/ 77 w 153"/>
                  <a:gd name="T23" fmla="*/ 223 h 352"/>
                  <a:gd name="T24" fmla="*/ 118 w 153"/>
                  <a:gd name="T25" fmla="*/ 264 h 352"/>
                  <a:gd name="T26" fmla="*/ 77 w 153"/>
                  <a:gd name="T27" fmla="*/ 305 h 352"/>
                  <a:gd name="T28" fmla="*/ 77 w 153"/>
                  <a:gd name="T29" fmla="*/ 211 h 352"/>
                  <a:gd name="T30" fmla="*/ 35 w 153"/>
                  <a:gd name="T31" fmla="*/ 170 h 352"/>
                  <a:gd name="T32" fmla="*/ 77 w 153"/>
                  <a:gd name="T33" fmla="*/ 129 h 352"/>
                  <a:gd name="T34" fmla="*/ 118 w 153"/>
                  <a:gd name="T35" fmla="*/ 170 h 352"/>
                  <a:gd name="T36" fmla="*/ 77 w 153"/>
                  <a:gd name="T37" fmla="*/ 211 h 352"/>
                  <a:gd name="T38" fmla="*/ 77 w 153"/>
                  <a:gd name="T39" fmla="*/ 117 h 352"/>
                  <a:gd name="T40" fmla="*/ 35 w 153"/>
                  <a:gd name="T41" fmla="*/ 76 h 352"/>
                  <a:gd name="T42" fmla="*/ 77 w 153"/>
                  <a:gd name="T43" fmla="*/ 35 h 352"/>
                  <a:gd name="T44" fmla="*/ 118 w 153"/>
                  <a:gd name="T45" fmla="*/ 76 h 352"/>
                  <a:gd name="T46" fmla="*/ 77 w 153"/>
                  <a:gd name="T47" fmla="*/ 11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3" h="352">
                    <a:moveTo>
                      <a:pt x="118" y="0"/>
                    </a:moveTo>
                    <a:cubicBezTo>
                      <a:pt x="35" y="0"/>
                      <a:pt x="35" y="0"/>
                      <a:pt x="35" y="0"/>
                    </a:cubicBezTo>
                    <a:cubicBezTo>
                      <a:pt x="6" y="0"/>
                      <a:pt x="0" y="16"/>
                      <a:pt x="0" y="29"/>
                    </a:cubicBezTo>
                    <a:cubicBezTo>
                      <a:pt x="0" y="317"/>
                      <a:pt x="0" y="317"/>
                      <a:pt x="0" y="317"/>
                    </a:cubicBezTo>
                    <a:cubicBezTo>
                      <a:pt x="0" y="338"/>
                      <a:pt x="15" y="352"/>
                      <a:pt x="35" y="352"/>
                    </a:cubicBezTo>
                    <a:cubicBezTo>
                      <a:pt x="118" y="352"/>
                      <a:pt x="118" y="352"/>
                      <a:pt x="118" y="352"/>
                    </a:cubicBezTo>
                    <a:cubicBezTo>
                      <a:pt x="138" y="352"/>
                      <a:pt x="153" y="338"/>
                      <a:pt x="153" y="317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53" y="14"/>
                      <a:pt x="138" y="0"/>
                      <a:pt x="118" y="0"/>
                    </a:cubicBezTo>
                    <a:close/>
                    <a:moveTo>
                      <a:pt x="77" y="305"/>
                    </a:moveTo>
                    <a:cubicBezTo>
                      <a:pt x="54" y="305"/>
                      <a:pt x="35" y="287"/>
                      <a:pt x="35" y="264"/>
                    </a:cubicBezTo>
                    <a:cubicBezTo>
                      <a:pt x="35" y="241"/>
                      <a:pt x="54" y="223"/>
                      <a:pt x="77" y="223"/>
                    </a:cubicBezTo>
                    <a:cubicBezTo>
                      <a:pt x="99" y="223"/>
                      <a:pt x="118" y="241"/>
                      <a:pt x="118" y="264"/>
                    </a:cubicBezTo>
                    <a:cubicBezTo>
                      <a:pt x="118" y="287"/>
                      <a:pt x="99" y="305"/>
                      <a:pt x="77" y="305"/>
                    </a:cubicBezTo>
                    <a:close/>
                    <a:moveTo>
                      <a:pt x="77" y="211"/>
                    </a:moveTo>
                    <a:cubicBezTo>
                      <a:pt x="54" y="211"/>
                      <a:pt x="35" y="193"/>
                      <a:pt x="35" y="170"/>
                    </a:cubicBezTo>
                    <a:cubicBezTo>
                      <a:pt x="35" y="147"/>
                      <a:pt x="54" y="129"/>
                      <a:pt x="77" y="129"/>
                    </a:cubicBezTo>
                    <a:cubicBezTo>
                      <a:pt x="99" y="129"/>
                      <a:pt x="118" y="147"/>
                      <a:pt x="118" y="170"/>
                    </a:cubicBezTo>
                    <a:cubicBezTo>
                      <a:pt x="118" y="193"/>
                      <a:pt x="99" y="211"/>
                      <a:pt x="77" y="211"/>
                    </a:cubicBezTo>
                    <a:close/>
                    <a:moveTo>
                      <a:pt x="77" y="117"/>
                    </a:moveTo>
                    <a:cubicBezTo>
                      <a:pt x="54" y="117"/>
                      <a:pt x="35" y="99"/>
                      <a:pt x="35" y="76"/>
                    </a:cubicBezTo>
                    <a:cubicBezTo>
                      <a:pt x="35" y="54"/>
                      <a:pt x="54" y="35"/>
                      <a:pt x="77" y="35"/>
                    </a:cubicBezTo>
                    <a:cubicBezTo>
                      <a:pt x="99" y="35"/>
                      <a:pt x="118" y="54"/>
                      <a:pt x="118" y="76"/>
                    </a:cubicBezTo>
                    <a:cubicBezTo>
                      <a:pt x="118" y="99"/>
                      <a:pt x="99" y="117"/>
                      <a:pt x="77" y="11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3" name="Freeform 50"/>
              <p:cNvSpPr>
                <a:spLocks/>
              </p:cNvSpPr>
              <p:nvPr/>
            </p:nvSpPr>
            <p:spPr bwMode="auto">
              <a:xfrm>
                <a:off x="24003000" y="5194300"/>
                <a:ext cx="334963" cy="331788"/>
              </a:xfrm>
              <a:custGeom>
                <a:avLst/>
                <a:gdLst>
                  <a:gd name="T0" fmla="*/ 77 w 83"/>
                  <a:gd name="T1" fmla="*/ 0 h 82"/>
                  <a:gd name="T2" fmla="*/ 6 w 83"/>
                  <a:gd name="T3" fmla="*/ 0 h 82"/>
                  <a:gd name="T4" fmla="*/ 1 w 83"/>
                  <a:gd name="T5" fmla="*/ 4 h 82"/>
                  <a:gd name="T6" fmla="*/ 2 w 83"/>
                  <a:gd name="T7" fmla="*/ 10 h 82"/>
                  <a:gd name="T8" fmla="*/ 72 w 83"/>
                  <a:gd name="T9" fmla="*/ 81 h 82"/>
                  <a:gd name="T10" fmla="*/ 77 w 83"/>
                  <a:gd name="T11" fmla="*/ 82 h 82"/>
                  <a:gd name="T12" fmla="*/ 79 w 83"/>
                  <a:gd name="T13" fmla="*/ 82 h 82"/>
                  <a:gd name="T14" fmla="*/ 83 w 83"/>
                  <a:gd name="T15" fmla="*/ 76 h 82"/>
                  <a:gd name="T16" fmla="*/ 83 w 83"/>
                  <a:gd name="T17" fmla="*/ 6 h 82"/>
                  <a:gd name="T18" fmla="*/ 77 w 83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" h="82">
                    <a:moveTo>
                      <a:pt x="7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2"/>
                      <a:pt x="1" y="4"/>
                    </a:cubicBezTo>
                    <a:cubicBezTo>
                      <a:pt x="0" y="6"/>
                      <a:pt x="0" y="9"/>
                      <a:pt x="2" y="10"/>
                    </a:cubicBezTo>
                    <a:cubicBezTo>
                      <a:pt x="72" y="81"/>
                      <a:pt x="72" y="81"/>
                      <a:pt x="72" y="81"/>
                    </a:cubicBezTo>
                    <a:cubicBezTo>
                      <a:pt x="74" y="82"/>
                      <a:pt x="75" y="82"/>
                      <a:pt x="77" y="82"/>
                    </a:cubicBezTo>
                    <a:cubicBezTo>
                      <a:pt x="77" y="82"/>
                      <a:pt x="78" y="82"/>
                      <a:pt x="79" y="82"/>
                    </a:cubicBezTo>
                    <a:cubicBezTo>
                      <a:pt x="81" y="81"/>
                      <a:pt x="83" y="79"/>
                      <a:pt x="83" y="7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3" y="3"/>
                      <a:pt x="80" y="0"/>
                      <a:pt x="77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4" name="Freeform 51"/>
              <p:cNvSpPr>
                <a:spLocks/>
              </p:cNvSpPr>
              <p:nvPr/>
            </p:nvSpPr>
            <p:spPr bwMode="auto">
              <a:xfrm>
                <a:off x="24003000" y="5573713"/>
                <a:ext cx="334963" cy="330200"/>
              </a:xfrm>
              <a:custGeom>
                <a:avLst/>
                <a:gdLst>
                  <a:gd name="T0" fmla="*/ 77 w 83"/>
                  <a:gd name="T1" fmla="*/ 0 h 82"/>
                  <a:gd name="T2" fmla="*/ 6 w 83"/>
                  <a:gd name="T3" fmla="*/ 0 h 82"/>
                  <a:gd name="T4" fmla="*/ 1 w 83"/>
                  <a:gd name="T5" fmla="*/ 4 h 82"/>
                  <a:gd name="T6" fmla="*/ 2 w 83"/>
                  <a:gd name="T7" fmla="*/ 10 h 82"/>
                  <a:gd name="T8" fmla="*/ 72 w 83"/>
                  <a:gd name="T9" fmla="*/ 80 h 82"/>
                  <a:gd name="T10" fmla="*/ 77 w 83"/>
                  <a:gd name="T11" fmla="*/ 82 h 82"/>
                  <a:gd name="T12" fmla="*/ 79 w 83"/>
                  <a:gd name="T13" fmla="*/ 82 h 82"/>
                  <a:gd name="T14" fmla="*/ 83 w 83"/>
                  <a:gd name="T15" fmla="*/ 76 h 82"/>
                  <a:gd name="T16" fmla="*/ 83 w 83"/>
                  <a:gd name="T17" fmla="*/ 6 h 82"/>
                  <a:gd name="T18" fmla="*/ 77 w 83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" h="82">
                    <a:moveTo>
                      <a:pt x="7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4"/>
                    </a:cubicBezTo>
                    <a:cubicBezTo>
                      <a:pt x="0" y="6"/>
                      <a:pt x="0" y="8"/>
                      <a:pt x="2" y="10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4" y="82"/>
                      <a:pt x="75" y="82"/>
                      <a:pt x="77" y="82"/>
                    </a:cubicBezTo>
                    <a:cubicBezTo>
                      <a:pt x="77" y="82"/>
                      <a:pt x="78" y="82"/>
                      <a:pt x="79" y="82"/>
                    </a:cubicBezTo>
                    <a:cubicBezTo>
                      <a:pt x="81" y="81"/>
                      <a:pt x="83" y="79"/>
                      <a:pt x="83" y="7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3" y="3"/>
                      <a:pt x="80" y="0"/>
                      <a:pt x="77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5" name="Freeform 52"/>
              <p:cNvSpPr>
                <a:spLocks/>
              </p:cNvSpPr>
              <p:nvPr/>
            </p:nvSpPr>
            <p:spPr bwMode="auto">
              <a:xfrm>
                <a:off x="24003000" y="5953125"/>
                <a:ext cx="334963" cy="330200"/>
              </a:xfrm>
              <a:custGeom>
                <a:avLst/>
                <a:gdLst>
                  <a:gd name="T0" fmla="*/ 77 w 83"/>
                  <a:gd name="T1" fmla="*/ 0 h 82"/>
                  <a:gd name="T2" fmla="*/ 6 w 83"/>
                  <a:gd name="T3" fmla="*/ 0 h 82"/>
                  <a:gd name="T4" fmla="*/ 1 w 83"/>
                  <a:gd name="T5" fmla="*/ 4 h 82"/>
                  <a:gd name="T6" fmla="*/ 2 w 83"/>
                  <a:gd name="T7" fmla="*/ 10 h 82"/>
                  <a:gd name="T8" fmla="*/ 72 w 83"/>
                  <a:gd name="T9" fmla="*/ 80 h 82"/>
                  <a:gd name="T10" fmla="*/ 77 w 83"/>
                  <a:gd name="T11" fmla="*/ 82 h 82"/>
                  <a:gd name="T12" fmla="*/ 79 w 83"/>
                  <a:gd name="T13" fmla="*/ 82 h 82"/>
                  <a:gd name="T14" fmla="*/ 83 w 83"/>
                  <a:gd name="T15" fmla="*/ 76 h 82"/>
                  <a:gd name="T16" fmla="*/ 83 w 83"/>
                  <a:gd name="T17" fmla="*/ 6 h 82"/>
                  <a:gd name="T18" fmla="*/ 77 w 83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" h="82">
                    <a:moveTo>
                      <a:pt x="7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4"/>
                    </a:cubicBezTo>
                    <a:cubicBezTo>
                      <a:pt x="0" y="6"/>
                      <a:pt x="0" y="8"/>
                      <a:pt x="2" y="10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4" y="81"/>
                      <a:pt x="75" y="82"/>
                      <a:pt x="77" y="82"/>
                    </a:cubicBezTo>
                    <a:cubicBezTo>
                      <a:pt x="77" y="82"/>
                      <a:pt x="78" y="82"/>
                      <a:pt x="79" y="82"/>
                    </a:cubicBezTo>
                    <a:cubicBezTo>
                      <a:pt x="81" y="81"/>
                      <a:pt x="83" y="79"/>
                      <a:pt x="83" y="76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83" y="3"/>
                      <a:pt x="80" y="0"/>
                      <a:pt x="77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6" name="Freeform 53"/>
              <p:cNvSpPr>
                <a:spLocks/>
              </p:cNvSpPr>
              <p:nvPr/>
            </p:nvSpPr>
            <p:spPr bwMode="auto">
              <a:xfrm>
                <a:off x="25047575" y="5194300"/>
                <a:ext cx="330200" cy="331788"/>
              </a:xfrm>
              <a:custGeom>
                <a:avLst/>
                <a:gdLst>
                  <a:gd name="T0" fmla="*/ 3 w 82"/>
                  <a:gd name="T1" fmla="*/ 82 h 82"/>
                  <a:gd name="T2" fmla="*/ 5 w 82"/>
                  <a:gd name="T3" fmla="*/ 82 h 82"/>
                  <a:gd name="T4" fmla="*/ 10 w 82"/>
                  <a:gd name="T5" fmla="*/ 81 h 82"/>
                  <a:gd name="T6" fmla="*/ 80 w 82"/>
                  <a:gd name="T7" fmla="*/ 10 h 82"/>
                  <a:gd name="T8" fmla="*/ 81 w 82"/>
                  <a:gd name="T9" fmla="*/ 4 h 82"/>
                  <a:gd name="T10" fmla="*/ 76 w 82"/>
                  <a:gd name="T11" fmla="*/ 0 h 82"/>
                  <a:gd name="T12" fmla="*/ 5 w 82"/>
                  <a:gd name="T13" fmla="*/ 0 h 82"/>
                  <a:gd name="T14" fmla="*/ 0 w 82"/>
                  <a:gd name="T15" fmla="*/ 6 h 82"/>
                  <a:gd name="T16" fmla="*/ 0 w 82"/>
                  <a:gd name="T17" fmla="*/ 76 h 82"/>
                  <a:gd name="T18" fmla="*/ 3 w 82"/>
                  <a:gd name="T1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82">
                    <a:moveTo>
                      <a:pt x="3" y="82"/>
                    </a:moveTo>
                    <a:cubicBezTo>
                      <a:pt x="4" y="82"/>
                      <a:pt x="5" y="82"/>
                      <a:pt x="5" y="82"/>
                    </a:cubicBezTo>
                    <a:cubicBezTo>
                      <a:pt x="7" y="82"/>
                      <a:pt x="8" y="82"/>
                      <a:pt x="10" y="81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2" y="9"/>
                      <a:pt x="82" y="6"/>
                      <a:pt x="81" y="4"/>
                    </a:cubicBezTo>
                    <a:cubicBezTo>
                      <a:pt x="80" y="2"/>
                      <a:pt x="78" y="0"/>
                      <a:pt x="7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9"/>
                      <a:pt x="1" y="81"/>
                      <a:pt x="3" y="8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7" name="Freeform 54"/>
              <p:cNvSpPr>
                <a:spLocks/>
              </p:cNvSpPr>
              <p:nvPr/>
            </p:nvSpPr>
            <p:spPr bwMode="auto">
              <a:xfrm>
                <a:off x="25047575" y="5573713"/>
                <a:ext cx="330200" cy="330200"/>
              </a:xfrm>
              <a:custGeom>
                <a:avLst/>
                <a:gdLst>
                  <a:gd name="T0" fmla="*/ 76 w 82"/>
                  <a:gd name="T1" fmla="*/ 0 h 82"/>
                  <a:gd name="T2" fmla="*/ 5 w 82"/>
                  <a:gd name="T3" fmla="*/ 0 h 82"/>
                  <a:gd name="T4" fmla="*/ 0 w 82"/>
                  <a:gd name="T5" fmla="*/ 6 h 82"/>
                  <a:gd name="T6" fmla="*/ 0 w 82"/>
                  <a:gd name="T7" fmla="*/ 76 h 82"/>
                  <a:gd name="T8" fmla="*/ 3 w 82"/>
                  <a:gd name="T9" fmla="*/ 82 h 82"/>
                  <a:gd name="T10" fmla="*/ 5 w 82"/>
                  <a:gd name="T11" fmla="*/ 82 h 82"/>
                  <a:gd name="T12" fmla="*/ 10 w 82"/>
                  <a:gd name="T13" fmla="*/ 80 h 82"/>
                  <a:gd name="T14" fmla="*/ 80 w 82"/>
                  <a:gd name="T15" fmla="*/ 10 h 82"/>
                  <a:gd name="T16" fmla="*/ 81 w 82"/>
                  <a:gd name="T17" fmla="*/ 4 h 82"/>
                  <a:gd name="T18" fmla="*/ 76 w 82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82">
                    <a:moveTo>
                      <a:pt x="7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9"/>
                      <a:pt x="1" y="81"/>
                      <a:pt x="3" y="82"/>
                    </a:cubicBezTo>
                    <a:cubicBezTo>
                      <a:pt x="4" y="82"/>
                      <a:pt x="5" y="82"/>
                      <a:pt x="5" y="82"/>
                    </a:cubicBezTo>
                    <a:cubicBezTo>
                      <a:pt x="7" y="82"/>
                      <a:pt x="8" y="82"/>
                      <a:pt x="10" y="8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2" y="8"/>
                      <a:pt x="82" y="6"/>
                      <a:pt x="81" y="4"/>
                    </a:cubicBezTo>
                    <a:cubicBezTo>
                      <a:pt x="80" y="1"/>
                      <a:pt x="78" y="0"/>
                      <a:pt x="76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8" name="Freeform 55"/>
              <p:cNvSpPr>
                <a:spLocks/>
              </p:cNvSpPr>
              <p:nvPr/>
            </p:nvSpPr>
            <p:spPr bwMode="auto">
              <a:xfrm>
                <a:off x="25047575" y="5953125"/>
                <a:ext cx="330200" cy="330200"/>
              </a:xfrm>
              <a:custGeom>
                <a:avLst/>
                <a:gdLst>
                  <a:gd name="T0" fmla="*/ 76 w 82"/>
                  <a:gd name="T1" fmla="*/ 0 h 82"/>
                  <a:gd name="T2" fmla="*/ 5 w 82"/>
                  <a:gd name="T3" fmla="*/ 0 h 82"/>
                  <a:gd name="T4" fmla="*/ 0 w 82"/>
                  <a:gd name="T5" fmla="*/ 6 h 82"/>
                  <a:gd name="T6" fmla="*/ 0 w 82"/>
                  <a:gd name="T7" fmla="*/ 76 h 82"/>
                  <a:gd name="T8" fmla="*/ 3 w 82"/>
                  <a:gd name="T9" fmla="*/ 82 h 82"/>
                  <a:gd name="T10" fmla="*/ 5 w 82"/>
                  <a:gd name="T11" fmla="*/ 82 h 82"/>
                  <a:gd name="T12" fmla="*/ 10 w 82"/>
                  <a:gd name="T13" fmla="*/ 80 h 82"/>
                  <a:gd name="T14" fmla="*/ 80 w 82"/>
                  <a:gd name="T15" fmla="*/ 10 h 82"/>
                  <a:gd name="T16" fmla="*/ 81 w 82"/>
                  <a:gd name="T17" fmla="*/ 4 h 82"/>
                  <a:gd name="T18" fmla="*/ 76 w 82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82">
                    <a:moveTo>
                      <a:pt x="7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9"/>
                      <a:pt x="1" y="81"/>
                      <a:pt x="3" y="82"/>
                    </a:cubicBezTo>
                    <a:cubicBezTo>
                      <a:pt x="4" y="82"/>
                      <a:pt x="5" y="82"/>
                      <a:pt x="5" y="82"/>
                    </a:cubicBezTo>
                    <a:cubicBezTo>
                      <a:pt x="7" y="82"/>
                      <a:pt x="8" y="81"/>
                      <a:pt x="10" y="80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82" y="8"/>
                      <a:pt x="82" y="6"/>
                      <a:pt x="81" y="4"/>
                    </a:cubicBezTo>
                    <a:cubicBezTo>
                      <a:pt x="80" y="1"/>
                      <a:pt x="78" y="0"/>
                      <a:pt x="76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23636288" y="1082675"/>
              <a:ext cx="1204913" cy="1160463"/>
              <a:chOff x="23636288" y="1082675"/>
              <a:chExt cx="1204913" cy="1160463"/>
            </a:xfrm>
            <a:solidFill>
              <a:schemeClr val="tx1"/>
            </a:solidFill>
          </p:grpSpPr>
          <p:sp>
            <p:nvSpPr>
              <p:cNvPr id="98" name="Oval 56"/>
              <p:cNvSpPr>
                <a:spLocks noChangeArrowheads="1"/>
              </p:cNvSpPr>
              <p:nvPr/>
            </p:nvSpPr>
            <p:spPr bwMode="auto">
              <a:xfrm>
                <a:off x="24095075" y="1960563"/>
                <a:ext cx="287338" cy="282575"/>
              </a:xfrm>
              <a:prstGeom prst="ellipse">
                <a:avLst/>
              </a:pr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9" name="Freeform 57"/>
              <p:cNvSpPr>
                <a:spLocks/>
              </p:cNvSpPr>
              <p:nvPr/>
            </p:nvSpPr>
            <p:spPr bwMode="auto">
              <a:xfrm>
                <a:off x="23966488" y="1651000"/>
                <a:ext cx="544513" cy="165100"/>
              </a:xfrm>
              <a:custGeom>
                <a:avLst/>
                <a:gdLst>
                  <a:gd name="T0" fmla="*/ 0 w 135"/>
                  <a:gd name="T1" fmla="*/ 22 h 41"/>
                  <a:gd name="T2" fmla="*/ 13 w 135"/>
                  <a:gd name="T3" fmla="*/ 41 h 41"/>
                  <a:gd name="T4" fmla="*/ 68 w 135"/>
                  <a:gd name="T5" fmla="*/ 24 h 41"/>
                  <a:gd name="T6" fmla="*/ 122 w 135"/>
                  <a:gd name="T7" fmla="*/ 41 h 41"/>
                  <a:gd name="T8" fmla="*/ 135 w 135"/>
                  <a:gd name="T9" fmla="*/ 22 h 41"/>
                  <a:gd name="T10" fmla="*/ 68 w 135"/>
                  <a:gd name="T11" fmla="*/ 0 h 41"/>
                  <a:gd name="T12" fmla="*/ 0 w 135"/>
                  <a:gd name="T13" fmla="*/ 2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" h="41">
                    <a:moveTo>
                      <a:pt x="0" y="22"/>
                    </a:moveTo>
                    <a:cubicBezTo>
                      <a:pt x="13" y="41"/>
                      <a:pt x="13" y="41"/>
                      <a:pt x="13" y="41"/>
                    </a:cubicBezTo>
                    <a:cubicBezTo>
                      <a:pt x="29" y="30"/>
                      <a:pt x="48" y="24"/>
                      <a:pt x="68" y="24"/>
                    </a:cubicBezTo>
                    <a:cubicBezTo>
                      <a:pt x="87" y="24"/>
                      <a:pt x="106" y="30"/>
                      <a:pt x="122" y="41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15" y="8"/>
                      <a:pt x="92" y="0"/>
                      <a:pt x="68" y="0"/>
                    </a:cubicBezTo>
                    <a:cubicBezTo>
                      <a:pt x="43" y="0"/>
                      <a:pt x="20" y="8"/>
                      <a:pt x="0" y="2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0" name="Freeform 58"/>
              <p:cNvSpPr>
                <a:spLocks/>
              </p:cNvSpPr>
              <p:nvPr/>
            </p:nvSpPr>
            <p:spPr bwMode="auto">
              <a:xfrm>
                <a:off x="23801388" y="1368425"/>
                <a:ext cx="874713" cy="217488"/>
              </a:xfrm>
              <a:custGeom>
                <a:avLst/>
                <a:gdLst>
                  <a:gd name="T0" fmla="*/ 0 w 217"/>
                  <a:gd name="T1" fmla="*/ 34 h 54"/>
                  <a:gd name="T2" fmla="*/ 13 w 217"/>
                  <a:gd name="T3" fmla="*/ 54 h 54"/>
                  <a:gd name="T4" fmla="*/ 109 w 217"/>
                  <a:gd name="T5" fmla="*/ 23 h 54"/>
                  <a:gd name="T6" fmla="*/ 204 w 217"/>
                  <a:gd name="T7" fmla="*/ 54 h 54"/>
                  <a:gd name="T8" fmla="*/ 217 w 217"/>
                  <a:gd name="T9" fmla="*/ 34 h 54"/>
                  <a:gd name="T10" fmla="*/ 109 w 217"/>
                  <a:gd name="T11" fmla="*/ 0 h 54"/>
                  <a:gd name="T12" fmla="*/ 0 w 217"/>
                  <a:gd name="T13" fmla="*/ 3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7" h="54">
                    <a:moveTo>
                      <a:pt x="0" y="34"/>
                    </a:moveTo>
                    <a:cubicBezTo>
                      <a:pt x="13" y="54"/>
                      <a:pt x="13" y="54"/>
                      <a:pt x="13" y="54"/>
                    </a:cubicBezTo>
                    <a:cubicBezTo>
                      <a:pt x="41" y="34"/>
                      <a:pt x="74" y="23"/>
                      <a:pt x="109" y="23"/>
                    </a:cubicBezTo>
                    <a:cubicBezTo>
                      <a:pt x="143" y="23"/>
                      <a:pt x="176" y="34"/>
                      <a:pt x="204" y="54"/>
                    </a:cubicBezTo>
                    <a:cubicBezTo>
                      <a:pt x="217" y="34"/>
                      <a:pt x="217" y="34"/>
                      <a:pt x="217" y="34"/>
                    </a:cubicBezTo>
                    <a:cubicBezTo>
                      <a:pt x="185" y="12"/>
                      <a:pt x="148" y="0"/>
                      <a:pt x="109" y="0"/>
                    </a:cubicBezTo>
                    <a:cubicBezTo>
                      <a:pt x="69" y="0"/>
                      <a:pt x="32" y="12"/>
                      <a:pt x="0" y="3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01" name="Freeform 59"/>
              <p:cNvSpPr>
                <a:spLocks/>
              </p:cNvSpPr>
              <p:nvPr/>
            </p:nvSpPr>
            <p:spPr bwMode="auto">
              <a:xfrm>
                <a:off x="23636288" y="1082675"/>
                <a:ext cx="1204913" cy="269875"/>
              </a:xfrm>
              <a:custGeom>
                <a:avLst/>
                <a:gdLst>
                  <a:gd name="T0" fmla="*/ 150 w 299"/>
                  <a:gd name="T1" fmla="*/ 0 h 67"/>
                  <a:gd name="T2" fmla="*/ 0 w 299"/>
                  <a:gd name="T3" fmla="*/ 48 h 67"/>
                  <a:gd name="T4" fmla="*/ 13 w 299"/>
                  <a:gd name="T5" fmla="*/ 67 h 67"/>
                  <a:gd name="T6" fmla="*/ 150 w 299"/>
                  <a:gd name="T7" fmla="*/ 24 h 67"/>
                  <a:gd name="T8" fmla="*/ 286 w 299"/>
                  <a:gd name="T9" fmla="*/ 67 h 67"/>
                  <a:gd name="T10" fmla="*/ 299 w 299"/>
                  <a:gd name="T11" fmla="*/ 48 h 67"/>
                  <a:gd name="T12" fmla="*/ 150 w 299"/>
                  <a:gd name="T1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9" h="67">
                    <a:moveTo>
                      <a:pt x="150" y="0"/>
                    </a:moveTo>
                    <a:cubicBezTo>
                      <a:pt x="96" y="0"/>
                      <a:pt x="44" y="16"/>
                      <a:pt x="0" y="48"/>
                    </a:cubicBezTo>
                    <a:cubicBezTo>
                      <a:pt x="13" y="67"/>
                      <a:pt x="13" y="67"/>
                      <a:pt x="13" y="67"/>
                    </a:cubicBezTo>
                    <a:cubicBezTo>
                      <a:pt x="53" y="39"/>
                      <a:pt x="100" y="24"/>
                      <a:pt x="150" y="24"/>
                    </a:cubicBezTo>
                    <a:cubicBezTo>
                      <a:pt x="199" y="24"/>
                      <a:pt x="246" y="39"/>
                      <a:pt x="286" y="67"/>
                    </a:cubicBezTo>
                    <a:cubicBezTo>
                      <a:pt x="299" y="48"/>
                      <a:pt x="299" y="48"/>
                      <a:pt x="299" y="48"/>
                    </a:cubicBezTo>
                    <a:cubicBezTo>
                      <a:pt x="255" y="16"/>
                      <a:pt x="203" y="0"/>
                      <a:pt x="150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2" name="Freeform 60"/>
            <p:cNvSpPr>
              <a:spLocks noEditPoints="1"/>
            </p:cNvSpPr>
            <p:nvPr/>
          </p:nvSpPr>
          <p:spPr bwMode="auto">
            <a:xfrm>
              <a:off x="27093863" y="2513014"/>
              <a:ext cx="654050" cy="855662"/>
            </a:xfrm>
            <a:custGeom>
              <a:avLst/>
              <a:gdLst>
                <a:gd name="T0" fmla="*/ 141 w 162"/>
                <a:gd name="T1" fmla="*/ 0 h 212"/>
                <a:gd name="T2" fmla="*/ 21 w 162"/>
                <a:gd name="T3" fmla="*/ 0 h 212"/>
                <a:gd name="T4" fmla="*/ 0 w 162"/>
                <a:gd name="T5" fmla="*/ 21 h 212"/>
                <a:gd name="T6" fmla="*/ 0 w 162"/>
                <a:gd name="T7" fmla="*/ 191 h 212"/>
                <a:gd name="T8" fmla="*/ 21 w 162"/>
                <a:gd name="T9" fmla="*/ 212 h 212"/>
                <a:gd name="T10" fmla="*/ 141 w 162"/>
                <a:gd name="T11" fmla="*/ 212 h 212"/>
                <a:gd name="T12" fmla="*/ 162 w 162"/>
                <a:gd name="T13" fmla="*/ 191 h 212"/>
                <a:gd name="T14" fmla="*/ 162 w 162"/>
                <a:gd name="T15" fmla="*/ 21 h 212"/>
                <a:gd name="T16" fmla="*/ 141 w 162"/>
                <a:gd name="T17" fmla="*/ 0 h 212"/>
                <a:gd name="T18" fmla="*/ 81 w 162"/>
                <a:gd name="T19" fmla="*/ 12 h 212"/>
                <a:gd name="T20" fmla="*/ 86 w 162"/>
                <a:gd name="T21" fmla="*/ 18 h 212"/>
                <a:gd name="T22" fmla="*/ 81 w 162"/>
                <a:gd name="T23" fmla="*/ 23 h 212"/>
                <a:gd name="T24" fmla="*/ 76 w 162"/>
                <a:gd name="T25" fmla="*/ 18 h 212"/>
                <a:gd name="T26" fmla="*/ 81 w 162"/>
                <a:gd name="T27" fmla="*/ 12 h 212"/>
                <a:gd name="T28" fmla="*/ 81 w 162"/>
                <a:gd name="T29" fmla="*/ 198 h 212"/>
                <a:gd name="T30" fmla="*/ 70 w 162"/>
                <a:gd name="T31" fmla="*/ 187 h 212"/>
                <a:gd name="T32" fmla="*/ 81 w 162"/>
                <a:gd name="T33" fmla="*/ 177 h 212"/>
                <a:gd name="T34" fmla="*/ 92 w 162"/>
                <a:gd name="T35" fmla="*/ 187 h 212"/>
                <a:gd name="T36" fmla="*/ 81 w 162"/>
                <a:gd name="T37" fmla="*/ 198 h 212"/>
                <a:gd name="T38" fmla="*/ 141 w 162"/>
                <a:gd name="T39" fmla="*/ 170 h 212"/>
                <a:gd name="T40" fmla="*/ 21 w 162"/>
                <a:gd name="T41" fmla="*/ 170 h 212"/>
                <a:gd name="T42" fmla="*/ 21 w 162"/>
                <a:gd name="T43" fmla="*/ 28 h 212"/>
                <a:gd name="T44" fmla="*/ 141 w 162"/>
                <a:gd name="T45" fmla="*/ 28 h 212"/>
                <a:gd name="T46" fmla="*/ 141 w 162"/>
                <a:gd name="T47" fmla="*/ 17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2" h="212">
                  <a:moveTo>
                    <a:pt x="14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10"/>
                    <a:pt x="0" y="21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3"/>
                    <a:pt x="9" y="212"/>
                    <a:pt x="21" y="212"/>
                  </a:cubicBezTo>
                  <a:cubicBezTo>
                    <a:pt x="141" y="212"/>
                    <a:pt x="141" y="212"/>
                    <a:pt x="141" y="212"/>
                  </a:cubicBezTo>
                  <a:cubicBezTo>
                    <a:pt x="153" y="212"/>
                    <a:pt x="162" y="203"/>
                    <a:pt x="162" y="191"/>
                  </a:cubicBezTo>
                  <a:cubicBezTo>
                    <a:pt x="162" y="21"/>
                    <a:pt x="162" y="21"/>
                    <a:pt x="162" y="21"/>
                  </a:cubicBezTo>
                  <a:cubicBezTo>
                    <a:pt x="162" y="10"/>
                    <a:pt x="153" y="0"/>
                    <a:pt x="141" y="0"/>
                  </a:cubicBezTo>
                  <a:close/>
                  <a:moveTo>
                    <a:pt x="81" y="12"/>
                  </a:moveTo>
                  <a:cubicBezTo>
                    <a:pt x="84" y="12"/>
                    <a:pt x="86" y="15"/>
                    <a:pt x="86" y="18"/>
                  </a:cubicBezTo>
                  <a:cubicBezTo>
                    <a:pt x="86" y="21"/>
                    <a:pt x="84" y="23"/>
                    <a:pt x="81" y="23"/>
                  </a:cubicBezTo>
                  <a:cubicBezTo>
                    <a:pt x="78" y="23"/>
                    <a:pt x="76" y="21"/>
                    <a:pt x="76" y="18"/>
                  </a:cubicBezTo>
                  <a:cubicBezTo>
                    <a:pt x="76" y="15"/>
                    <a:pt x="78" y="12"/>
                    <a:pt x="81" y="12"/>
                  </a:cubicBezTo>
                  <a:close/>
                  <a:moveTo>
                    <a:pt x="81" y="198"/>
                  </a:moveTo>
                  <a:cubicBezTo>
                    <a:pt x="75" y="198"/>
                    <a:pt x="70" y="193"/>
                    <a:pt x="70" y="187"/>
                  </a:cubicBezTo>
                  <a:cubicBezTo>
                    <a:pt x="70" y="181"/>
                    <a:pt x="75" y="177"/>
                    <a:pt x="81" y="177"/>
                  </a:cubicBezTo>
                  <a:cubicBezTo>
                    <a:pt x="87" y="177"/>
                    <a:pt x="92" y="181"/>
                    <a:pt x="92" y="187"/>
                  </a:cubicBezTo>
                  <a:cubicBezTo>
                    <a:pt x="92" y="193"/>
                    <a:pt x="87" y="198"/>
                    <a:pt x="81" y="198"/>
                  </a:cubicBezTo>
                  <a:close/>
                  <a:moveTo>
                    <a:pt x="141" y="170"/>
                  </a:moveTo>
                  <a:cubicBezTo>
                    <a:pt x="21" y="170"/>
                    <a:pt x="21" y="170"/>
                    <a:pt x="21" y="17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141" y="28"/>
                    <a:pt x="141" y="28"/>
                    <a:pt x="141" y="28"/>
                  </a:cubicBezTo>
                  <a:lnTo>
                    <a:pt x="141" y="17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3" name="Freeform 61"/>
            <p:cNvSpPr>
              <a:spLocks/>
            </p:cNvSpPr>
            <p:nvPr/>
          </p:nvSpPr>
          <p:spPr bwMode="auto">
            <a:xfrm>
              <a:off x="25776238" y="-438150"/>
              <a:ext cx="1120775" cy="698500"/>
            </a:xfrm>
            <a:custGeom>
              <a:avLst/>
              <a:gdLst>
                <a:gd name="T0" fmla="*/ 216 w 278"/>
                <a:gd name="T1" fmla="*/ 47 h 173"/>
                <a:gd name="T2" fmla="*/ 139 w 278"/>
                <a:gd name="T3" fmla="*/ 0 h 173"/>
                <a:gd name="T4" fmla="*/ 53 w 278"/>
                <a:gd name="T5" fmla="*/ 76 h 173"/>
                <a:gd name="T6" fmla="*/ 48 w 278"/>
                <a:gd name="T7" fmla="*/ 76 h 173"/>
                <a:gd name="T8" fmla="*/ 0 w 278"/>
                <a:gd name="T9" fmla="*/ 125 h 173"/>
                <a:gd name="T10" fmla="*/ 51 w 278"/>
                <a:gd name="T11" fmla="*/ 173 h 173"/>
                <a:gd name="T12" fmla="*/ 221 w 278"/>
                <a:gd name="T13" fmla="*/ 173 h 173"/>
                <a:gd name="T14" fmla="*/ 221 w 278"/>
                <a:gd name="T15" fmla="*/ 173 h 173"/>
                <a:gd name="T16" fmla="*/ 278 w 278"/>
                <a:gd name="T17" fmla="*/ 110 h 173"/>
                <a:gd name="T18" fmla="*/ 216 w 278"/>
                <a:gd name="T19" fmla="*/ 47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" h="173">
                  <a:moveTo>
                    <a:pt x="216" y="47"/>
                  </a:moveTo>
                  <a:cubicBezTo>
                    <a:pt x="201" y="18"/>
                    <a:pt x="171" y="0"/>
                    <a:pt x="139" y="0"/>
                  </a:cubicBezTo>
                  <a:cubicBezTo>
                    <a:pt x="95" y="0"/>
                    <a:pt x="58" y="33"/>
                    <a:pt x="53" y="76"/>
                  </a:cubicBezTo>
                  <a:cubicBezTo>
                    <a:pt x="51" y="76"/>
                    <a:pt x="50" y="76"/>
                    <a:pt x="48" y="76"/>
                  </a:cubicBezTo>
                  <a:cubicBezTo>
                    <a:pt x="21" y="76"/>
                    <a:pt x="0" y="98"/>
                    <a:pt x="0" y="125"/>
                  </a:cubicBezTo>
                  <a:cubicBezTo>
                    <a:pt x="0" y="173"/>
                    <a:pt x="49" y="173"/>
                    <a:pt x="51" y="173"/>
                  </a:cubicBezTo>
                  <a:cubicBezTo>
                    <a:pt x="221" y="173"/>
                    <a:pt x="221" y="173"/>
                    <a:pt x="221" y="173"/>
                  </a:cubicBezTo>
                  <a:cubicBezTo>
                    <a:pt x="221" y="173"/>
                    <a:pt x="221" y="173"/>
                    <a:pt x="221" y="173"/>
                  </a:cubicBezTo>
                  <a:cubicBezTo>
                    <a:pt x="222" y="173"/>
                    <a:pt x="278" y="165"/>
                    <a:pt x="278" y="110"/>
                  </a:cubicBezTo>
                  <a:cubicBezTo>
                    <a:pt x="278" y="75"/>
                    <a:pt x="250" y="47"/>
                    <a:pt x="216" y="47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22258338" y="-938213"/>
              <a:ext cx="1027112" cy="1028700"/>
              <a:chOff x="22258338" y="-938213"/>
              <a:chExt cx="1027112" cy="1028700"/>
            </a:xfrm>
            <a:solidFill>
              <a:schemeClr val="tx1"/>
            </a:solidFill>
          </p:grpSpPr>
          <p:sp>
            <p:nvSpPr>
              <p:cNvPr id="94" name="Freeform 62"/>
              <p:cNvSpPr>
                <a:spLocks noEditPoints="1"/>
              </p:cNvSpPr>
              <p:nvPr/>
            </p:nvSpPr>
            <p:spPr bwMode="auto">
              <a:xfrm>
                <a:off x="22326600" y="-938213"/>
                <a:ext cx="958850" cy="955675"/>
              </a:xfrm>
              <a:custGeom>
                <a:avLst/>
                <a:gdLst>
                  <a:gd name="T0" fmla="*/ 237 w 238"/>
                  <a:gd name="T1" fmla="*/ 200 h 237"/>
                  <a:gd name="T2" fmla="*/ 176 w 238"/>
                  <a:gd name="T3" fmla="*/ 139 h 237"/>
                  <a:gd name="T4" fmla="*/ 170 w 238"/>
                  <a:gd name="T5" fmla="*/ 139 h 237"/>
                  <a:gd name="T6" fmla="*/ 157 w 238"/>
                  <a:gd name="T7" fmla="*/ 151 h 237"/>
                  <a:gd name="T8" fmla="*/ 148 w 238"/>
                  <a:gd name="T9" fmla="*/ 142 h 237"/>
                  <a:gd name="T10" fmla="*/ 176 w 238"/>
                  <a:gd name="T11" fmla="*/ 114 h 237"/>
                  <a:gd name="T12" fmla="*/ 179 w 238"/>
                  <a:gd name="T13" fmla="*/ 65 h 237"/>
                  <a:gd name="T14" fmla="*/ 192 w 238"/>
                  <a:gd name="T15" fmla="*/ 52 h 237"/>
                  <a:gd name="T16" fmla="*/ 196 w 238"/>
                  <a:gd name="T17" fmla="*/ 53 h 237"/>
                  <a:gd name="T18" fmla="*/ 206 w 238"/>
                  <a:gd name="T19" fmla="*/ 42 h 237"/>
                  <a:gd name="T20" fmla="*/ 196 w 238"/>
                  <a:gd name="T21" fmla="*/ 32 h 237"/>
                  <a:gd name="T22" fmla="*/ 185 w 238"/>
                  <a:gd name="T23" fmla="*/ 42 h 237"/>
                  <a:gd name="T24" fmla="*/ 186 w 238"/>
                  <a:gd name="T25" fmla="*/ 46 h 237"/>
                  <a:gd name="T26" fmla="*/ 173 w 238"/>
                  <a:gd name="T27" fmla="*/ 59 h 237"/>
                  <a:gd name="T28" fmla="*/ 150 w 238"/>
                  <a:gd name="T29" fmla="*/ 51 h 237"/>
                  <a:gd name="T30" fmla="*/ 124 w 238"/>
                  <a:gd name="T31" fmla="*/ 62 h 237"/>
                  <a:gd name="T32" fmla="*/ 96 w 238"/>
                  <a:gd name="T33" fmla="*/ 90 h 237"/>
                  <a:gd name="T34" fmla="*/ 87 w 238"/>
                  <a:gd name="T35" fmla="*/ 81 h 237"/>
                  <a:gd name="T36" fmla="*/ 99 w 238"/>
                  <a:gd name="T37" fmla="*/ 68 h 237"/>
                  <a:gd name="T38" fmla="*/ 101 w 238"/>
                  <a:gd name="T39" fmla="*/ 65 h 237"/>
                  <a:gd name="T40" fmla="*/ 99 w 238"/>
                  <a:gd name="T41" fmla="*/ 62 h 237"/>
                  <a:gd name="T42" fmla="*/ 38 w 238"/>
                  <a:gd name="T43" fmla="*/ 1 h 237"/>
                  <a:gd name="T44" fmla="*/ 32 w 238"/>
                  <a:gd name="T45" fmla="*/ 1 h 237"/>
                  <a:gd name="T46" fmla="*/ 2 w 238"/>
                  <a:gd name="T47" fmla="*/ 32 h 237"/>
                  <a:gd name="T48" fmla="*/ 2 w 238"/>
                  <a:gd name="T49" fmla="*/ 38 h 237"/>
                  <a:gd name="T50" fmla="*/ 63 w 238"/>
                  <a:gd name="T51" fmla="*/ 99 h 237"/>
                  <a:gd name="T52" fmla="*/ 66 w 238"/>
                  <a:gd name="T53" fmla="*/ 100 h 237"/>
                  <a:gd name="T54" fmla="*/ 69 w 238"/>
                  <a:gd name="T55" fmla="*/ 99 h 237"/>
                  <a:gd name="T56" fmla="*/ 81 w 238"/>
                  <a:gd name="T57" fmla="*/ 87 h 237"/>
                  <a:gd name="T58" fmla="*/ 90 w 238"/>
                  <a:gd name="T59" fmla="*/ 96 h 237"/>
                  <a:gd name="T60" fmla="*/ 63 w 238"/>
                  <a:gd name="T61" fmla="*/ 123 h 237"/>
                  <a:gd name="T62" fmla="*/ 62 w 238"/>
                  <a:gd name="T63" fmla="*/ 126 h 237"/>
                  <a:gd name="T64" fmla="*/ 63 w 238"/>
                  <a:gd name="T65" fmla="*/ 129 h 237"/>
                  <a:gd name="T66" fmla="*/ 109 w 238"/>
                  <a:gd name="T67" fmla="*/ 175 h 237"/>
                  <a:gd name="T68" fmla="*/ 112 w 238"/>
                  <a:gd name="T69" fmla="*/ 176 h 237"/>
                  <a:gd name="T70" fmla="*/ 115 w 238"/>
                  <a:gd name="T71" fmla="*/ 175 h 237"/>
                  <a:gd name="T72" fmla="*/ 142 w 238"/>
                  <a:gd name="T73" fmla="*/ 148 h 237"/>
                  <a:gd name="T74" fmla="*/ 151 w 238"/>
                  <a:gd name="T75" fmla="*/ 157 h 237"/>
                  <a:gd name="T76" fmla="*/ 139 w 238"/>
                  <a:gd name="T77" fmla="*/ 169 h 237"/>
                  <a:gd name="T78" fmla="*/ 138 w 238"/>
                  <a:gd name="T79" fmla="*/ 172 h 237"/>
                  <a:gd name="T80" fmla="*/ 139 w 238"/>
                  <a:gd name="T81" fmla="*/ 175 h 237"/>
                  <a:gd name="T82" fmla="*/ 200 w 238"/>
                  <a:gd name="T83" fmla="*/ 236 h 237"/>
                  <a:gd name="T84" fmla="*/ 203 w 238"/>
                  <a:gd name="T85" fmla="*/ 237 h 237"/>
                  <a:gd name="T86" fmla="*/ 206 w 238"/>
                  <a:gd name="T87" fmla="*/ 236 h 237"/>
                  <a:gd name="T88" fmla="*/ 237 w 238"/>
                  <a:gd name="T89" fmla="*/ 206 h 237"/>
                  <a:gd name="T90" fmla="*/ 237 w 238"/>
                  <a:gd name="T91" fmla="*/ 200 h 237"/>
                  <a:gd name="T92" fmla="*/ 196 w 238"/>
                  <a:gd name="T93" fmla="*/ 40 h 237"/>
                  <a:gd name="T94" fmla="*/ 198 w 238"/>
                  <a:gd name="T95" fmla="*/ 42 h 237"/>
                  <a:gd name="T96" fmla="*/ 196 w 238"/>
                  <a:gd name="T97" fmla="*/ 45 h 237"/>
                  <a:gd name="T98" fmla="*/ 193 w 238"/>
                  <a:gd name="T99" fmla="*/ 42 h 237"/>
                  <a:gd name="T100" fmla="*/ 196 w 238"/>
                  <a:gd name="T101" fmla="*/ 4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38" h="237">
                    <a:moveTo>
                      <a:pt x="237" y="200"/>
                    </a:moveTo>
                    <a:cubicBezTo>
                      <a:pt x="176" y="139"/>
                      <a:pt x="176" y="139"/>
                      <a:pt x="176" y="139"/>
                    </a:cubicBezTo>
                    <a:cubicBezTo>
                      <a:pt x="174" y="137"/>
                      <a:pt x="171" y="137"/>
                      <a:pt x="170" y="139"/>
                    </a:cubicBezTo>
                    <a:cubicBezTo>
                      <a:pt x="157" y="151"/>
                      <a:pt x="157" y="151"/>
                      <a:pt x="157" y="151"/>
                    </a:cubicBezTo>
                    <a:cubicBezTo>
                      <a:pt x="148" y="142"/>
                      <a:pt x="148" y="142"/>
                      <a:pt x="148" y="142"/>
                    </a:cubicBezTo>
                    <a:cubicBezTo>
                      <a:pt x="176" y="114"/>
                      <a:pt x="176" y="114"/>
                      <a:pt x="176" y="114"/>
                    </a:cubicBezTo>
                    <a:cubicBezTo>
                      <a:pt x="189" y="101"/>
                      <a:pt x="190" y="80"/>
                      <a:pt x="179" y="65"/>
                    </a:cubicBezTo>
                    <a:cubicBezTo>
                      <a:pt x="192" y="52"/>
                      <a:pt x="192" y="52"/>
                      <a:pt x="192" y="52"/>
                    </a:cubicBezTo>
                    <a:cubicBezTo>
                      <a:pt x="193" y="53"/>
                      <a:pt x="194" y="53"/>
                      <a:pt x="196" y="53"/>
                    </a:cubicBezTo>
                    <a:cubicBezTo>
                      <a:pt x="202" y="53"/>
                      <a:pt x="206" y="48"/>
                      <a:pt x="206" y="42"/>
                    </a:cubicBezTo>
                    <a:cubicBezTo>
                      <a:pt x="206" y="36"/>
                      <a:pt x="202" y="32"/>
                      <a:pt x="196" y="32"/>
                    </a:cubicBezTo>
                    <a:cubicBezTo>
                      <a:pt x="190" y="32"/>
                      <a:pt x="185" y="36"/>
                      <a:pt x="185" y="42"/>
                    </a:cubicBezTo>
                    <a:cubicBezTo>
                      <a:pt x="185" y="44"/>
                      <a:pt x="185" y="45"/>
                      <a:pt x="186" y="46"/>
                    </a:cubicBezTo>
                    <a:cubicBezTo>
                      <a:pt x="173" y="59"/>
                      <a:pt x="173" y="59"/>
                      <a:pt x="173" y="59"/>
                    </a:cubicBezTo>
                    <a:cubicBezTo>
                      <a:pt x="166" y="54"/>
                      <a:pt x="158" y="51"/>
                      <a:pt x="150" y="51"/>
                    </a:cubicBezTo>
                    <a:cubicBezTo>
                      <a:pt x="140" y="51"/>
                      <a:pt x="131" y="55"/>
                      <a:pt x="124" y="62"/>
                    </a:cubicBezTo>
                    <a:cubicBezTo>
                      <a:pt x="96" y="90"/>
                      <a:pt x="96" y="90"/>
                      <a:pt x="96" y="90"/>
                    </a:cubicBezTo>
                    <a:cubicBezTo>
                      <a:pt x="87" y="81"/>
                      <a:pt x="87" y="81"/>
                      <a:pt x="87" y="81"/>
                    </a:cubicBezTo>
                    <a:cubicBezTo>
                      <a:pt x="99" y="68"/>
                      <a:pt x="99" y="68"/>
                      <a:pt x="99" y="68"/>
                    </a:cubicBezTo>
                    <a:cubicBezTo>
                      <a:pt x="100" y="67"/>
                      <a:pt x="101" y="66"/>
                      <a:pt x="101" y="65"/>
                    </a:cubicBezTo>
                    <a:cubicBezTo>
                      <a:pt x="101" y="64"/>
                      <a:pt x="100" y="63"/>
                      <a:pt x="99" y="6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7" y="0"/>
                      <a:pt x="34" y="0"/>
                      <a:pt x="32" y="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0" y="33"/>
                      <a:pt x="0" y="36"/>
                      <a:pt x="2" y="38"/>
                    </a:cubicBezTo>
                    <a:cubicBezTo>
                      <a:pt x="63" y="99"/>
                      <a:pt x="63" y="99"/>
                      <a:pt x="63" y="99"/>
                    </a:cubicBezTo>
                    <a:cubicBezTo>
                      <a:pt x="64" y="100"/>
                      <a:pt x="65" y="100"/>
                      <a:pt x="66" y="100"/>
                    </a:cubicBezTo>
                    <a:cubicBezTo>
                      <a:pt x="67" y="100"/>
                      <a:pt x="68" y="100"/>
                      <a:pt x="69" y="99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90" y="96"/>
                      <a:pt x="90" y="96"/>
                      <a:pt x="90" y="96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2" y="124"/>
                      <a:pt x="62" y="125"/>
                      <a:pt x="62" y="126"/>
                    </a:cubicBezTo>
                    <a:cubicBezTo>
                      <a:pt x="62" y="127"/>
                      <a:pt x="62" y="129"/>
                      <a:pt x="63" y="129"/>
                    </a:cubicBezTo>
                    <a:cubicBezTo>
                      <a:pt x="109" y="175"/>
                      <a:pt x="109" y="175"/>
                      <a:pt x="109" y="175"/>
                    </a:cubicBezTo>
                    <a:cubicBezTo>
                      <a:pt x="109" y="176"/>
                      <a:pt x="111" y="176"/>
                      <a:pt x="112" y="176"/>
                    </a:cubicBezTo>
                    <a:cubicBezTo>
                      <a:pt x="113" y="176"/>
                      <a:pt x="114" y="176"/>
                      <a:pt x="115" y="175"/>
                    </a:cubicBezTo>
                    <a:cubicBezTo>
                      <a:pt x="142" y="148"/>
                      <a:pt x="142" y="148"/>
                      <a:pt x="142" y="148"/>
                    </a:cubicBezTo>
                    <a:cubicBezTo>
                      <a:pt x="151" y="157"/>
                      <a:pt x="151" y="157"/>
                      <a:pt x="151" y="157"/>
                    </a:cubicBezTo>
                    <a:cubicBezTo>
                      <a:pt x="139" y="169"/>
                      <a:pt x="139" y="169"/>
                      <a:pt x="139" y="169"/>
                    </a:cubicBezTo>
                    <a:cubicBezTo>
                      <a:pt x="138" y="170"/>
                      <a:pt x="138" y="171"/>
                      <a:pt x="138" y="172"/>
                    </a:cubicBezTo>
                    <a:cubicBezTo>
                      <a:pt x="138" y="173"/>
                      <a:pt x="138" y="174"/>
                      <a:pt x="139" y="175"/>
                    </a:cubicBezTo>
                    <a:cubicBezTo>
                      <a:pt x="200" y="236"/>
                      <a:pt x="200" y="236"/>
                      <a:pt x="200" y="236"/>
                    </a:cubicBezTo>
                    <a:cubicBezTo>
                      <a:pt x="201" y="237"/>
                      <a:pt x="202" y="237"/>
                      <a:pt x="203" y="237"/>
                    </a:cubicBezTo>
                    <a:cubicBezTo>
                      <a:pt x="204" y="237"/>
                      <a:pt x="205" y="237"/>
                      <a:pt x="206" y="236"/>
                    </a:cubicBezTo>
                    <a:cubicBezTo>
                      <a:pt x="237" y="206"/>
                      <a:pt x="237" y="206"/>
                      <a:pt x="237" y="206"/>
                    </a:cubicBezTo>
                    <a:cubicBezTo>
                      <a:pt x="238" y="204"/>
                      <a:pt x="238" y="201"/>
                      <a:pt x="237" y="200"/>
                    </a:cubicBezTo>
                    <a:close/>
                    <a:moveTo>
                      <a:pt x="196" y="40"/>
                    </a:moveTo>
                    <a:cubicBezTo>
                      <a:pt x="197" y="40"/>
                      <a:pt x="198" y="41"/>
                      <a:pt x="198" y="42"/>
                    </a:cubicBezTo>
                    <a:cubicBezTo>
                      <a:pt x="198" y="44"/>
                      <a:pt x="197" y="45"/>
                      <a:pt x="196" y="45"/>
                    </a:cubicBezTo>
                    <a:cubicBezTo>
                      <a:pt x="194" y="45"/>
                      <a:pt x="193" y="44"/>
                      <a:pt x="193" y="42"/>
                    </a:cubicBezTo>
                    <a:cubicBezTo>
                      <a:pt x="193" y="41"/>
                      <a:pt x="194" y="40"/>
                      <a:pt x="196" y="4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5" name="Freeform 63"/>
              <p:cNvSpPr>
                <a:spLocks/>
              </p:cNvSpPr>
              <p:nvPr/>
            </p:nvSpPr>
            <p:spPr bwMode="auto">
              <a:xfrm>
                <a:off x="22374225" y="-361950"/>
                <a:ext cx="350838" cy="334963"/>
              </a:xfrm>
              <a:custGeom>
                <a:avLst/>
                <a:gdLst>
                  <a:gd name="T0" fmla="*/ 35 w 87"/>
                  <a:gd name="T1" fmla="*/ 0 h 83"/>
                  <a:gd name="T2" fmla="*/ 2 w 87"/>
                  <a:gd name="T3" fmla="*/ 14 h 83"/>
                  <a:gd name="T4" fmla="*/ 2 w 87"/>
                  <a:gd name="T5" fmla="*/ 20 h 83"/>
                  <a:gd name="T6" fmla="*/ 63 w 87"/>
                  <a:gd name="T7" fmla="*/ 81 h 83"/>
                  <a:gd name="T8" fmla="*/ 66 w 87"/>
                  <a:gd name="T9" fmla="*/ 83 h 83"/>
                  <a:gd name="T10" fmla="*/ 69 w 87"/>
                  <a:gd name="T11" fmla="*/ 81 h 83"/>
                  <a:gd name="T12" fmla="*/ 69 w 87"/>
                  <a:gd name="T13" fmla="*/ 14 h 83"/>
                  <a:gd name="T14" fmla="*/ 35 w 87"/>
                  <a:gd name="T15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" h="83">
                    <a:moveTo>
                      <a:pt x="35" y="0"/>
                    </a:moveTo>
                    <a:cubicBezTo>
                      <a:pt x="22" y="0"/>
                      <a:pt x="10" y="5"/>
                      <a:pt x="2" y="14"/>
                    </a:cubicBezTo>
                    <a:cubicBezTo>
                      <a:pt x="0" y="16"/>
                      <a:pt x="0" y="19"/>
                      <a:pt x="2" y="20"/>
                    </a:cubicBezTo>
                    <a:cubicBezTo>
                      <a:pt x="63" y="81"/>
                      <a:pt x="63" y="81"/>
                      <a:pt x="63" y="81"/>
                    </a:cubicBezTo>
                    <a:cubicBezTo>
                      <a:pt x="63" y="82"/>
                      <a:pt x="64" y="83"/>
                      <a:pt x="66" y="83"/>
                    </a:cubicBezTo>
                    <a:cubicBezTo>
                      <a:pt x="67" y="83"/>
                      <a:pt x="68" y="82"/>
                      <a:pt x="69" y="81"/>
                    </a:cubicBezTo>
                    <a:cubicBezTo>
                      <a:pt x="87" y="63"/>
                      <a:pt x="87" y="33"/>
                      <a:pt x="69" y="14"/>
                    </a:cubicBezTo>
                    <a:cubicBezTo>
                      <a:pt x="60" y="5"/>
                      <a:pt x="48" y="0"/>
                      <a:pt x="3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6" name="Freeform 64"/>
              <p:cNvSpPr>
                <a:spLocks/>
              </p:cNvSpPr>
              <p:nvPr/>
            </p:nvSpPr>
            <p:spPr bwMode="auto">
              <a:xfrm>
                <a:off x="22258338" y="-204788"/>
                <a:ext cx="293688" cy="295275"/>
              </a:xfrm>
              <a:custGeom>
                <a:avLst/>
                <a:gdLst>
                  <a:gd name="T0" fmla="*/ 66 w 73"/>
                  <a:gd name="T1" fmla="*/ 55 h 73"/>
                  <a:gd name="T2" fmla="*/ 42 w 73"/>
                  <a:gd name="T3" fmla="*/ 65 h 73"/>
                  <a:gd name="T4" fmla="*/ 18 w 73"/>
                  <a:gd name="T5" fmla="*/ 55 h 73"/>
                  <a:gd name="T6" fmla="*/ 8 w 73"/>
                  <a:gd name="T7" fmla="*/ 31 h 73"/>
                  <a:gd name="T8" fmla="*/ 18 w 73"/>
                  <a:gd name="T9" fmla="*/ 7 h 73"/>
                  <a:gd name="T10" fmla="*/ 18 w 73"/>
                  <a:gd name="T11" fmla="*/ 1 h 73"/>
                  <a:gd name="T12" fmla="*/ 12 w 73"/>
                  <a:gd name="T13" fmla="*/ 1 h 73"/>
                  <a:gd name="T14" fmla="*/ 0 w 73"/>
                  <a:gd name="T15" fmla="*/ 31 h 73"/>
                  <a:gd name="T16" fmla="*/ 12 w 73"/>
                  <a:gd name="T17" fmla="*/ 61 h 73"/>
                  <a:gd name="T18" fmla="*/ 42 w 73"/>
                  <a:gd name="T19" fmla="*/ 73 h 73"/>
                  <a:gd name="T20" fmla="*/ 72 w 73"/>
                  <a:gd name="T21" fmla="*/ 61 h 73"/>
                  <a:gd name="T22" fmla="*/ 72 w 73"/>
                  <a:gd name="T23" fmla="*/ 55 h 73"/>
                  <a:gd name="T24" fmla="*/ 66 w 73"/>
                  <a:gd name="T25" fmla="*/ 5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3">
                    <a:moveTo>
                      <a:pt x="66" y="55"/>
                    </a:moveTo>
                    <a:cubicBezTo>
                      <a:pt x="59" y="61"/>
                      <a:pt x="51" y="65"/>
                      <a:pt x="42" y="65"/>
                    </a:cubicBezTo>
                    <a:cubicBezTo>
                      <a:pt x="33" y="65"/>
                      <a:pt x="25" y="61"/>
                      <a:pt x="18" y="55"/>
                    </a:cubicBezTo>
                    <a:cubicBezTo>
                      <a:pt x="12" y="48"/>
                      <a:pt x="8" y="40"/>
                      <a:pt x="8" y="31"/>
                    </a:cubicBezTo>
                    <a:cubicBezTo>
                      <a:pt x="8" y="22"/>
                      <a:pt x="12" y="14"/>
                      <a:pt x="18" y="7"/>
                    </a:cubicBezTo>
                    <a:cubicBezTo>
                      <a:pt x="20" y="6"/>
                      <a:pt x="20" y="3"/>
                      <a:pt x="18" y="1"/>
                    </a:cubicBezTo>
                    <a:cubicBezTo>
                      <a:pt x="17" y="0"/>
                      <a:pt x="14" y="0"/>
                      <a:pt x="12" y="1"/>
                    </a:cubicBezTo>
                    <a:cubicBezTo>
                      <a:pt x="4" y="9"/>
                      <a:pt x="0" y="20"/>
                      <a:pt x="0" y="31"/>
                    </a:cubicBezTo>
                    <a:cubicBezTo>
                      <a:pt x="0" y="42"/>
                      <a:pt x="4" y="53"/>
                      <a:pt x="12" y="61"/>
                    </a:cubicBezTo>
                    <a:cubicBezTo>
                      <a:pt x="20" y="69"/>
                      <a:pt x="31" y="73"/>
                      <a:pt x="42" y="73"/>
                    </a:cubicBezTo>
                    <a:cubicBezTo>
                      <a:pt x="53" y="73"/>
                      <a:pt x="64" y="69"/>
                      <a:pt x="72" y="61"/>
                    </a:cubicBezTo>
                    <a:cubicBezTo>
                      <a:pt x="73" y="59"/>
                      <a:pt x="73" y="56"/>
                      <a:pt x="72" y="55"/>
                    </a:cubicBezTo>
                    <a:cubicBezTo>
                      <a:pt x="70" y="53"/>
                      <a:pt x="67" y="53"/>
                      <a:pt x="66" y="5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7" name="Freeform 65"/>
              <p:cNvSpPr>
                <a:spLocks/>
              </p:cNvSpPr>
              <p:nvPr/>
            </p:nvSpPr>
            <p:spPr bwMode="auto">
              <a:xfrm>
                <a:off x="22366288" y="-163513"/>
                <a:ext cx="146050" cy="149225"/>
              </a:xfrm>
              <a:custGeom>
                <a:avLst/>
                <a:gdLst>
                  <a:gd name="T0" fmla="*/ 12 w 36"/>
                  <a:gd name="T1" fmla="*/ 2 h 37"/>
                  <a:gd name="T2" fmla="*/ 6 w 36"/>
                  <a:gd name="T3" fmla="*/ 2 h 37"/>
                  <a:gd name="T4" fmla="*/ 0 w 36"/>
                  <a:gd name="T5" fmla="*/ 17 h 37"/>
                  <a:gd name="T6" fmla="*/ 6 w 36"/>
                  <a:gd name="T7" fmla="*/ 31 h 37"/>
                  <a:gd name="T8" fmla="*/ 20 w 36"/>
                  <a:gd name="T9" fmla="*/ 37 h 37"/>
                  <a:gd name="T10" fmla="*/ 34 w 36"/>
                  <a:gd name="T11" fmla="*/ 31 h 37"/>
                  <a:gd name="T12" fmla="*/ 34 w 36"/>
                  <a:gd name="T13" fmla="*/ 25 h 37"/>
                  <a:gd name="T14" fmla="*/ 28 w 36"/>
                  <a:gd name="T15" fmla="*/ 25 h 37"/>
                  <a:gd name="T16" fmla="*/ 12 w 36"/>
                  <a:gd name="T17" fmla="*/ 25 h 37"/>
                  <a:gd name="T18" fmla="*/ 8 w 36"/>
                  <a:gd name="T19" fmla="*/ 17 h 37"/>
                  <a:gd name="T20" fmla="*/ 12 w 36"/>
                  <a:gd name="T21" fmla="*/ 8 h 37"/>
                  <a:gd name="T22" fmla="*/ 12 w 36"/>
                  <a:gd name="T23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37">
                    <a:moveTo>
                      <a:pt x="12" y="2"/>
                    </a:moveTo>
                    <a:cubicBezTo>
                      <a:pt x="10" y="0"/>
                      <a:pt x="7" y="0"/>
                      <a:pt x="6" y="2"/>
                    </a:cubicBezTo>
                    <a:cubicBezTo>
                      <a:pt x="2" y="6"/>
                      <a:pt x="0" y="11"/>
                      <a:pt x="0" y="17"/>
                    </a:cubicBezTo>
                    <a:cubicBezTo>
                      <a:pt x="0" y="22"/>
                      <a:pt x="2" y="27"/>
                      <a:pt x="6" y="31"/>
                    </a:cubicBezTo>
                    <a:cubicBezTo>
                      <a:pt x="10" y="35"/>
                      <a:pt x="15" y="37"/>
                      <a:pt x="20" y="37"/>
                    </a:cubicBezTo>
                    <a:cubicBezTo>
                      <a:pt x="25" y="37"/>
                      <a:pt x="30" y="35"/>
                      <a:pt x="34" y="31"/>
                    </a:cubicBezTo>
                    <a:cubicBezTo>
                      <a:pt x="36" y="29"/>
                      <a:pt x="36" y="27"/>
                      <a:pt x="34" y="25"/>
                    </a:cubicBezTo>
                    <a:cubicBezTo>
                      <a:pt x="33" y="23"/>
                      <a:pt x="30" y="23"/>
                      <a:pt x="28" y="25"/>
                    </a:cubicBezTo>
                    <a:cubicBezTo>
                      <a:pt x="24" y="30"/>
                      <a:pt x="16" y="30"/>
                      <a:pt x="12" y="25"/>
                    </a:cubicBezTo>
                    <a:cubicBezTo>
                      <a:pt x="9" y="23"/>
                      <a:pt x="8" y="20"/>
                      <a:pt x="8" y="17"/>
                    </a:cubicBezTo>
                    <a:cubicBezTo>
                      <a:pt x="8" y="13"/>
                      <a:pt x="9" y="10"/>
                      <a:pt x="12" y="8"/>
                    </a:cubicBezTo>
                    <a:cubicBezTo>
                      <a:pt x="13" y="7"/>
                      <a:pt x="13" y="4"/>
                      <a:pt x="12" y="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19299238" y="-74613"/>
              <a:ext cx="871538" cy="869951"/>
              <a:chOff x="19299238" y="-74613"/>
              <a:chExt cx="871538" cy="869951"/>
            </a:xfrm>
            <a:solidFill>
              <a:schemeClr val="tx1"/>
            </a:solidFill>
          </p:grpSpPr>
          <p:sp>
            <p:nvSpPr>
              <p:cNvPr id="90" name="Freeform 66"/>
              <p:cNvSpPr>
                <a:spLocks/>
              </p:cNvSpPr>
              <p:nvPr/>
            </p:nvSpPr>
            <p:spPr bwMode="auto">
              <a:xfrm>
                <a:off x="19589750" y="-66675"/>
                <a:ext cx="241300" cy="798513"/>
              </a:xfrm>
              <a:custGeom>
                <a:avLst/>
                <a:gdLst>
                  <a:gd name="T0" fmla="*/ 58 w 60"/>
                  <a:gd name="T1" fmla="*/ 143 h 198"/>
                  <a:gd name="T2" fmla="*/ 58 w 60"/>
                  <a:gd name="T3" fmla="*/ 142 h 198"/>
                  <a:gd name="T4" fmla="*/ 58 w 60"/>
                  <a:gd name="T5" fmla="*/ 0 h 198"/>
                  <a:gd name="T6" fmla="*/ 0 w 60"/>
                  <a:gd name="T7" fmla="*/ 38 h 198"/>
                  <a:gd name="T8" fmla="*/ 0 w 60"/>
                  <a:gd name="T9" fmla="*/ 198 h 198"/>
                  <a:gd name="T10" fmla="*/ 52 w 60"/>
                  <a:gd name="T11" fmla="*/ 163 h 198"/>
                  <a:gd name="T12" fmla="*/ 60 w 60"/>
                  <a:gd name="T13" fmla="*/ 158 h 198"/>
                  <a:gd name="T14" fmla="*/ 58 w 60"/>
                  <a:gd name="T15" fmla="*/ 146 h 198"/>
                  <a:gd name="T16" fmla="*/ 58 w 60"/>
                  <a:gd name="T17" fmla="*/ 14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198">
                    <a:moveTo>
                      <a:pt x="58" y="143"/>
                    </a:moveTo>
                    <a:cubicBezTo>
                      <a:pt x="58" y="143"/>
                      <a:pt x="58" y="142"/>
                      <a:pt x="58" y="142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198"/>
                      <a:pt x="0" y="198"/>
                      <a:pt x="0" y="198"/>
                    </a:cubicBezTo>
                    <a:cubicBezTo>
                      <a:pt x="52" y="163"/>
                      <a:pt x="52" y="163"/>
                      <a:pt x="52" y="163"/>
                    </a:cubicBezTo>
                    <a:cubicBezTo>
                      <a:pt x="60" y="158"/>
                      <a:pt x="60" y="158"/>
                      <a:pt x="60" y="158"/>
                    </a:cubicBezTo>
                    <a:cubicBezTo>
                      <a:pt x="59" y="154"/>
                      <a:pt x="58" y="150"/>
                      <a:pt x="58" y="146"/>
                    </a:cubicBezTo>
                    <a:cubicBezTo>
                      <a:pt x="58" y="145"/>
                      <a:pt x="58" y="144"/>
                      <a:pt x="58" y="14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1" name="Freeform 67"/>
              <p:cNvSpPr>
                <a:spLocks/>
              </p:cNvSpPr>
              <p:nvPr/>
            </p:nvSpPr>
            <p:spPr bwMode="auto">
              <a:xfrm>
                <a:off x="19299238" y="-74613"/>
                <a:ext cx="261938" cy="806450"/>
              </a:xfrm>
              <a:custGeom>
                <a:avLst/>
                <a:gdLst>
                  <a:gd name="T0" fmla="*/ 2 w 65"/>
                  <a:gd name="T1" fmla="*/ 1 h 200"/>
                  <a:gd name="T2" fmla="*/ 0 w 65"/>
                  <a:gd name="T3" fmla="*/ 4 h 200"/>
                  <a:gd name="T4" fmla="*/ 0 w 65"/>
                  <a:gd name="T5" fmla="*/ 155 h 200"/>
                  <a:gd name="T6" fmla="*/ 2 w 65"/>
                  <a:gd name="T7" fmla="*/ 158 h 200"/>
                  <a:gd name="T8" fmla="*/ 65 w 65"/>
                  <a:gd name="T9" fmla="*/ 200 h 200"/>
                  <a:gd name="T10" fmla="*/ 65 w 65"/>
                  <a:gd name="T11" fmla="*/ 40 h 200"/>
                  <a:gd name="T12" fmla="*/ 6 w 65"/>
                  <a:gd name="T13" fmla="*/ 1 h 200"/>
                  <a:gd name="T14" fmla="*/ 2 w 65"/>
                  <a:gd name="T15" fmla="*/ 1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5" h="200">
                    <a:moveTo>
                      <a:pt x="2" y="1"/>
                    </a:moveTo>
                    <a:cubicBezTo>
                      <a:pt x="1" y="1"/>
                      <a:pt x="0" y="2"/>
                      <a:pt x="0" y="4"/>
                    </a:cubicBezTo>
                    <a:cubicBezTo>
                      <a:pt x="0" y="155"/>
                      <a:pt x="0" y="155"/>
                      <a:pt x="0" y="155"/>
                    </a:cubicBezTo>
                    <a:cubicBezTo>
                      <a:pt x="0" y="156"/>
                      <a:pt x="1" y="157"/>
                      <a:pt x="2" y="158"/>
                    </a:cubicBezTo>
                    <a:cubicBezTo>
                      <a:pt x="65" y="200"/>
                      <a:pt x="65" y="200"/>
                      <a:pt x="65" y="200"/>
                    </a:cubicBezTo>
                    <a:cubicBezTo>
                      <a:pt x="65" y="40"/>
                      <a:pt x="65" y="40"/>
                      <a:pt x="65" y="4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3" y="0"/>
                      <a:pt x="2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2" name="Freeform 68"/>
              <p:cNvSpPr>
                <a:spLocks/>
              </p:cNvSpPr>
              <p:nvPr/>
            </p:nvSpPr>
            <p:spPr bwMode="auto">
              <a:xfrm>
                <a:off x="19851688" y="-66675"/>
                <a:ext cx="261938" cy="487363"/>
              </a:xfrm>
              <a:custGeom>
                <a:avLst/>
                <a:gdLst>
                  <a:gd name="T0" fmla="*/ 39 w 65"/>
                  <a:gd name="T1" fmla="*/ 99 h 121"/>
                  <a:gd name="T2" fmla="*/ 65 w 65"/>
                  <a:gd name="T3" fmla="*/ 106 h 121"/>
                  <a:gd name="T4" fmla="*/ 65 w 65"/>
                  <a:gd name="T5" fmla="*/ 45 h 121"/>
                  <a:gd name="T6" fmla="*/ 63 w 65"/>
                  <a:gd name="T7" fmla="*/ 42 h 121"/>
                  <a:gd name="T8" fmla="*/ 0 w 65"/>
                  <a:gd name="T9" fmla="*/ 0 h 121"/>
                  <a:gd name="T10" fmla="*/ 0 w 65"/>
                  <a:gd name="T11" fmla="*/ 121 h 121"/>
                  <a:gd name="T12" fmla="*/ 39 w 65"/>
                  <a:gd name="T13" fmla="*/ 9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121">
                    <a:moveTo>
                      <a:pt x="39" y="99"/>
                    </a:moveTo>
                    <a:cubicBezTo>
                      <a:pt x="49" y="99"/>
                      <a:pt x="57" y="102"/>
                      <a:pt x="65" y="106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5" y="44"/>
                      <a:pt x="64" y="43"/>
                      <a:pt x="63" y="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8" y="108"/>
                      <a:pt x="23" y="99"/>
                      <a:pt x="39" y="9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3" name="Freeform 69"/>
              <p:cNvSpPr>
                <a:spLocks noEditPoints="1"/>
              </p:cNvSpPr>
              <p:nvPr/>
            </p:nvSpPr>
            <p:spPr bwMode="auto">
              <a:xfrm>
                <a:off x="19851688" y="360363"/>
                <a:ext cx="319088" cy="434975"/>
              </a:xfrm>
              <a:custGeom>
                <a:avLst/>
                <a:gdLst>
                  <a:gd name="T0" fmla="*/ 39 w 79"/>
                  <a:gd name="T1" fmla="*/ 0 h 108"/>
                  <a:gd name="T2" fmla="*/ 0 w 79"/>
                  <a:gd name="T3" fmla="*/ 40 h 108"/>
                  <a:gd name="T4" fmla="*/ 10 w 79"/>
                  <a:gd name="T5" fmla="*/ 68 h 108"/>
                  <a:gd name="T6" fmla="*/ 11 w 79"/>
                  <a:gd name="T7" fmla="*/ 69 h 108"/>
                  <a:gd name="T8" fmla="*/ 12 w 79"/>
                  <a:gd name="T9" fmla="*/ 72 h 108"/>
                  <a:gd name="T10" fmla="*/ 35 w 79"/>
                  <a:gd name="T11" fmla="*/ 105 h 108"/>
                  <a:gd name="T12" fmla="*/ 37 w 79"/>
                  <a:gd name="T13" fmla="*/ 107 h 108"/>
                  <a:gd name="T14" fmla="*/ 39 w 79"/>
                  <a:gd name="T15" fmla="*/ 108 h 108"/>
                  <a:gd name="T16" fmla="*/ 42 w 79"/>
                  <a:gd name="T17" fmla="*/ 107 h 108"/>
                  <a:gd name="T18" fmla="*/ 44 w 79"/>
                  <a:gd name="T19" fmla="*/ 105 h 108"/>
                  <a:gd name="T20" fmla="*/ 67 w 79"/>
                  <a:gd name="T21" fmla="*/ 72 h 108"/>
                  <a:gd name="T22" fmla="*/ 68 w 79"/>
                  <a:gd name="T23" fmla="*/ 69 h 108"/>
                  <a:gd name="T24" fmla="*/ 69 w 79"/>
                  <a:gd name="T25" fmla="*/ 68 h 108"/>
                  <a:gd name="T26" fmla="*/ 79 w 79"/>
                  <a:gd name="T27" fmla="*/ 43 h 108"/>
                  <a:gd name="T28" fmla="*/ 79 w 79"/>
                  <a:gd name="T29" fmla="*/ 43 h 108"/>
                  <a:gd name="T30" fmla="*/ 79 w 79"/>
                  <a:gd name="T31" fmla="*/ 40 h 108"/>
                  <a:gd name="T32" fmla="*/ 39 w 79"/>
                  <a:gd name="T33" fmla="*/ 0 h 108"/>
                  <a:gd name="T34" fmla="*/ 39 w 79"/>
                  <a:gd name="T35" fmla="*/ 58 h 108"/>
                  <a:gd name="T36" fmla="*/ 21 w 79"/>
                  <a:gd name="T37" fmla="*/ 40 h 108"/>
                  <a:gd name="T38" fmla="*/ 39 w 79"/>
                  <a:gd name="T39" fmla="*/ 22 h 108"/>
                  <a:gd name="T40" fmla="*/ 57 w 79"/>
                  <a:gd name="T41" fmla="*/ 40 h 108"/>
                  <a:gd name="T42" fmla="*/ 39 w 79"/>
                  <a:gd name="T43" fmla="*/ 5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9" h="108">
                    <a:moveTo>
                      <a:pt x="39" y="0"/>
                    </a:moveTo>
                    <a:cubicBezTo>
                      <a:pt x="18" y="0"/>
                      <a:pt x="0" y="18"/>
                      <a:pt x="0" y="40"/>
                    </a:cubicBezTo>
                    <a:cubicBezTo>
                      <a:pt x="0" y="47"/>
                      <a:pt x="4" y="57"/>
                      <a:pt x="10" y="68"/>
                    </a:cubicBezTo>
                    <a:cubicBezTo>
                      <a:pt x="10" y="68"/>
                      <a:pt x="10" y="69"/>
                      <a:pt x="11" y="69"/>
                    </a:cubicBezTo>
                    <a:cubicBezTo>
                      <a:pt x="11" y="70"/>
                      <a:pt x="12" y="71"/>
                      <a:pt x="12" y="72"/>
                    </a:cubicBezTo>
                    <a:cubicBezTo>
                      <a:pt x="21" y="86"/>
                      <a:pt x="31" y="100"/>
                      <a:pt x="35" y="105"/>
                    </a:cubicBezTo>
                    <a:cubicBezTo>
                      <a:pt x="36" y="106"/>
                      <a:pt x="36" y="106"/>
                      <a:pt x="37" y="107"/>
                    </a:cubicBezTo>
                    <a:cubicBezTo>
                      <a:pt x="37" y="108"/>
                      <a:pt x="38" y="108"/>
                      <a:pt x="39" y="108"/>
                    </a:cubicBezTo>
                    <a:cubicBezTo>
                      <a:pt x="40" y="108"/>
                      <a:pt x="42" y="108"/>
                      <a:pt x="42" y="107"/>
                    </a:cubicBezTo>
                    <a:cubicBezTo>
                      <a:pt x="43" y="106"/>
                      <a:pt x="43" y="106"/>
                      <a:pt x="44" y="105"/>
                    </a:cubicBezTo>
                    <a:cubicBezTo>
                      <a:pt x="47" y="100"/>
                      <a:pt x="58" y="86"/>
                      <a:pt x="67" y="72"/>
                    </a:cubicBezTo>
                    <a:cubicBezTo>
                      <a:pt x="67" y="71"/>
                      <a:pt x="68" y="70"/>
                      <a:pt x="68" y="69"/>
                    </a:cubicBezTo>
                    <a:cubicBezTo>
                      <a:pt x="68" y="69"/>
                      <a:pt x="68" y="68"/>
                      <a:pt x="69" y="68"/>
                    </a:cubicBezTo>
                    <a:cubicBezTo>
                      <a:pt x="74" y="59"/>
                      <a:pt x="78" y="50"/>
                      <a:pt x="79" y="43"/>
                    </a:cubicBezTo>
                    <a:cubicBezTo>
                      <a:pt x="79" y="43"/>
                      <a:pt x="79" y="43"/>
                      <a:pt x="79" y="43"/>
                    </a:cubicBezTo>
                    <a:cubicBezTo>
                      <a:pt x="79" y="42"/>
                      <a:pt x="79" y="41"/>
                      <a:pt x="79" y="40"/>
                    </a:cubicBezTo>
                    <a:cubicBezTo>
                      <a:pt x="79" y="18"/>
                      <a:pt x="61" y="0"/>
                      <a:pt x="39" y="0"/>
                    </a:cubicBezTo>
                    <a:close/>
                    <a:moveTo>
                      <a:pt x="39" y="58"/>
                    </a:moveTo>
                    <a:cubicBezTo>
                      <a:pt x="29" y="58"/>
                      <a:pt x="21" y="50"/>
                      <a:pt x="21" y="40"/>
                    </a:cubicBezTo>
                    <a:cubicBezTo>
                      <a:pt x="21" y="30"/>
                      <a:pt x="29" y="22"/>
                      <a:pt x="39" y="22"/>
                    </a:cubicBezTo>
                    <a:cubicBezTo>
                      <a:pt x="49" y="22"/>
                      <a:pt x="57" y="30"/>
                      <a:pt x="57" y="40"/>
                    </a:cubicBezTo>
                    <a:cubicBezTo>
                      <a:pt x="57" y="50"/>
                      <a:pt x="49" y="58"/>
                      <a:pt x="39" y="5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16135350" y="3444875"/>
              <a:ext cx="1270000" cy="1185863"/>
              <a:chOff x="16135350" y="3444875"/>
              <a:chExt cx="1270000" cy="1185863"/>
            </a:xfrm>
            <a:solidFill>
              <a:schemeClr val="tx1"/>
            </a:solidFill>
          </p:grpSpPr>
          <p:sp>
            <p:nvSpPr>
              <p:cNvPr id="88" name="Freeform 70"/>
              <p:cNvSpPr>
                <a:spLocks noEditPoints="1"/>
              </p:cNvSpPr>
              <p:nvPr/>
            </p:nvSpPr>
            <p:spPr bwMode="auto">
              <a:xfrm>
                <a:off x="16135350" y="3444875"/>
                <a:ext cx="1270000" cy="1185863"/>
              </a:xfrm>
              <a:custGeom>
                <a:avLst/>
                <a:gdLst>
                  <a:gd name="T0" fmla="*/ 312 w 315"/>
                  <a:gd name="T1" fmla="*/ 114 h 294"/>
                  <a:gd name="T2" fmla="*/ 313 w 315"/>
                  <a:gd name="T3" fmla="*/ 107 h 294"/>
                  <a:gd name="T4" fmla="*/ 306 w 315"/>
                  <a:gd name="T5" fmla="*/ 106 h 294"/>
                  <a:gd name="T6" fmla="*/ 262 w 315"/>
                  <a:gd name="T7" fmla="*/ 163 h 294"/>
                  <a:gd name="T8" fmla="*/ 262 w 315"/>
                  <a:gd name="T9" fmla="*/ 173 h 294"/>
                  <a:gd name="T10" fmla="*/ 262 w 315"/>
                  <a:gd name="T11" fmla="*/ 220 h 294"/>
                  <a:gd name="T12" fmla="*/ 262 w 315"/>
                  <a:gd name="T13" fmla="*/ 262 h 294"/>
                  <a:gd name="T14" fmla="*/ 241 w 315"/>
                  <a:gd name="T15" fmla="*/ 283 h 294"/>
                  <a:gd name="T16" fmla="*/ 220 w 315"/>
                  <a:gd name="T17" fmla="*/ 262 h 294"/>
                  <a:gd name="T18" fmla="*/ 220 w 315"/>
                  <a:gd name="T19" fmla="*/ 79 h 294"/>
                  <a:gd name="T20" fmla="*/ 194 w 315"/>
                  <a:gd name="T21" fmla="*/ 53 h 294"/>
                  <a:gd name="T22" fmla="*/ 178 w 315"/>
                  <a:gd name="T23" fmla="*/ 53 h 294"/>
                  <a:gd name="T24" fmla="*/ 178 w 315"/>
                  <a:gd name="T25" fmla="*/ 5 h 294"/>
                  <a:gd name="T26" fmla="*/ 173 w 315"/>
                  <a:gd name="T27" fmla="*/ 0 h 294"/>
                  <a:gd name="T28" fmla="*/ 5 w 315"/>
                  <a:gd name="T29" fmla="*/ 0 h 294"/>
                  <a:gd name="T30" fmla="*/ 0 w 315"/>
                  <a:gd name="T31" fmla="*/ 5 h 294"/>
                  <a:gd name="T32" fmla="*/ 0 w 315"/>
                  <a:gd name="T33" fmla="*/ 116 h 294"/>
                  <a:gd name="T34" fmla="*/ 178 w 315"/>
                  <a:gd name="T35" fmla="*/ 116 h 294"/>
                  <a:gd name="T36" fmla="*/ 178 w 315"/>
                  <a:gd name="T37" fmla="*/ 63 h 294"/>
                  <a:gd name="T38" fmla="*/ 194 w 315"/>
                  <a:gd name="T39" fmla="*/ 63 h 294"/>
                  <a:gd name="T40" fmla="*/ 209 w 315"/>
                  <a:gd name="T41" fmla="*/ 79 h 294"/>
                  <a:gd name="T42" fmla="*/ 209 w 315"/>
                  <a:gd name="T43" fmla="*/ 262 h 294"/>
                  <a:gd name="T44" fmla="*/ 241 w 315"/>
                  <a:gd name="T45" fmla="*/ 294 h 294"/>
                  <a:gd name="T46" fmla="*/ 272 w 315"/>
                  <a:gd name="T47" fmla="*/ 262 h 294"/>
                  <a:gd name="T48" fmla="*/ 272 w 315"/>
                  <a:gd name="T49" fmla="*/ 224 h 294"/>
                  <a:gd name="T50" fmla="*/ 300 w 315"/>
                  <a:gd name="T51" fmla="*/ 215 h 294"/>
                  <a:gd name="T52" fmla="*/ 304 w 315"/>
                  <a:gd name="T53" fmla="*/ 210 h 294"/>
                  <a:gd name="T54" fmla="*/ 304 w 315"/>
                  <a:gd name="T55" fmla="*/ 173 h 294"/>
                  <a:gd name="T56" fmla="*/ 299 w 315"/>
                  <a:gd name="T57" fmla="*/ 168 h 294"/>
                  <a:gd name="T58" fmla="*/ 272 w 315"/>
                  <a:gd name="T59" fmla="*/ 168 h 294"/>
                  <a:gd name="T60" fmla="*/ 272 w 315"/>
                  <a:gd name="T61" fmla="*/ 163 h 294"/>
                  <a:gd name="T62" fmla="*/ 312 w 315"/>
                  <a:gd name="T63" fmla="*/ 114 h 294"/>
                  <a:gd name="T64" fmla="*/ 147 w 315"/>
                  <a:gd name="T65" fmla="*/ 89 h 294"/>
                  <a:gd name="T66" fmla="*/ 141 w 315"/>
                  <a:gd name="T67" fmla="*/ 95 h 294"/>
                  <a:gd name="T68" fmla="*/ 36 w 315"/>
                  <a:gd name="T69" fmla="*/ 95 h 294"/>
                  <a:gd name="T70" fmla="*/ 31 w 315"/>
                  <a:gd name="T71" fmla="*/ 89 h 294"/>
                  <a:gd name="T72" fmla="*/ 31 w 315"/>
                  <a:gd name="T73" fmla="*/ 37 h 294"/>
                  <a:gd name="T74" fmla="*/ 36 w 315"/>
                  <a:gd name="T75" fmla="*/ 32 h 294"/>
                  <a:gd name="T76" fmla="*/ 141 w 315"/>
                  <a:gd name="T77" fmla="*/ 32 h 294"/>
                  <a:gd name="T78" fmla="*/ 147 w 315"/>
                  <a:gd name="T79" fmla="*/ 37 h 294"/>
                  <a:gd name="T80" fmla="*/ 147 w 315"/>
                  <a:gd name="T81" fmla="*/ 89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15" h="294">
                    <a:moveTo>
                      <a:pt x="312" y="114"/>
                    </a:moveTo>
                    <a:cubicBezTo>
                      <a:pt x="315" y="113"/>
                      <a:pt x="315" y="109"/>
                      <a:pt x="313" y="107"/>
                    </a:cubicBezTo>
                    <a:cubicBezTo>
                      <a:pt x="312" y="105"/>
                      <a:pt x="308" y="104"/>
                      <a:pt x="306" y="106"/>
                    </a:cubicBezTo>
                    <a:cubicBezTo>
                      <a:pt x="301" y="109"/>
                      <a:pt x="262" y="140"/>
                      <a:pt x="262" y="163"/>
                    </a:cubicBezTo>
                    <a:cubicBezTo>
                      <a:pt x="262" y="173"/>
                      <a:pt x="262" y="173"/>
                      <a:pt x="262" y="173"/>
                    </a:cubicBezTo>
                    <a:cubicBezTo>
                      <a:pt x="262" y="220"/>
                      <a:pt x="262" y="220"/>
                      <a:pt x="262" y="220"/>
                    </a:cubicBezTo>
                    <a:cubicBezTo>
                      <a:pt x="262" y="262"/>
                      <a:pt x="262" y="262"/>
                      <a:pt x="262" y="262"/>
                    </a:cubicBezTo>
                    <a:cubicBezTo>
                      <a:pt x="262" y="274"/>
                      <a:pt x="253" y="283"/>
                      <a:pt x="241" y="283"/>
                    </a:cubicBezTo>
                    <a:cubicBezTo>
                      <a:pt x="229" y="283"/>
                      <a:pt x="220" y="274"/>
                      <a:pt x="220" y="262"/>
                    </a:cubicBezTo>
                    <a:cubicBezTo>
                      <a:pt x="220" y="79"/>
                      <a:pt x="220" y="79"/>
                      <a:pt x="220" y="79"/>
                    </a:cubicBezTo>
                    <a:cubicBezTo>
                      <a:pt x="220" y="65"/>
                      <a:pt x="207" y="53"/>
                      <a:pt x="194" y="53"/>
                    </a:cubicBezTo>
                    <a:cubicBezTo>
                      <a:pt x="178" y="53"/>
                      <a:pt x="178" y="53"/>
                      <a:pt x="178" y="53"/>
                    </a:cubicBezTo>
                    <a:cubicBezTo>
                      <a:pt x="178" y="5"/>
                      <a:pt x="178" y="5"/>
                      <a:pt x="178" y="5"/>
                    </a:cubicBezTo>
                    <a:cubicBezTo>
                      <a:pt x="178" y="2"/>
                      <a:pt x="176" y="0"/>
                      <a:pt x="173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78" y="116"/>
                      <a:pt x="178" y="116"/>
                      <a:pt x="178" y="116"/>
                    </a:cubicBezTo>
                    <a:cubicBezTo>
                      <a:pt x="178" y="63"/>
                      <a:pt x="178" y="63"/>
                      <a:pt x="178" y="63"/>
                    </a:cubicBezTo>
                    <a:cubicBezTo>
                      <a:pt x="194" y="63"/>
                      <a:pt x="194" y="63"/>
                      <a:pt x="194" y="63"/>
                    </a:cubicBezTo>
                    <a:cubicBezTo>
                      <a:pt x="201" y="63"/>
                      <a:pt x="209" y="71"/>
                      <a:pt x="209" y="79"/>
                    </a:cubicBezTo>
                    <a:cubicBezTo>
                      <a:pt x="209" y="262"/>
                      <a:pt x="209" y="262"/>
                      <a:pt x="209" y="262"/>
                    </a:cubicBezTo>
                    <a:cubicBezTo>
                      <a:pt x="209" y="280"/>
                      <a:pt x="223" y="294"/>
                      <a:pt x="241" y="294"/>
                    </a:cubicBezTo>
                    <a:cubicBezTo>
                      <a:pt x="259" y="294"/>
                      <a:pt x="272" y="280"/>
                      <a:pt x="272" y="262"/>
                    </a:cubicBezTo>
                    <a:cubicBezTo>
                      <a:pt x="272" y="224"/>
                      <a:pt x="272" y="224"/>
                      <a:pt x="272" y="224"/>
                    </a:cubicBezTo>
                    <a:cubicBezTo>
                      <a:pt x="300" y="215"/>
                      <a:pt x="300" y="215"/>
                      <a:pt x="300" y="215"/>
                    </a:cubicBezTo>
                    <a:cubicBezTo>
                      <a:pt x="302" y="214"/>
                      <a:pt x="304" y="212"/>
                      <a:pt x="304" y="210"/>
                    </a:cubicBezTo>
                    <a:cubicBezTo>
                      <a:pt x="304" y="173"/>
                      <a:pt x="304" y="173"/>
                      <a:pt x="304" y="173"/>
                    </a:cubicBezTo>
                    <a:cubicBezTo>
                      <a:pt x="304" y="170"/>
                      <a:pt x="302" y="168"/>
                      <a:pt x="299" y="168"/>
                    </a:cubicBezTo>
                    <a:cubicBezTo>
                      <a:pt x="272" y="168"/>
                      <a:pt x="272" y="168"/>
                      <a:pt x="272" y="168"/>
                    </a:cubicBezTo>
                    <a:cubicBezTo>
                      <a:pt x="272" y="163"/>
                      <a:pt x="272" y="163"/>
                      <a:pt x="272" y="163"/>
                    </a:cubicBezTo>
                    <a:cubicBezTo>
                      <a:pt x="272" y="149"/>
                      <a:pt x="297" y="126"/>
                      <a:pt x="312" y="114"/>
                    </a:cubicBezTo>
                    <a:close/>
                    <a:moveTo>
                      <a:pt x="147" y="89"/>
                    </a:moveTo>
                    <a:cubicBezTo>
                      <a:pt x="147" y="92"/>
                      <a:pt x="144" y="95"/>
                      <a:pt x="141" y="95"/>
                    </a:cubicBezTo>
                    <a:cubicBezTo>
                      <a:pt x="36" y="95"/>
                      <a:pt x="36" y="95"/>
                      <a:pt x="36" y="95"/>
                    </a:cubicBezTo>
                    <a:cubicBezTo>
                      <a:pt x="33" y="95"/>
                      <a:pt x="31" y="92"/>
                      <a:pt x="31" y="89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4"/>
                      <a:pt x="33" y="32"/>
                      <a:pt x="36" y="32"/>
                    </a:cubicBezTo>
                    <a:cubicBezTo>
                      <a:pt x="141" y="32"/>
                      <a:pt x="141" y="32"/>
                      <a:pt x="141" y="32"/>
                    </a:cubicBezTo>
                    <a:cubicBezTo>
                      <a:pt x="144" y="32"/>
                      <a:pt x="147" y="34"/>
                      <a:pt x="147" y="37"/>
                    </a:cubicBezTo>
                    <a:lnTo>
                      <a:pt x="147" y="89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Freeform 71"/>
              <p:cNvSpPr>
                <a:spLocks noEditPoints="1"/>
              </p:cNvSpPr>
              <p:nvPr/>
            </p:nvSpPr>
            <p:spPr bwMode="auto">
              <a:xfrm>
                <a:off x="16135350" y="3952875"/>
                <a:ext cx="717550" cy="677863"/>
              </a:xfrm>
              <a:custGeom>
                <a:avLst/>
                <a:gdLst>
                  <a:gd name="T0" fmla="*/ 0 w 178"/>
                  <a:gd name="T1" fmla="*/ 163 h 168"/>
                  <a:gd name="T2" fmla="*/ 5 w 178"/>
                  <a:gd name="T3" fmla="*/ 168 h 168"/>
                  <a:gd name="T4" fmla="*/ 173 w 178"/>
                  <a:gd name="T5" fmla="*/ 168 h 168"/>
                  <a:gd name="T6" fmla="*/ 178 w 178"/>
                  <a:gd name="T7" fmla="*/ 163 h 168"/>
                  <a:gd name="T8" fmla="*/ 178 w 178"/>
                  <a:gd name="T9" fmla="*/ 0 h 168"/>
                  <a:gd name="T10" fmla="*/ 0 w 178"/>
                  <a:gd name="T11" fmla="*/ 0 h 168"/>
                  <a:gd name="T12" fmla="*/ 0 w 178"/>
                  <a:gd name="T13" fmla="*/ 163 h 168"/>
                  <a:gd name="T14" fmla="*/ 105 w 178"/>
                  <a:gd name="T15" fmla="*/ 37 h 168"/>
                  <a:gd name="T16" fmla="*/ 110 w 178"/>
                  <a:gd name="T17" fmla="*/ 31 h 168"/>
                  <a:gd name="T18" fmla="*/ 141 w 178"/>
                  <a:gd name="T19" fmla="*/ 31 h 168"/>
                  <a:gd name="T20" fmla="*/ 147 w 178"/>
                  <a:gd name="T21" fmla="*/ 37 h 168"/>
                  <a:gd name="T22" fmla="*/ 147 w 178"/>
                  <a:gd name="T23" fmla="*/ 89 h 168"/>
                  <a:gd name="T24" fmla="*/ 141 w 178"/>
                  <a:gd name="T25" fmla="*/ 94 h 168"/>
                  <a:gd name="T26" fmla="*/ 110 w 178"/>
                  <a:gd name="T27" fmla="*/ 94 h 168"/>
                  <a:gd name="T28" fmla="*/ 105 w 178"/>
                  <a:gd name="T29" fmla="*/ 89 h 168"/>
                  <a:gd name="T30" fmla="*/ 105 w 178"/>
                  <a:gd name="T31" fmla="*/ 37 h 168"/>
                  <a:gd name="T32" fmla="*/ 110 w 178"/>
                  <a:gd name="T33" fmla="*/ 115 h 168"/>
                  <a:gd name="T34" fmla="*/ 141 w 178"/>
                  <a:gd name="T35" fmla="*/ 115 h 168"/>
                  <a:gd name="T36" fmla="*/ 147 w 178"/>
                  <a:gd name="T37" fmla="*/ 121 h 168"/>
                  <a:gd name="T38" fmla="*/ 141 w 178"/>
                  <a:gd name="T39" fmla="*/ 126 h 168"/>
                  <a:gd name="T40" fmla="*/ 110 w 178"/>
                  <a:gd name="T41" fmla="*/ 126 h 168"/>
                  <a:gd name="T42" fmla="*/ 105 w 178"/>
                  <a:gd name="T43" fmla="*/ 121 h 168"/>
                  <a:gd name="T44" fmla="*/ 110 w 178"/>
                  <a:gd name="T45" fmla="*/ 115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8" h="168">
                    <a:moveTo>
                      <a:pt x="0" y="163"/>
                    </a:moveTo>
                    <a:cubicBezTo>
                      <a:pt x="0" y="166"/>
                      <a:pt x="2" y="168"/>
                      <a:pt x="5" y="168"/>
                    </a:cubicBezTo>
                    <a:cubicBezTo>
                      <a:pt x="173" y="168"/>
                      <a:pt x="173" y="168"/>
                      <a:pt x="173" y="168"/>
                    </a:cubicBezTo>
                    <a:cubicBezTo>
                      <a:pt x="176" y="168"/>
                      <a:pt x="178" y="166"/>
                      <a:pt x="178" y="163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63"/>
                    </a:lnTo>
                    <a:close/>
                    <a:moveTo>
                      <a:pt x="105" y="37"/>
                    </a:moveTo>
                    <a:cubicBezTo>
                      <a:pt x="105" y="34"/>
                      <a:pt x="107" y="31"/>
                      <a:pt x="110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4" y="31"/>
                      <a:pt x="147" y="34"/>
                      <a:pt x="147" y="37"/>
                    </a:cubicBezTo>
                    <a:cubicBezTo>
                      <a:pt x="147" y="89"/>
                      <a:pt x="147" y="89"/>
                      <a:pt x="147" y="89"/>
                    </a:cubicBezTo>
                    <a:cubicBezTo>
                      <a:pt x="147" y="92"/>
                      <a:pt x="144" y="94"/>
                      <a:pt x="141" y="94"/>
                    </a:cubicBezTo>
                    <a:cubicBezTo>
                      <a:pt x="110" y="94"/>
                      <a:pt x="110" y="94"/>
                      <a:pt x="110" y="94"/>
                    </a:cubicBezTo>
                    <a:cubicBezTo>
                      <a:pt x="107" y="94"/>
                      <a:pt x="105" y="92"/>
                      <a:pt x="105" y="89"/>
                    </a:cubicBezTo>
                    <a:lnTo>
                      <a:pt x="105" y="37"/>
                    </a:lnTo>
                    <a:close/>
                    <a:moveTo>
                      <a:pt x="110" y="115"/>
                    </a:moveTo>
                    <a:cubicBezTo>
                      <a:pt x="141" y="115"/>
                      <a:pt x="141" y="115"/>
                      <a:pt x="141" y="115"/>
                    </a:cubicBezTo>
                    <a:cubicBezTo>
                      <a:pt x="144" y="115"/>
                      <a:pt x="147" y="118"/>
                      <a:pt x="147" y="121"/>
                    </a:cubicBezTo>
                    <a:cubicBezTo>
                      <a:pt x="147" y="124"/>
                      <a:pt x="144" y="126"/>
                      <a:pt x="141" y="126"/>
                    </a:cubicBezTo>
                    <a:cubicBezTo>
                      <a:pt x="110" y="126"/>
                      <a:pt x="110" y="126"/>
                      <a:pt x="110" y="126"/>
                    </a:cubicBezTo>
                    <a:cubicBezTo>
                      <a:pt x="107" y="126"/>
                      <a:pt x="105" y="124"/>
                      <a:pt x="105" y="121"/>
                    </a:cubicBezTo>
                    <a:cubicBezTo>
                      <a:pt x="105" y="118"/>
                      <a:pt x="107" y="115"/>
                      <a:pt x="110" y="1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14511338" y="5291138"/>
              <a:ext cx="958850" cy="973138"/>
              <a:chOff x="14511338" y="5291138"/>
              <a:chExt cx="958850" cy="973138"/>
            </a:xfrm>
            <a:solidFill>
              <a:schemeClr val="tx1"/>
            </a:solidFill>
          </p:grpSpPr>
          <p:sp>
            <p:nvSpPr>
              <p:cNvPr id="82" name="Freeform 72"/>
              <p:cNvSpPr>
                <a:spLocks/>
              </p:cNvSpPr>
              <p:nvPr/>
            </p:nvSpPr>
            <p:spPr bwMode="auto">
              <a:xfrm>
                <a:off x="14511338" y="5291138"/>
                <a:ext cx="330200" cy="973138"/>
              </a:xfrm>
              <a:custGeom>
                <a:avLst/>
                <a:gdLst>
                  <a:gd name="T0" fmla="*/ 75 w 82"/>
                  <a:gd name="T1" fmla="*/ 1 h 241"/>
                  <a:gd name="T2" fmla="*/ 65 w 82"/>
                  <a:gd name="T3" fmla="*/ 7 h 241"/>
                  <a:gd name="T4" fmla="*/ 1 w 82"/>
                  <a:gd name="T5" fmla="*/ 231 h 241"/>
                  <a:gd name="T6" fmla="*/ 7 w 82"/>
                  <a:gd name="T7" fmla="*/ 241 h 241"/>
                  <a:gd name="T8" fmla="*/ 9 w 82"/>
                  <a:gd name="T9" fmla="*/ 241 h 241"/>
                  <a:gd name="T10" fmla="*/ 17 w 82"/>
                  <a:gd name="T11" fmla="*/ 235 h 241"/>
                  <a:gd name="T12" fmla="*/ 81 w 82"/>
                  <a:gd name="T13" fmla="*/ 11 h 241"/>
                  <a:gd name="T14" fmla="*/ 75 w 82"/>
                  <a:gd name="T15" fmla="*/ 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2" h="241">
                    <a:moveTo>
                      <a:pt x="75" y="1"/>
                    </a:moveTo>
                    <a:cubicBezTo>
                      <a:pt x="71" y="0"/>
                      <a:pt x="67" y="3"/>
                      <a:pt x="65" y="7"/>
                    </a:cubicBezTo>
                    <a:cubicBezTo>
                      <a:pt x="1" y="231"/>
                      <a:pt x="1" y="231"/>
                      <a:pt x="1" y="231"/>
                    </a:cubicBezTo>
                    <a:cubicBezTo>
                      <a:pt x="0" y="235"/>
                      <a:pt x="3" y="239"/>
                      <a:pt x="7" y="241"/>
                    </a:cubicBezTo>
                    <a:cubicBezTo>
                      <a:pt x="8" y="241"/>
                      <a:pt x="8" y="241"/>
                      <a:pt x="9" y="241"/>
                    </a:cubicBezTo>
                    <a:cubicBezTo>
                      <a:pt x="12" y="241"/>
                      <a:pt x="16" y="239"/>
                      <a:pt x="17" y="235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2" y="7"/>
                      <a:pt x="79" y="3"/>
                      <a:pt x="75" y="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73"/>
              <p:cNvSpPr>
                <a:spLocks/>
              </p:cNvSpPr>
              <p:nvPr/>
            </p:nvSpPr>
            <p:spPr bwMode="auto">
              <a:xfrm>
                <a:off x="15124113" y="5291138"/>
                <a:ext cx="346075" cy="973138"/>
              </a:xfrm>
              <a:custGeom>
                <a:avLst/>
                <a:gdLst>
                  <a:gd name="T0" fmla="*/ 85 w 86"/>
                  <a:gd name="T1" fmla="*/ 231 h 241"/>
                  <a:gd name="T2" fmla="*/ 17 w 86"/>
                  <a:gd name="T3" fmla="*/ 7 h 241"/>
                  <a:gd name="T4" fmla="*/ 7 w 86"/>
                  <a:gd name="T5" fmla="*/ 1 h 241"/>
                  <a:gd name="T6" fmla="*/ 1 w 86"/>
                  <a:gd name="T7" fmla="*/ 11 h 241"/>
                  <a:gd name="T8" fmla="*/ 69 w 86"/>
                  <a:gd name="T9" fmla="*/ 235 h 241"/>
                  <a:gd name="T10" fmla="*/ 77 w 86"/>
                  <a:gd name="T11" fmla="*/ 241 h 241"/>
                  <a:gd name="T12" fmla="*/ 79 w 86"/>
                  <a:gd name="T13" fmla="*/ 241 h 241"/>
                  <a:gd name="T14" fmla="*/ 85 w 86"/>
                  <a:gd name="T15" fmla="*/ 231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241">
                    <a:moveTo>
                      <a:pt x="85" y="231"/>
                    </a:moveTo>
                    <a:cubicBezTo>
                      <a:pt x="17" y="7"/>
                      <a:pt x="17" y="7"/>
                      <a:pt x="17" y="7"/>
                    </a:cubicBezTo>
                    <a:cubicBezTo>
                      <a:pt x="15" y="2"/>
                      <a:pt x="11" y="0"/>
                      <a:pt x="7" y="1"/>
                    </a:cubicBezTo>
                    <a:cubicBezTo>
                      <a:pt x="2" y="3"/>
                      <a:pt x="0" y="7"/>
                      <a:pt x="1" y="11"/>
                    </a:cubicBezTo>
                    <a:cubicBezTo>
                      <a:pt x="69" y="235"/>
                      <a:pt x="69" y="235"/>
                      <a:pt x="69" y="235"/>
                    </a:cubicBezTo>
                    <a:cubicBezTo>
                      <a:pt x="70" y="239"/>
                      <a:pt x="74" y="241"/>
                      <a:pt x="77" y="241"/>
                    </a:cubicBezTo>
                    <a:cubicBezTo>
                      <a:pt x="78" y="241"/>
                      <a:pt x="79" y="241"/>
                      <a:pt x="79" y="241"/>
                    </a:cubicBezTo>
                    <a:cubicBezTo>
                      <a:pt x="84" y="239"/>
                      <a:pt x="86" y="235"/>
                      <a:pt x="85" y="23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74"/>
              <p:cNvSpPr>
                <a:spLocks/>
              </p:cNvSpPr>
              <p:nvPr/>
            </p:nvSpPr>
            <p:spPr bwMode="auto">
              <a:xfrm>
                <a:off x="14951075" y="6053138"/>
                <a:ext cx="63500" cy="211138"/>
              </a:xfrm>
              <a:custGeom>
                <a:avLst/>
                <a:gdLst>
                  <a:gd name="T0" fmla="*/ 8 w 16"/>
                  <a:gd name="T1" fmla="*/ 0 h 52"/>
                  <a:gd name="T2" fmla="*/ 0 w 16"/>
                  <a:gd name="T3" fmla="*/ 8 h 52"/>
                  <a:gd name="T4" fmla="*/ 0 w 16"/>
                  <a:gd name="T5" fmla="*/ 44 h 52"/>
                  <a:gd name="T6" fmla="*/ 8 w 16"/>
                  <a:gd name="T7" fmla="*/ 52 h 52"/>
                  <a:gd name="T8" fmla="*/ 16 w 16"/>
                  <a:gd name="T9" fmla="*/ 44 h 52"/>
                  <a:gd name="T10" fmla="*/ 16 w 16"/>
                  <a:gd name="T11" fmla="*/ 8 h 52"/>
                  <a:gd name="T12" fmla="*/ 8 w 16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52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8"/>
                      <a:pt x="4" y="52"/>
                      <a:pt x="8" y="52"/>
                    </a:cubicBezTo>
                    <a:cubicBezTo>
                      <a:pt x="12" y="52"/>
                      <a:pt x="16" y="48"/>
                      <a:pt x="16" y="44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75"/>
              <p:cNvSpPr>
                <a:spLocks/>
              </p:cNvSpPr>
              <p:nvPr/>
            </p:nvSpPr>
            <p:spPr bwMode="auto">
              <a:xfrm>
                <a:off x="14951075" y="5730875"/>
                <a:ext cx="63500" cy="225425"/>
              </a:xfrm>
              <a:custGeom>
                <a:avLst/>
                <a:gdLst>
                  <a:gd name="T0" fmla="*/ 8 w 16"/>
                  <a:gd name="T1" fmla="*/ 0 h 56"/>
                  <a:gd name="T2" fmla="*/ 0 w 16"/>
                  <a:gd name="T3" fmla="*/ 8 h 56"/>
                  <a:gd name="T4" fmla="*/ 0 w 16"/>
                  <a:gd name="T5" fmla="*/ 48 h 56"/>
                  <a:gd name="T6" fmla="*/ 8 w 16"/>
                  <a:gd name="T7" fmla="*/ 56 h 56"/>
                  <a:gd name="T8" fmla="*/ 16 w 16"/>
                  <a:gd name="T9" fmla="*/ 48 h 56"/>
                  <a:gd name="T10" fmla="*/ 16 w 16"/>
                  <a:gd name="T11" fmla="*/ 8 h 56"/>
                  <a:gd name="T12" fmla="*/ 8 w 16"/>
                  <a:gd name="T1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56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52"/>
                      <a:pt x="4" y="56"/>
                      <a:pt x="8" y="56"/>
                    </a:cubicBezTo>
                    <a:cubicBezTo>
                      <a:pt x="12" y="56"/>
                      <a:pt x="16" y="52"/>
                      <a:pt x="16" y="4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Freeform 76"/>
              <p:cNvSpPr>
                <a:spLocks/>
              </p:cNvSpPr>
              <p:nvPr/>
            </p:nvSpPr>
            <p:spPr bwMode="auto">
              <a:xfrm>
                <a:off x="14951075" y="5457825"/>
                <a:ext cx="63500" cy="192088"/>
              </a:xfrm>
              <a:custGeom>
                <a:avLst/>
                <a:gdLst>
                  <a:gd name="T0" fmla="*/ 8 w 16"/>
                  <a:gd name="T1" fmla="*/ 0 h 48"/>
                  <a:gd name="T2" fmla="*/ 0 w 16"/>
                  <a:gd name="T3" fmla="*/ 8 h 48"/>
                  <a:gd name="T4" fmla="*/ 0 w 16"/>
                  <a:gd name="T5" fmla="*/ 40 h 48"/>
                  <a:gd name="T6" fmla="*/ 8 w 16"/>
                  <a:gd name="T7" fmla="*/ 48 h 48"/>
                  <a:gd name="T8" fmla="*/ 16 w 16"/>
                  <a:gd name="T9" fmla="*/ 40 h 48"/>
                  <a:gd name="T10" fmla="*/ 16 w 16"/>
                  <a:gd name="T11" fmla="*/ 8 h 48"/>
                  <a:gd name="T12" fmla="*/ 8 w 16"/>
                  <a:gd name="T1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8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4"/>
                      <a:pt x="4" y="48"/>
                      <a:pt x="8" y="48"/>
                    </a:cubicBezTo>
                    <a:cubicBezTo>
                      <a:pt x="12" y="48"/>
                      <a:pt x="16" y="44"/>
                      <a:pt x="16" y="4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77"/>
              <p:cNvSpPr>
                <a:spLocks/>
              </p:cNvSpPr>
              <p:nvPr/>
            </p:nvSpPr>
            <p:spPr bwMode="auto">
              <a:xfrm>
                <a:off x="14951075" y="5295900"/>
                <a:ext cx="63500" cy="96838"/>
              </a:xfrm>
              <a:custGeom>
                <a:avLst/>
                <a:gdLst>
                  <a:gd name="T0" fmla="*/ 8 w 16"/>
                  <a:gd name="T1" fmla="*/ 0 h 24"/>
                  <a:gd name="T2" fmla="*/ 0 w 16"/>
                  <a:gd name="T3" fmla="*/ 8 h 24"/>
                  <a:gd name="T4" fmla="*/ 0 w 16"/>
                  <a:gd name="T5" fmla="*/ 16 h 24"/>
                  <a:gd name="T6" fmla="*/ 8 w 16"/>
                  <a:gd name="T7" fmla="*/ 24 h 24"/>
                  <a:gd name="T8" fmla="*/ 16 w 16"/>
                  <a:gd name="T9" fmla="*/ 16 h 24"/>
                  <a:gd name="T10" fmla="*/ 16 w 16"/>
                  <a:gd name="T11" fmla="*/ 8 h 24"/>
                  <a:gd name="T12" fmla="*/ 8 w 16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24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0"/>
                      <a:pt x="4" y="24"/>
                      <a:pt x="8" y="24"/>
                    </a:cubicBezTo>
                    <a:cubicBezTo>
                      <a:pt x="12" y="24"/>
                      <a:pt x="16" y="20"/>
                      <a:pt x="16" y="1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78" name="Freeform 78"/>
            <p:cNvSpPr>
              <a:spLocks noEditPoints="1"/>
            </p:cNvSpPr>
            <p:nvPr/>
          </p:nvSpPr>
          <p:spPr bwMode="auto">
            <a:xfrm>
              <a:off x="19299238" y="2747963"/>
              <a:ext cx="2862263" cy="1563688"/>
            </a:xfrm>
            <a:custGeom>
              <a:avLst/>
              <a:gdLst>
                <a:gd name="T0" fmla="*/ 110 w 710"/>
                <a:gd name="T1" fmla="*/ 268 h 388"/>
                <a:gd name="T2" fmla="*/ 159 w 710"/>
                <a:gd name="T3" fmla="*/ 316 h 388"/>
                <a:gd name="T4" fmla="*/ 110 w 710"/>
                <a:gd name="T5" fmla="*/ 366 h 388"/>
                <a:gd name="T6" fmla="*/ 63 w 710"/>
                <a:gd name="T7" fmla="*/ 316 h 388"/>
                <a:gd name="T8" fmla="*/ 110 w 710"/>
                <a:gd name="T9" fmla="*/ 268 h 388"/>
                <a:gd name="T10" fmla="*/ 110 w 710"/>
                <a:gd name="T11" fmla="*/ 244 h 388"/>
                <a:gd name="T12" fmla="*/ 39 w 710"/>
                <a:gd name="T13" fmla="*/ 316 h 388"/>
                <a:gd name="T14" fmla="*/ 110 w 710"/>
                <a:gd name="T15" fmla="*/ 388 h 388"/>
                <a:gd name="T16" fmla="*/ 181 w 710"/>
                <a:gd name="T17" fmla="*/ 316 h 388"/>
                <a:gd name="T18" fmla="*/ 110 w 710"/>
                <a:gd name="T19" fmla="*/ 244 h 388"/>
                <a:gd name="T20" fmla="*/ 568 w 710"/>
                <a:gd name="T21" fmla="*/ 268 h 388"/>
                <a:gd name="T22" fmla="*/ 616 w 710"/>
                <a:gd name="T23" fmla="*/ 316 h 388"/>
                <a:gd name="T24" fmla="*/ 568 w 710"/>
                <a:gd name="T25" fmla="*/ 366 h 388"/>
                <a:gd name="T26" fmla="*/ 521 w 710"/>
                <a:gd name="T27" fmla="*/ 316 h 388"/>
                <a:gd name="T28" fmla="*/ 568 w 710"/>
                <a:gd name="T29" fmla="*/ 268 h 388"/>
                <a:gd name="T30" fmla="*/ 568 w 710"/>
                <a:gd name="T31" fmla="*/ 244 h 388"/>
                <a:gd name="T32" fmla="*/ 500 w 710"/>
                <a:gd name="T33" fmla="*/ 316 h 388"/>
                <a:gd name="T34" fmla="*/ 568 w 710"/>
                <a:gd name="T35" fmla="*/ 388 h 388"/>
                <a:gd name="T36" fmla="*/ 638 w 710"/>
                <a:gd name="T37" fmla="*/ 316 h 388"/>
                <a:gd name="T38" fmla="*/ 568 w 710"/>
                <a:gd name="T39" fmla="*/ 244 h 388"/>
                <a:gd name="T40" fmla="*/ 639 w 710"/>
                <a:gd name="T41" fmla="*/ 146 h 388"/>
                <a:gd name="T42" fmla="*/ 629 w 710"/>
                <a:gd name="T43" fmla="*/ 146 h 388"/>
                <a:gd name="T44" fmla="*/ 347 w 710"/>
                <a:gd name="T45" fmla="*/ 0 h 388"/>
                <a:gd name="T46" fmla="*/ 288 w 710"/>
                <a:gd name="T47" fmla="*/ 0 h 388"/>
                <a:gd name="T48" fmla="*/ 158 w 710"/>
                <a:gd name="T49" fmla="*/ 23 h 388"/>
                <a:gd name="T50" fmla="*/ 32 w 710"/>
                <a:gd name="T51" fmla="*/ 148 h 388"/>
                <a:gd name="T52" fmla="*/ 0 w 710"/>
                <a:gd name="T53" fmla="*/ 297 h 388"/>
                <a:gd name="T54" fmla="*/ 28 w 710"/>
                <a:gd name="T55" fmla="*/ 340 h 388"/>
                <a:gd name="T56" fmla="*/ 24 w 710"/>
                <a:gd name="T57" fmla="*/ 317 h 388"/>
                <a:gd name="T58" fmla="*/ 50 w 710"/>
                <a:gd name="T59" fmla="*/ 257 h 388"/>
                <a:gd name="T60" fmla="*/ 109 w 710"/>
                <a:gd name="T61" fmla="*/ 231 h 388"/>
                <a:gd name="T62" fmla="*/ 170 w 710"/>
                <a:gd name="T63" fmla="*/ 257 h 388"/>
                <a:gd name="T64" fmla="*/ 196 w 710"/>
                <a:gd name="T65" fmla="*/ 317 h 388"/>
                <a:gd name="T66" fmla="*/ 188 w 710"/>
                <a:gd name="T67" fmla="*/ 352 h 388"/>
                <a:gd name="T68" fmla="*/ 192 w 710"/>
                <a:gd name="T69" fmla="*/ 352 h 388"/>
                <a:gd name="T70" fmla="*/ 487 w 710"/>
                <a:gd name="T71" fmla="*/ 352 h 388"/>
                <a:gd name="T72" fmla="*/ 491 w 710"/>
                <a:gd name="T73" fmla="*/ 352 h 388"/>
                <a:gd name="T74" fmla="*/ 483 w 710"/>
                <a:gd name="T75" fmla="*/ 317 h 388"/>
                <a:gd name="T76" fmla="*/ 509 w 710"/>
                <a:gd name="T77" fmla="*/ 257 h 388"/>
                <a:gd name="T78" fmla="*/ 568 w 710"/>
                <a:gd name="T79" fmla="*/ 231 h 388"/>
                <a:gd name="T80" fmla="*/ 629 w 710"/>
                <a:gd name="T81" fmla="*/ 257 h 388"/>
                <a:gd name="T82" fmla="*/ 655 w 710"/>
                <a:gd name="T83" fmla="*/ 317 h 388"/>
                <a:gd name="T84" fmla="*/ 651 w 710"/>
                <a:gd name="T85" fmla="*/ 344 h 388"/>
                <a:gd name="T86" fmla="*/ 710 w 710"/>
                <a:gd name="T87" fmla="*/ 299 h 388"/>
                <a:gd name="T88" fmla="*/ 639 w 710"/>
                <a:gd name="T89" fmla="*/ 146 h 388"/>
                <a:gd name="T90" fmla="*/ 231 w 710"/>
                <a:gd name="T91" fmla="*/ 140 h 388"/>
                <a:gd name="T92" fmla="*/ 320 w 710"/>
                <a:gd name="T93" fmla="*/ 37 h 388"/>
                <a:gd name="T94" fmla="*/ 434 w 710"/>
                <a:gd name="T95" fmla="*/ 140 h 388"/>
                <a:gd name="T96" fmla="*/ 231 w 710"/>
                <a:gd name="T97" fmla="*/ 140 h 388"/>
                <a:gd name="T98" fmla="*/ 231 w 710"/>
                <a:gd name="T99" fmla="*/ 14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10" h="388">
                  <a:moveTo>
                    <a:pt x="110" y="268"/>
                  </a:moveTo>
                  <a:cubicBezTo>
                    <a:pt x="138" y="268"/>
                    <a:pt x="159" y="290"/>
                    <a:pt x="159" y="316"/>
                  </a:cubicBezTo>
                  <a:cubicBezTo>
                    <a:pt x="159" y="344"/>
                    <a:pt x="138" y="366"/>
                    <a:pt x="110" y="366"/>
                  </a:cubicBezTo>
                  <a:cubicBezTo>
                    <a:pt x="85" y="366"/>
                    <a:pt x="63" y="344"/>
                    <a:pt x="63" y="316"/>
                  </a:cubicBezTo>
                  <a:cubicBezTo>
                    <a:pt x="63" y="290"/>
                    <a:pt x="85" y="268"/>
                    <a:pt x="110" y="268"/>
                  </a:cubicBezTo>
                  <a:moveTo>
                    <a:pt x="110" y="244"/>
                  </a:moveTo>
                  <a:cubicBezTo>
                    <a:pt x="73" y="244"/>
                    <a:pt x="39" y="276"/>
                    <a:pt x="39" y="316"/>
                  </a:cubicBezTo>
                  <a:cubicBezTo>
                    <a:pt x="39" y="356"/>
                    <a:pt x="73" y="388"/>
                    <a:pt x="110" y="388"/>
                  </a:cubicBezTo>
                  <a:cubicBezTo>
                    <a:pt x="149" y="388"/>
                    <a:pt x="181" y="356"/>
                    <a:pt x="181" y="316"/>
                  </a:cubicBezTo>
                  <a:cubicBezTo>
                    <a:pt x="181" y="276"/>
                    <a:pt x="149" y="244"/>
                    <a:pt x="110" y="244"/>
                  </a:cubicBezTo>
                  <a:close/>
                  <a:moveTo>
                    <a:pt x="568" y="268"/>
                  </a:moveTo>
                  <a:cubicBezTo>
                    <a:pt x="595" y="268"/>
                    <a:pt x="616" y="290"/>
                    <a:pt x="616" y="316"/>
                  </a:cubicBezTo>
                  <a:cubicBezTo>
                    <a:pt x="616" y="344"/>
                    <a:pt x="595" y="366"/>
                    <a:pt x="568" y="366"/>
                  </a:cubicBezTo>
                  <a:cubicBezTo>
                    <a:pt x="542" y="366"/>
                    <a:pt x="521" y="344"/>
                    <a:pt x="521" y="316"/>
                  </a:cubicBezTo>
                  <a:cubicBezTo>
                    <a:pt x="521" y="290"/>
                    <a:pt x="542" y="268"/>
                    <a:pt x="568" y="268"/>
                  </a:cubicBezTo>
                  <a:moveTo>
                    <a:pt x="568" y="244"/>
                  </a:moveTo>
                  <a:cubicBezTo>
                    <a:pt x="531" y="244"/>
                    <a:pt x="500" y="276"/>
                    <a:pt x="500" y="316"/>
                  </a:cubicBezTo>
                  <a:cubicBezTo>
                    <a:pt x="500" y="356"/>
                    <a:pt x="531" y="388"/>
                    <a:pt x="568" y="388"/>
                  </a:cubicBezTo>
                  <a:cubicBezTo>
                    <a:pt x="607" y="388"/>
                    <a:pt x="638" y="356"/>
                    <a:pt x="638" y="316"/>
                  </a:cubicBezTo>
                  <a:cubicBezTo>
                    <a:pt x="638" y="276"/>
                    <a:pt x="607" y="244"/>
                    <a:pt x="568" y="244"/>
                  </a:cubicBezTo>
                  <a:close/>
                  <a:moveTo>
                    <a:pt x="639" y="146"/>
                  </a:moveTo>
                  <a:cubicBezTo>
                    <a:pt x="629" y="146"/>
                    <a:pt x="629" y="146"/>
                    <a:pt x="629" y="146"/>
                  </a:cubicBezTo>
                  <a:cubicBezTo>
                    <a:pt x="485" y="8"/>
                    <a:pt x="409" y="0"/>
                    <a:pt x="347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43" y="0"/>
                    <a:pt x="213" y="4"/>
                    <a:pt x="158" y="23"/>
                  </a:cubicBezTo>
                  <a:cubicBezTo>
                    <a:pt x="71" y="53"/>
                    <a:pt x="32" y="148"/>
                    <a:pt x="32" y="148"/>
                  </a:cubicBezTo>
                  <a:cubicBezTo>
                    <a:pt x="14" y="184"/>
                    <a:pt x="0" y="289"/>
                    <a:pt x="0" y="297"/>
                  </a:cubicBezTo>
                  <a:cubicBezTo>
                    <a:pt x="0" y="311"/>
                    <a:pt x="12" y="330"/>
                    <a:pt x="28" y="340"/>
                  </a:cubicBezTo>
                  <a:cubicBezTo>
                    <a:pt x="26" y="332"/>
                    <a:pt x="24" y="324"/>
                    <a:pt x="24" y="317"/>
                  </a:cubicBezTo>
                  <a:cubicBezTo>
                    <a:pt x="24" y="295"/>
                    <a:pt x="32" y="273"/>
                    <a:pt x="50" y="257"/>
                  </a:cubicBezTo>
                  <a:cubicBezTo>
                    <a:pt x="65" y="239"/>
                    <a:pt x="87" y="231"/>
                    <a:pt x="109" y="231"/>
                  </a:cubicBezTo>
                  <a:cubicBezTo>
                    <a:pt x="132" y="231"/>
                    <a:pt x="154" y="239"/>
                    <a:pt x="170" y="257"/>
                  </a:cubicBezTo>
                  <a:cubicBezTo>
                    <a:pt x="186" y="273"/>
                    <a:pt x="196" y="295"/>
                    <a:pt x="196" y="317"/>
                  </a:cubicBezTo>
                  <a:cubicBezTo>
                    <a:pt x="196" y="328"/>
                    <a:pt x="192" y="340"/>
                    <a:pt x="188" y="352"/>
                  </a:cubicBezTo>
                  <a:cubicBezTo>
                    <a:pt x="188" y="352"/>
                    <a:pt x="190" y="352"/>
                    <a:pt x="192" y="352"/>
                  </a:cubicBezTo>
                  <a:cubicBezTo>
                    <a:pt x="231" y="352"/>
                    <a:pt x="440" y="352"/>
                    <a:pt x="487" y="352"/>
                  </a:cubicBezTo>
                  <a:cubicBezTo>
                    <a:pt x="487" y="352"/>
                    <a:pt x="489" y="352"/>
                    <a:pt x="491" y="352"/>
                  </a:cubicBezTo>
                  <a:cubicBezTo>
                    <a:pt x="485" y="340"/>
                    <a:pt x="483" y="328"/>
                    <a:pt x="483" y="317"/>
                  </a:cubicBezTo>
                  <a:cubicBezTo>
                    <a:pt x="483" y="295"/>
                    <a:pt x="493" y="273"/>
                    <a:pt x="509" y="257"/>
                  </a:cubicBezTo>
                  <a:cubicBezTo>
                    <a:pt x="525" y="239"/>
                    <a:pt x="547" y="231"/>
                    <a:pt x="568" y="231"/>
                  </a:cubicBezTo>
                  <a:cubicBezTo>
                    <a:pt x="592" y="231"/>
                    <a:pt x="614" y="239"/>
                    <a:pt x="629" y="257"/>
                  </a:cubicBezTo>
                  <a:cubicBezTo>
                    <a:pt x="645" y="273"/>
                    <a:pt x="655" y="295"/>
                    <a:pt x="655" y="317"/>
                  </a:cubicBezTo>
                  <a:cubicBezTo>
                    <a:pt x="655" y="326"/>
                    <a:pt x="653" y="334"/>
                    <a:pt x="651" y="344"/>
                  </a:cubicBezTo>
                  <a:cubicBezTo>
                    <a:pt x="667" y="342"/>
                    <a:pt x="710" y="332"/>
                    <a:pt x="710" y="299"/>
                  </a:cubicBezTo>
                  <a:cubicBezTo>
                    <a:pt x="710" y="188"/>
                    <a:pt x="639" y="146"/>
                    <a:pt x="639" y="146"/>
                  </a:cubicBezTo>
                  <a:close/>
                  <a:moveTo>
                    <a:pt x="231" y="140"/>
                  </a:moveTo>
                  <a:cubicBezTo>
                    <a:pt x="227" y="71"/>
                    <a:pt x="211" y="37"/>
                    <a:pt x="320" y="37"/>
                  </a:cubicBezTo>
                  <a:cubicBezTo>
                    <a:pt x="428" y="37"/>
                    <a:pt x="430" y="91"/>
                    <a:pt x="434" y="140"/>
                  </a:cubicBezTo>
                  <a:cubicBezTo>
                    <a:pt x="231" y="140"/>
                    <a:pt x="231" y="140"/>
                    <a:pt x="231" y="140"/>
                  </a:cubicBezTo>
                  <a:cubicBezTo>
                    <a:pt x="231" y="140"/>
                    <a:pt x="231" y="140"/>
                    <a:pt x="231" y="140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9" name="Freeform 79"/>
            <p:cNvSpPr>
              <a:spLocks noEditPoints="1"/>
            </p:cNvSpPr>
            <p:nvPr/>
          </p:nvSpPr>
          <p:spPr bwMode="auto">
            <a:xfrm>
              <a:off x="16724313" y="1154113"/>
              <a:ext cx="1095375" cy="601663"/>
            </a:xfrm>
            <a:custGeom>
              <a:avLst/>
              <a:gdLst>
                <a:gd name="T0" fmla="*/ 42 w 272"/>
                <a:gd name="T1" fmla="*/ 103 h 149"/>
                <a:gd name="T2" fmla="*/ 61 w 272"/>
                <a:gd name="T3" fmla="*/ 122 h 149"/>
                <a:gd name="T4" fmla="*/ 42 w 272"/>
                <a:gd name="T5" fmla="*/ 141 h 149"/>
                <a:gd name="T6" fmla="*/ 24 w 272"/>
                <a:gd name="T7" fmla="*/ 122 h 149"/>
                <a:gd name="T8" fmla="*/ 42 w 272"/>
                <a:gd name="T9" fmla="*/ 103 h 149"/>
                <a:gd name="T10" fmla="*/ 42 w 272"/>
                <a:gd name="T11" fmla="*/ 94 h 149"/>
                <a:gd name="T12" fmla="*/ 15 w 272"/>
                <a:gd name="T13" fmla="*/ 122 h 149"/>
                <a:gd name="T14" fmla="*/ 42 w 272"/>
                <a:gd name="T15" fmla="*/ 149 h 149"/>
                <a:gd name="T16" fmla="*/ 69 w 272"/>
                <a:gd name="T17" fmla="*/ 122 h 149"/>
                <a:gd name="T18" fmla="*/ 42 w 272"/>
                <a:gd name="T19" fmla="*/ 94 h 149"/>
                <a:gd name="T20" fmla="*/ 218 w 272"/>
                <a:gd name="T21" fmla="*/ 103 h 149"/>
                <a:gd name="T22" fmla="*/ 236 w 272"/>
                <a:gd name="T23" fmla="*/ 122 h 149"/>
                <a:gd name="T24" fmla="*/ 218 w 272"/>
                <a:gd name="T25" fmla="*/ 141 h 149"/>
                <a:gd name="T26" fmla="*/ 200 w 272"/>
                <a:gd name="T27" fmla="*/ 122 h 149"/>
                <a:gd name="T28" fmla="*/ 218 w 272"/>
                <a:gd name="T29" fmla="*/ 103 h 149"/>
                <a:gd name="T30" fmla="*/ 218 w 272"/>
                <a:gd name="T31" fmla="*/ 94 h 149"/>
                <a:gd name="T32" fmla="*/ 191 w 272"/>
                <a:gd name="T33" fmla="*/ 122 h 149"/>
                <a:gd name="T34" fmla="*/ 218 w 272"/>
                <a:gd name="T35" fmla="*/ 149 h 149"/>
                <a:gd name="T36" fmla="*/ 244 w 272"/>
                <a:gd name="T37" fmla="*/ 122 h 149"/>
                <a:gd name="T38" fmla="*/ 218 w 272"/>
                <a:gd name="T39" fmla="*/ 94 h 149"/>
                <a:gd name="T40" fmla="*/ 245 w 272"/>
                <a:gd name="T41" fmla="*/ 56 h 149"/>
                <a:gd name="T42" fmla="*/ 241 w 272"/>
                <a:gd name="T43" fmla="*/ 56 h 149"/>
                <a:gd name="T44" fmla="*/ 133 w 272"/>
                <a:gd name="T45" fmla="*/ 0 h 149"/>
                <a:gd name="T46" fmla="*/ 110 w 272"/>
                <a:gd name="T47" fmla="*/ 0 h 149"/>
                <a:gd name="T48" fmla="*/ 60 w 272"/>
                <a:gd name="T49" fmla="*/ 9 h 149"/>
                <a:gd name="T50" fmla="*/ 12 w 272"/>
                <a:gd name="T51" fmla="*/ 57 h 149"/>
                <a:gd name="T52" fmla="*/ 0 w 272"/>
                <a:gd name="T53" fmla="*/ 114 h 149"/>
                <a:gd name="T54" fmla="*/ 10 w 272"/>
                <a:gd name="T55" fmla="*/ 131 h 149"/>
                <a:gd name="T56" fmla="*/ 9 w 272"/>
                <a:gd name="T57" fmla="*/ 122 h 149"/>
                <a:gd name="T58" fmla="*/ 19 w 272"/>
                <a:gd name="T59" fmla="*/ 99 h 149"/>
                <a:gd name="T60" fmla="*/ 41 w 272"/>
                <a:gd name="T61" fmla="*/ 89 h 149"/>
                <a:gd name="T62" fmla="*/ 65 w 272"/>
                <a:gd name="T63" fmla="*/ 99 h 149"/>
                <a:gd name="T64" fmla="*/ 75 w 272"/>
                <a:gd name="T65" fmla="*/ 122 h 149"/>
                <a:gd name="T66" fmla="*/ 72 w 272"/>
                <a:gd name="T67" fmla="*/ 135 h 149"/>
                <a:gd name="T68" fmla="*/ 73 w 272"/>
                <a:gd name="T69" fmla="*/ 135 h 149"/>
                <a:gd name="T70" fmla="*/ 187 w 272"/>
                <a:gd name="T71" fmla="*/ 135 h 149"/>
                <a:gd name="T72" fmla="*/ 188 w 272"/>
                <a:gd name="T73" fmla="*/ 135 h 149"/>
                <a:gd name="T74" fmla="*/ 185 w 272"/>
                <a:gd name="T75" fmla="*/ 122 h 149"/>
                <a:gd name="T76" fmla="*/ 195 w 272"/>
                <a:gd name="T77" fmla="*/ 99 h 149"/>
                <a:gd name="T78" fmla="*/ 218 w 272"/>
                <a:gd name="T79" fmla="*/ 89 h 149"/>
                <a:gd name="T80" fmla="*/ 241 w 272"/>
                <a:gd name="T81" fmla="*/ 99 h 149"/>
                <a:gd name="T82" fmla="*/ 251 w 272"/>
                <a:gd name="T83" fmla="*/ 122 h 149"/>
                <a:gd name="T84" fmla="*/ 250 w 272"/>
                <a:gd name="T85" fmla="*/ 132 h 149"/>
                <a:gd name="T86" fmla="*/ 272 w 272"/>
                <a:gd name="T87" fmla="*/ 115 h 149"/>
                <a:gd name="T88" fmla="*/ 245 w 272"/>
                <a:gd name="T89" fmla="*/ 56 h 149"/>
                <a:gd name="T90" fmla="*/ 88 w 272"/>
                <a:gd name="T91" fmla="*/ 54 h 149"/>
                <a:gd name="T92" fmla="*/ 122 w 272"/>
                <a:gd name="T93" fmla="*/ 14 h 149"/>
                <a:gd name="T94" fmla="*/ 166 w 272"/>
                <a:gd name="T95" fmla="*/ 54 h 149"/>
                <a:gd name="T96" fmla="*/ 88 w 272"/>
                <a:gd name="T97" fmla="*/ 54 h 149"/>
                <a:gd name="T98" fmla="*/ 88 w 272"/>
                <a:gd name="T99" fmla="*/ 5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72" h="149">
                  <a:moveTo>
                    <a:pt x="42" y="103"/>
                  </a:moveTo>
                  <a:cubicBezTo>
                    <a:pt x="52" y="103"/>
                    <a:pt x="61" y="112"/>
                    <a:pt x="61" y="122"/>
                  </a:cubicBezTo>
                  <a:cubicBezTo>
                    <a:pt x="61" y="132"/>
                    <a:pt x="52" y="141"/>
                    <a:pt x="42" y="141"/>
                  </a:cubicBezTo>
                  <a:cubicBezTo>
                    <a:pt x="32" y="141"/>
                    <a:pt x="24" y="132"/>
                    <a:pt x="24" y="122"/>
                  </a:cubicBezTo>
                  <a:cubicBezTo>
                    <a:pt x="24" y="112"/>
                    <a:pt x="32" y="103"/>
                    <a:pt x="42" y="103"/>
                  </a:cubicBezTo>
                  <a:moveTo>
                    <a:pt x="42" y="94"/>
                  </a:moveTo>
                  <a:cubicBezTo>
                    <a:pt x="27" y="94"/>
                    <a:pt x="15" y="106"/>
                    <a:pt x="15" y="122"/>
                  </a:cubicBezTo>
                  <a:cubicBezTo>
                    <a:pt x="15" y="137"/>
                    <a:pt x="27" y="149"/>
                    <a:pt x="42" y="149"/>
                  </a:cubicBezTo>
                  <a:cubicBezTo>
                    <a:pt x="57" y="149"/>
                    <a:pt x="69" y="137"/>
                    <a:pt x="69" y="122"/>
                  </a:cubicBezTo>
                  <a:cubicBezTo>
                    <a:pt x="69" y="106"/>
                    <a:pt x="57" y="94"/>
                    <a:pt x="42" y="94"/>
                  </a:cubicBezTo>
                  <a:close/>
                  <a:moveTo>
                    <a:pt x="218" y="103"/>
                  </a:moveTo>
                  <a:cubicBezTo>
                    <a:pt x="228" y="103"/>
                    <a:pt x="236" y="112"/>
                    <a:pt x="236" y="122"/>
                  </a:cubicBezTo>
                  <a:cubicBezTo>
                    <a:pt x="236" y="132"/>
                    <a:pt x="228" y="141"/>
                    <a:pt x="218" y="141"/>
                  </a:cubicBezTo>
                  <a:cubicBezTo>
                    <a:pt x="208" y="141"/>
                    <a:pt x="200" y="132"/>
                    <a:pt x="200" y="122"/>
                  </a:cubicBezTo>
                  <a:cubicBezTo>
                    <a:pt x="200" y="112"/>
                    <a:pt x="208" y="103"/>
                    <a:pt x="218" y="103"/>
                  </a:cubicBezTo>
                  <a:moveTo>
                    <a:pt x="218" y="94"/>
                  </a:moveTo>
                  <a:cubicBezTo>
                    <a:pt x="203" y="94"/>
                    <a:pt x="191" y="106"/>
                    <a:pt x="191" y="122"/>
                  </a:cubicBezTo>
                  <a:cubicBezTo>
                    <a:pt x="191" y="137"/>
                    <a:pt x="203" y="149"/>
                    <a:pt x="218" y="149"/>
                  </a:cubicBezTo>
                  <a:cubicBezTo>
                    <a:pt x="233" y="149"/>
                    <a:pt x="244" y="137"/>
                    <a:pt x="244" y="122"/>
                  </a:cubicBezTo>
                  <a:cubicBezTo>
                    <a:pt x="244" y="106"/>
                    <a:pt x="233" y="94"/>
                    <a:pt x="218" y="94"/>
                  </a:cubicBezTo>
                  <a:close/>
                  <a:moveTo>
                    <a:pt x="245" y="56"/>
                  </a:moveTo>
                  <a:cubicBezTo>
                    <a:pt x="241" y="56"/>
                    <a:pt x="241" y="56"/>
                    <a:pt x="241" y="56"/>
                  </a:cubicBezTo>
                  <a:cubicBezTo>
                    <a:pt x="186" y="3"/>
                    <a:pt x="156" y="0"/>
                    <a:pt x="13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3" y="0"/>
                    <a:pt x="81" y="2"/>
                    <a:pt x="60" y="9"/>
                  </a:cubicBezTo>
                  <a:cubicBezTo>
                    <a:pt x="27" y="21"/>
                    <a:pt x="12" y="57"/>
                    <a:pt x="12" y="57"/>
                  </a:cubicBezTo>
                  <a:cubicBezTo>
                    <a:pt x="5" y="71"/>
                    <a:pt x="0" y="111"/>
                    <a:pt x="0" y="114"/>
                  </a:cubicBezTo>
                  <a:cubicBezTo>
                    <a:pt x="0" y="119"/>
                    <a:pt x="4" y="127"/>
                    <a:pt x="10" y="131"/>
                  </a:cubicBezTo>
                  <a:cubicBezTo>
                    <a:pt x="9" y="128"/>
                    <a:pt x="9" y="125"/>
                    <a:pt x="9" y="122"/>
                  </a:cubicBezTo>
                  <a:cubicBezTo>
                    <a:pt x="9" y="113"/>
                    <a:pt x="12" y="105"/>
                    <a:pt x="19" y="99"/>
                  </a:cubicBezTo>
                  <a:cubicBezTo>
                    <a:pt x="25" y="92"/>
                    <a:pt x="33" y="89"/>
                    <a:pt x="41" y="89"/>
                  </a:cubicBezTo>
                  <a:cubicBezTo>
                    <a:pt x="50" y="89"/>
                    <a:pt x="59" y="92"/>
                    <a:pt x="65" y="99"/>
                  </a:cubicBezTo>
                  <a:cubicBezTo>
                    <a:pt x="71" y="105"/>
                    <a:pt x="75" y="113"/>
                    <a:pt x="75" y="122"/>
                  </a:cubicBezTo>
                  <a:cubicBezTo>
                    <a:pt x="75" y="126"/>
                    <a:pt x="73" y="131"/>
                    <a:pt x="72" y="135"/>
                  </a:cubicBezTo>
                  <a:cubicBezTo>
                    <a:pt x="72" y="135"/>
                    <a:pt x="72" y="135"/>
                    <a:pt x="73" y="135"/>
                  </a:cubicBezTo>
                  <a:cubicBezTo>
                    <a:pt x="88" y="135"/>
                    <a:pt x="169" y="135"/>
                    <a:pt x="187" y="135"/>
                  </a:cubicBezTo>
                  <a:cubicBezTo>
                    <a:pt x="187" y="135"/>
                    <a:pt x="188" y="135"/>
                    <a:pt x="188" y="135"/>
                  </a:cubicBezTo>
                  <a:cubicBezTo>
                    <a:pt x="186" y="131"/>
                    <a:pt x="185" y="126"/>
                    <a:pt x="185" y="122"/>
                  </a:cubicBezTo>
                  <a:cubicBezTo>
                    <a:pt x="185" y="113"/>
                    <a:pt x="189" y="105"/>
                    <a:pt x="195" y="99"/>
                  </a:cubicBezTo>
                  <a:cubicBezTo>
                    <a:pt x="201" y="92"/>
                    <a:pt x="209" y="89"/>
                    <a:pt x="218" y="89"/>
                  </a:cubicBezTo>
                  <a:cubicBezTo>
                    <a:pt x="227" y="89"/>
                    <a:pt x="235" y="92"/>
                    <a:pt x="241" y="99"/>
                  </a:cubicBezTo>
                  <a:cubicBezTo>
                    <a:pt x="247" y="105"/>
                    <a:pt x="251" y="113"/>
                    <a:pt x="251" y="122"/>
                  </a:cubicBezTo>
                  <a:cubicBezTo>
                    <a:pt x="251" y="126"/>
                    <a:pt x="250" y="129"/>
                    <a:pt x="250" y="132"/>
                  </a:cubicBezTo>
                  <a:cubicBezTo>
                    <a:pt x="256" y="132"/>
                    <a:pt x="272" y="128"/>
                    <a:pt x="272" y="115"/>
                  </a:cubicBezTo>
                  <a:cubicBezTo>
                    <a:pt x="272" y="72"/>
                    <a:pt x="245" y="56"/>
                    <a:pt x="245" y="56"/>
                  </a:cubicBezTo>
                  <a:close/>
                  <a:moveTo>
                    <a:pt x="88" y="54"/>
                  </a:moveTo>
                  <a:cubicBezTo>
                    <a:pt x="87" y="27"/>
                    <a:pt x="81" y="14"/>
                    <a:pt x="122" y="14"/>
                  </a:cubicBezTo>
                  <a:cubicBezTo>
                    <a:pt x="164" y="14"/>
                    <a:pt x="165" y="35"/>
                    <a:pt x="166" y="54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4"/>
                    <a:pt x="88" y="54"/>
                    <a:pt x="88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19191288" y="6997700"/>
              <a:ext cx="447675" cy="798513"/>
            </a:xfrm>
            <a:custGeom>
              <a:avLst/>
              <a:gdLst>
                <a:gd name="T0" fmla="*/ 96 w 111"/>
                <a:gd name="T1" fmla="*/ 198 h 198"/>
                <a:gd name="T2" fmla="*/ 67 w 111"/>
                <a:gd name="T3" fmla="*/ 127 h 198"/>
                <a:gd name="T4" fmla="*/ 57 w 111"/>
                <a:gd name="T5" fmla="*/ 140 h 198"/>
                <a:gd name="T6" fmla="*/ 39 w 111"/>
                <a:gd name="T7" fmla="*/ 197 h 198"/>
                <a:gd name="T8" fmla="*/ 22 w 111"/>
                <a:gd name="T9" fmla="*/ 190 h 198"/>
                <a:gd name="T10" fmla="*/ 40 w 111"/>
                <a:gd name="T11" fmla="*/ 126 h 198"/>
                <a:gd name="T12" fmla="*/ 56 w 111"/>
                <a:gd name="T13" fmla="*/ 95 h 198"/>
                <a:gd name="T14" fmla="*/ 46 w 111"/>
                <a:gd name="T15" fmla="*/ 72 h 198"/>
                <a:gd name="T16" fmla="*/ 37 w 111"/>
                <a:gd name="T17" fmla="*/ 89 h 198"/>
                <a:gd name="T18" fmla="*/ 6 w 111"/>
                <a:gd name="T19" fmla="*/ 99 h 198"/>
                <a:gd name="T20" fmla="*/ 0 w 111"/>
                <a:gd name="T21" fmla="*/ 90 h 198"/>
                <a:gd name="T22" fmla="*/ 30 w 111"/>
                <a:gd name="T23" fmla="*/ 70 h 198"/>
                <a:gd name="T24" fmla="*/ 39 w 111"/>
                <a:gd name="T25" fmla="*/ 40 h 198"/>
                <a:gd name="T26" fmla="*/ 44 w 111"/>
                <a:gd name="T27" fmla="*/ 30 h 198"/>
                <a:gd name="T28" fmla="*/ 45 w 111"/>
                <a:gd name="T29" fmla="*/ 29 h 198"/>
                <a:gd name="T30" fmla="*/ 43 w 111"/>
                <a:gd name="T31" fmla="*/ 29 h 198"/>
                <a:gd name="T32" fmla="*/ 29 w 111"/>
                <a:gd name="T33" fmla="*/ 15 h 198"/>
                <a:gd name="T34" fmla="*/ 43 w 111"/>
                <a:gd name="T35" fmla="*/ 0 h 198"/>
                <a:gd name="T36" fmla="*/ 58 w 111"/>
                <a:gd name="T37" fmla="*/ 15 h 198"/>
                <a:gd name="T38" fmla="*/ 53 w 111"/>
                <a:gd name="T39" fmla="*/ 25 h 198"/>
                <a:gd name="T40" fmla="*/ 105 w 111"/>
                <a:gd name="T41" fmla="*/ 52 h 198"/>
                <a:gd name="T42" fmla="*/ 105 w 111"/>
                <a:gd name="T43" fmla="*/ 100 h 198"/>
                <a:gd name="T44" fmla="*/ 94 w 111"/>
                <a:gd name="T45" fmla="*/ 98 h 198"/>
                <a:gd name="T46" fmla="*/ 91 w 111"/>
                <a:gd name="T47" fmla="*/ 61 h 198"/>
                <a:gd name="T48" fmla="*/ 81 w 111"/>
                <a:gd name="T49" fmla="*/ 60 h 198"/>
                <a:gd name="T50" fmla="*/ 89 w 111"/>
                <a:gd name="T51" fmla="*/ 89 h 198"/>
                <a:gd name="T52" fmla="*/ 87 w 111"/>
                <a:gd name="T53" fmla="*/ 107 h 198"/>
                <a:gd name="T54" fmla="*/ 111 w 111"/>
                <a:gd name="T55" fmla="*/ 190 h 198"/>
                <a:gd name="T56" fmla="*/ 96 w 111"/>
                <a:gd name="T57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1" h="198">
                  <a:moveTo>
                    <a:pt x="96" y="198"/>
                  </a:moveTo>
                  <a:cubicBezTo>
                    <a:pt x="67" y="127"/>
                    <a:pt x="67" y="127"/>
                    <a:pt x="67" y="127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22" y="190"/>
                    <a:pt x="22" y="190"/>
                    <a:pt x="22" y="190"/>
                  </a:cubicBezTo>
                  <a:cubicBezTo>
                    <a:pt x="40" y="126"/>
                    <a:pt x="40" y="126"/>
                    <a:pt x="40" y="126"/>
                  </a:cubicBezTo>
                  <a:cubicBezTo>
                    <a:pt x="56" y="95"/>
                    <a:pt x="56" y="95"/>
                    <a:pt x="56" y="95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6" y="99"/>
                    <a:pt x="6" y="99"/>
                    <a:pt x="6" y="9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0" y="70"/>
                    <a:pt x="30" y="70"/>
                    <a:pt x="30" y="7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2" y="37"/>
                    <a:pt x="44" y="30"/>
                    <a:pt x="44" y="30"/>
                  </a:cubicBezTo>
                  <a:cubicBezTo>
                    <a:pt x="45" y="29"/>
                    <a:pt x="45" y="29"/>
                    <a:pt x="45" y="29"/>
                  </a:cubicBezTo>
                  <a:cubicBezTo>
                    <a:pt x="44" y="29"/>
                    <a:pt x="44" y="29"/>
                    <a:pt x="43" y="29"/>
                  </a:cubicBezTo>
                  <a:cubicBezTo>
                    <a:pt x="35" y="29"/>
                    <a:pt x="29" y="23"/>
                    <a:pt x="29" y="15"/>
                  </a:cubicBezTo>
                  <a:cubicBezTo>
                    <a:pt x="29" y="7"/>
                    <a:pt x="35" y="0"/>
                    <a:pt x="43" y="0"/>
                  </a:cubicBezTo>
                  <a:cubicBezTo>
                    <a:pt x="51" y="0"/>
                    <a:pt x="58" y="7"/>
                    <a:pt x="58" y="15"/>
                  </a:cubicBezTo>
                  <a:cubicBezTo>
                    <a:pt x="58" y="19"/>
                    <a:pt x="56" y="22"/>
                    <a:pt x="53" y="25"/>
                  </a:cubicBezTo>
                  <a:cubicBezTo>
                    <a:pt x="105" y="52"/>
                    <a:pt x="105" y="52"/>
                    <a:pt x="105" y="52"/>
                  </a:cubicBezTo>
                  <a:cubicBezTo>
                    <a:pt x="105" y="100"/>
                    <a:pt x="105" y="100"/>
                    <a:pt x="105" y="100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1" y="60"/>
                    <a:pt x="89" y="86"/>
                    <a:pt x="89" y="89"/>
                  </a:cubicBezTo>
                  <a:cubicBezTo>
                    <a:pt x="89" y="93"/>
                    <a:pt x="87" y="107"/>
                    <a:pt x="87" y="107"/>
                  </a:cubicBezTo>
                  <a:cubicBezTo>
                    <a:pt x="111" y="190"/>
                    <a:pt x="111" y="190"/>
                    <a:pt x="111" y="190"/>
                  </a:cubicBezTo>
                  <a:lnTo>
                    <a:pt x="96" y="198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1" name="Freeform 81"/>
            <p:cNvSpPr>
              <a:spLocks noEditPoints="1"/>
            </p:cNvSpPr>
            <p:nvPr/>
          </p:nvSpPr>
          <p:spPr bwMode="auto">
            <a:xfrm>
              <a:off x="13765213" y="2368550"/>
              <a:ext cx="573088" cy="766763"/>
            </a:xfrm>
            <a:custGeom>
              <a:avLst/>
              <a:gdLst>
                <a:gd name="T0" fmla="*/ 81 w 142"/>
                <a:gd name="T1" fmla="*/ 0 h 190"/>
                <a:gd name="T2" fmla="*/ 0 w 142"/>
                <a:gd name="T3" fmla="*/ 0 h 190"/>
                <a:gd name="T4" fmla="*/ 0 w 142"/>
                <a:gd name="T5" fmla="*/ 190 h 190"/>
                <a:gd name="T6" fmla="*/ 37 w 142"/>
                <a:gd name="T7" fmla="*/ 190 h 190"/>
                <a:gd name="T8" fmla="*/ 37 w 142"/>
                <a:gd name="T9" fmla="*/ 128 h 190"/>
                <a:gd name="T10" fmla="*/ 79 w 142"/>
                <a:gd name="T11" fmla="*/ 128 h 190"/>
                <a:gd name="T12" fmla="*/ 142 w 142"/>
                <a:gd name="T13" fmla="*/ 64 h 190"/>
                <a:gd name="T14" fmla="*/ 81 w 142"/>
                <a:gd name="T15" fmla="*/ 0 h 190"/>
                <a:gd name="T16" fmla="*/ 78 w 142"/>
                <a:gd name="T17" fmla="*/ 93 h 190"/>
                <a:gd name="T18" fmla="*/ 37 w 142"/>
                <a:gd name="T19" fmla="*/ 93 h 190"/>
                <a:gd name="T20" fmla="*/ 37 w 142"/>
                <a:gd name="T21" fmla="*/ 35 h 190"/>
                <a:gd name="T22" fmla="*/ 79 w 142"/>
                <a:gd name="T23" fmla="*/ 35 h 190"/>
                <a:gd name="T24" fmla="*/ 106 w 142"/>
                <a:gd name="T25" fmla="*/ 64 h 190"/>
                <a:gd name="T26" fmla="*/ 78 w 142"/>
                <a:gd name="T27" fmla="*/ 9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90">
                  <a:moveTo>
                    <a:pt x="8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37" y="190"/>
                    <a:pt x="37" y="190"/>
                    <a:pt x="37" y="190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111" y="128"/>
                    <a:pt x="142" y="101"/>
                    <a:pt x="142" y="64"/>
                  </a:cubicBezTo>
                  <a:cubicBezTo>
                    <a:pt x="142" y="32"/>
                    <a:pt x="116" y="0"/>
                    <a:pt x="81" y="0"/>
                  </a:cubicBezTo>
                  <a:close/>
                  <a:moveTo>
                    <a:pt x="78" y="93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92" y="35"/>
                    <a:pt x="106" y="48"/>
                    <a:pt x="106" y="64"/>
                  </a:cubicBezTo>
                  <a:cubicBezTo>
                    <a:pt x="106" y="81"/>
                    <a:pt x="93" y="93"/>
                    <a:pt x="78" y="93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 rotWithShape="1">
          <a:blip r:embed="rId2" cstate="email">
            <a:lum bright="16000" contras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562" t="14224" r="13023" b="68966"/>
          <a:stretch/>
        </p:blipFill>
        <p:spPr>
          <a:xfrm>
            <a:off x="8158034" y="219219"/>
            <a:ext cx="3778852" cy="2625453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2A5DC12-C061-2E47-BC35-5EF6CB5993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 bright="16000" contras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562" t="32080" r="13023" b="46521"/>
          <a:stretch/>
        </p:blipFill>
        <p:spPr>
          <a:xfrm>
            <a:off x="8186895" y="3022246"/>
            <a:ext cx="3752012" cy="331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248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ITRE Work" ma:contentTypeID="0x010100823A99C636F7423283FB0D200866C613003B7E54EFF3D1EA4FB474109337766B7B" ma:contentTypeVersion="4" ma:contentTypeDescription="Materials and documents that contain MITRE authored content and other content directly attributable to MITRE and its work" ma:contentTypeScope="" ma:versionID="cba90374c29b6844591ab33df40752fa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40ca2a35-028b-4e0a-bc3e-45a8bd3b4057" targetNamespace="http://schemas.microsoft.com/office/2006/metadata/properties" ma:root="true" ma:fieldsID="46ac39a55954396b242931644f2170f2" ns1:_="" ns2:_="" ns3:_="">
    <xsd:import namespace="http://schemas.microsoft.com/sharepoint/v3"/>
    <xsd:import namespace="http://schemas.microsoft.com/sharepoint/v3/fields"/>
    <xsd:import namespace="40ca2a35-028b-4e0a-bc3e-45a8bd3b4057"/>
    <xsd:element name="properties">
      <xsd:complexType>
        <xsd:sequence>
          <xsd:element name="documentManagement">
            <xsd:complexType>
              <xsd:all>
                <xsd:element ref="ns2:_Contributor" minOccurs="0"/>
                <xsd:element ref="ns1:MITRE_x0020_Sensitivity"/>
                <xsd:element ref="ns1:Release_x0020_Statement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MITRE_x0020_Sensitivity" ma:index="10" ma:displayName="Sensitivity" ma:default="Internal MITRE Information" ma:internalName="MITRE_x0020_Sensitivity">
      <xsd:simpleType>
        <xsd:restriction base="dms:Choice">
          <xsd:enumeration value="Public Information"/>
          <xsd:enumeration value="Internal MITRE Information"/>
          <xsd:enumeration value="Sensitive Information"/>
          <xsd:enumeration value="Highly Sensitive Information"/>
        </xsd:restriction>
      </xsd:simpleType>
    </xsd:element>
    <xsd:element name="Release_x0020_Statement" ma:index="11" ma:displayName="Release Statement" ma:default="For Internal MITRE Use" ma:internalName="Release_x0020_Statement">
      <xsd:simpleType>
        <xsd:union memberTypes="dms:Text">
          <xsd:simpleType>
            <xsd:restriction base="dms:Choice">
              <xsd:enumeration value="Approved for Public Release"/>
              <xsd:enumeration value="For Internal MITRE Use"/>
              <xsd:enumeration value="For Release to All Sponsors"/>
              <xsd:enumeration value="For Limited Internal MITRE Use"/>
              <xsd:enumeration value="For Limited External Release"/>
              <xsd:enumeration value="Privileged: Sensitive Personal Information"/>
              <xsd:enumeration value="MITRE Proprietary"/>
              <xsd:enumeration value="Source Selection Sensitive"/>
              <xsd:enumeration value="Restricted: Highly Sensitive Personal Information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ntributor" ma:index="9" nillable="true" ma:displayName="Contributor" ma:description="One or more people or organizations that contributed to this resource" ma:internalName="_Contributor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a2a35-028b-4e0a-bc3e-45a8bd3b405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TRE_x0020_Sensitivity xmlns="http://schemas.microsoft.com/sharepoint/v3">Internal MITRE Information</MITRE_x0020_Sensitivity>
    <_Contributor xmlns="http://schemas.microsoft.com/sharepoint/v3/fields" xsi:nil="true"/>
    <Release_x0020_Statement xmlns="http://schemas.microsoft.com/sharepoint/v3">For Internal MITRE Use</Release_x0020_Statement>
  </documentManagement>
</p:propertie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9110B904-0DF0-4D47-AF6E-880554654B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40ca2a35-028b-4e0a-bc3e-45a8bd3b40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CF33F6-E71A-49BC-8F2C-2A1E355F30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CD23DF-D84C-4E7C-9134-993C2732E07B}">
  <ds:schemaRefs>
    <ds:schemaRef ds:uri="http://schemas.microsoft.com/sharepoint/v3/fields"/>
    <ds:schemaRef ds:uri="http://purl.org/dc/terms/"/>
    <ds:schemaRef ds:uri="http://schemas.microsoft.com/sharepoint/v3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40ca2a35-028b-4e0a-bc3e-45a8bd3b4057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A6CF32F1-25A4-49D1-96D8-0605213B3113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18629</TotalTime>
  <Words>3197</Words>
  <Application>Microsoft Macintosh PowerPoint</Application>
  <PresentationFormat>Widescreen</PresentationFormat>
  <Paragraphs>893</Paragraphs>
  <Slides>64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Arial</vt:lpstr>
      <vt:lpstr>Arial Black</vt:lpstr>
      <vt:lpstr>Arial Narrow</vt:lpstr>
      <vt:lpstr>Calibri</vt:lpstr>
      <vt:lpstr>Calibri Light</vt:lpstr>
      <vt:lpstr>Helvetica LT Std</vt:lpstr>
      <vt:lpstr>Rockwell</vt:lpstr>
      <vt:lpstr>Tahoma</vt:lpstr>
      <vt:lpstr>Times New Roman</vt:lpstr>
      <vt:lpstr>Office Theme</vt:lpstr>
      <vt:lpstr>Image</vt:lpstr>
      <vt:lpstr>PowerPoint Presentation</vt:lpstr>
      <vt:lpstr>PowerPoint Presentation</vt:lpstr>
      <vt:lpstr>PowerPoint Presentation</vt:lpstr>
      <vt:lpstr>Critical Functions Migrated into Software &amp; Microelectronics (SW/HW)</vt:lpstr>
      <vt:lpstr>PowerPoint Presentation</vt:lpstr>
      <vt:lpstr>Critical Functions Are Migrating into Connected SW/HW</vt:lpstr>
      <vt:lpstr>PowerPoint Presentation</vt:lpstr>
      <vt:lpstr>PowerPoint Presentation</vt:lpstr>
      <vt:lpstr>The Connectivity and Complexity of Connected Software-Enabled Systems is Still Expanding</vt:lpstr>
      <vt:lpstr>All types of Enterprises are Facing these Same Changes…</vt:lpstr>
      <vt:lpstr>PowerPoint Presentation</vt:lpstr>
      <vt:lpstr>Need Secure, Safe, Reliable, and Resilient Behavior  that Upholds Privacy Expectations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Common Vulnerabilities and Exposures</vt:lpstr>
      <vt:lpstr>Vulnerability Information Sharing                                                                                                      (circa 1998-1999)</vt:lpstr>
      <vt:lpstr>CVE Began with a Challenge for 2 of MITRE’s Technical Staff…                                                                                                            (Vulnerability Management: Circa 1998-1999)</vt:lpstr>
      <vt:lpstr>Aha moment on an Exercise Bike in MITRE’s Bedford Fitness Center in 1998…</vt:lpstr>
      <vt:lpstr>CVE Entries: Dictionary, not a Database</vt:lpstr>
      <vt:lpstr>Vulnerability Information Sharing                                                                                               (circa 1999+)</vt:lpstr>
      <vt:lpstr>Common Weakness Enumeration</vt:lpstr>
      <vt:lpstr>Vulnerability Type Trends: A Look at the CVE List (2001 - 2007)</vt:lpstr>
      <vt:lpstr>Removing and Preventing the Vulnerabilities Requires More Specific Definitions…CWEs</vt:lpstr>
      <vt:lpstr>CWE is Meant for People to Use</vt:lpstr>
      <vt:lpstr>Common Attack Patter Enumeration and Classification</vt:lpstr>
      <vt:lpstr>SQL Injection Attack Execution Flow</vt:lpstr>
      <vt:lpstr>PowerPoint Presentation</vt:lpstr>
      <vt:lpstr>PowerPoint Presentation</vt:lpstr>
      <vt:lpstr>PowerPoint Presentation</vt:lpstr>
      <vt:lpstr>Software, Hardware, Communications, Physical, Social Engineering, and Supply Chain Attack Patterns</vt:lpstr>
      <vt:lpstr>Common Weakness Scoring System</vt:lpstr>
      <vt:lpstr>PowerPoint Presentation</vt:lpstr>
      <vt:lpstr>PowerPoint Presentation</vt:lpstr>
      <vt:lpstr>PowerPoint Presentation</vt:lpstr>
      <vt:lpstr>Common Weakness Scoring System (5 Sep 2014)</vt:lpstr>
      <vt:lpstr>PowerPoint Presentation</vt:lpstr>
      <vt:lpstr>CISQ Software Code Quality Measures</vt:lpstr>
      <vt:lpstr>Content of CISQ Measures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Assurance Case for a System Builder using Assured Components</vt:lpstr>
      <vt:lpstr>The Assurance Case for a System Builder using Assured Components</vt:lpstr>
      <vt:lpstr>PowerPoint Presentation</vt:lpstr>
      <vt:lpstr>PowerPoint Presentation</vt:lpstr>
      <vt:lpstr>The Supply Chain for Software-Enabled Capabilities is Complex</vt:lpstr>
      <vt:lpstr>Cyber Supply Chain Issues: Intentional and Unintentional 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Sources of Assurance Evidence from Throughout  the Lifecycle of the item(s) needing Assurance.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 World Class Security Program</dc:title>
  <dc:creator>Steelberg, Nancy J.</dc:creator>
  <cp:lastModifiedBy>dave@vignettecreative.com</cp:lastModifiedBy>
  <cp:revision>852</cp:revision>
  <cp:lastPrinted>2018-10-13T18:29:05Z</cp:lastPrinted>
  <dcterms:created xsi:type="dcterms:W3CDTF">2017-06-11T11:53:11Z</dcterms:created>
  <dcterms:modified xsi:type="dcterms:W3CDTF">2018-11-27T14:38:27Z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0x010100823A99C636F7423283FB0D200866C613003B7E54EFF3D1EA4FB474109337766B7B</vt:lpwstr>
  </property>
  <property fmtid="{D5CDD505-2E9C-101B-9397-08002B2CF9AE}" pid="3" name="DISdDocName">
    <vt:lpwstr>PR_18-0256</vt:lpwstr>
  </property>
  <property fmtid="{D5CDD505-2E9C-101B-9397-08002B2CF9AE}" pid="4" name="DISProperties">
    <vt:lpwstr>DISdDocName,DIScgiUrl,DISdUser,DISdID,DISidcName,DISTaskPaneUrl</vt:lpwstr>
  </property>
  <property fmtid="{D5CDD505-2E9C-101B-9397-08002B2CF9AE}" pid="5" name="DIScgiUrl">
    <vt:lpwstr>http://ecmsrv1.mitre.org/urm/idcplg</vt:lpwstr>
  </property>
  <property fmtid="{D5CDD505-2E9C-101B-9397-08002B2CF9AE}" pid="6" name="DISdUser">
    <vt:lpwstr>ramartin</vt:lpwstr>
  </property>
  <property fmtid="{D5CDD505-2E9C-101B-9397-08002B2CF9AE}" pid="7" name="DISdID">
    <vt:lpwstr>207497</vt:lpwstr>
  </property>
  <property fmtid="{D5CDD505-2E9C-101B-9397-08002B2CF9AE}" pid="8" name="DISidcName">
    <vt:lpwstr>ecmsrv1mitreorg16200</vt:lpwstr>
  </property>
  <property fmtid="{D5CDD505-2E9C-101B-9397-08002B2CF9AE}" pid="9" name="DISTaskPaneUrl">
    <vt:lpwstr>http://ecmsrv1.mitre.org/urm/idcplg?IdcService=DESKTOP_DOC_INFO&amp;dDocName=PR_18-0256&amp;dID=207497&amp;ClientControlled=DocMan,taskpane&amp;coreContentOnly=1</vt:lpwstr>
  </property>
</Properties>
</file>